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3" r:id="rId2"/>
  </p:sldMasterIdLst>
  <p:notesMasterIdLst>
    <p:notesMasterId r:id="rId93"/>
  </p:notesMasterIdLst>
  <p:handoutMasterIdLst>
    <p:handoutMasterId r:id="rId94"/>
  </p:handoutMasterIdLst>
  <p:sldIdLst>
    <p:sldId id="304" r:id="rId3"/>
    <p:sldId id="427" r:id="rId4"/>
    <p:sldId id="344" r:id="rId5"/>
    <p:sldId id="345" r:id="rId6"/>
    <p:sldId id="335" r:id="rId7"/>
    <p:sldId id="336" r:id="rId8"/>
    <p:sldId id="338" r:id="rId9"/>
    <p:sldId id="430" r:id="rId10"/>
    <p:sldId id="442" r:id="rId11"/>
    <p:sldId id="337" r:id="rId12"/>
    <p:sldId id="305" r:id="rId13"/>
    <p:sldId id="306" r:id="rId14"/>
    <p:sldId id="310" r:id="rId15"/>
    <p:sldId id="307" r:id="rId16"/>
    <p:sldId id="309" r:id="rId17"/>
    <p:sldId id="324" r:id="rId18"/>
    <p:sldId id="330" r:id="rId19"/>
    <p:sldId id="331" r:id="rId20"/>
    <p:sldId id="332" r:id="rId21"/>
    <p:sldId id="334" r:id="rId22"/>
    <p:sldId id="311" r:id="rId23"/>
    <p:sldId id="312" r:id="rId24"/>
    <p:sldId id="323" r:id="rId25"/>
    <p:sldId id="428" r:id="rId26"/>
    <p:sldId id="429" r:id="rId27"/>
    <p:sldId id="313" r:id="rId28"/>
    <p:sldId id="301" r:id="rId29"/>
    <p:sldId id="257" r:id="rId30"/>
    <p:sldId id="314" r:id="rId31"/>
    <p:sldId id="315" r:id="rId32"/>
    <p:sldId id="256" r:id="rId33"/>
    <p:sldId id="259" r:id="rId34"/>
    <p:sldId id="444" r:id="rId35"/>
    <p:sldId id="296" r:id="rId36"/>
    <p:sldId id="445" r:id="rId37"/>
    <p:sldId id="262" r:id="rId38"/>
    <p:sldId id="263" r:id="rId39"/>
    <p:sldId id="264" r:id="rId40"/>
    <p:sldId id="443" r:id="rId41"/>
    <p:sldId id="266" r:id="rId42"/>
    <p:sldId id="446" r:id="rId43"/>
    <p:sldId id="447" r:id="rId44"/>
    <p:sldId id="318" r:id="rId45"/>
    <p:sldId id="448" r:id="rId46"/>
    <p:sldId id="269" r:id="rId47"/>
    <p:sldId id="270" r:id="rId48"/>
    <p:sldId id="271" r:id="rId49"/>
    <p:sldId id="272" r:id="rId50"/>
    <p:sldId id="273" r:id="rId51"/>
    <p:sldId id="319" r:id="rId52"/>
    <p:sldId id="274" r:id="rId53"/>
    <p:sldId id="433" r:id="rId54"/>
    <p:sldId id="449" r:id="rId55"/>
    <p:sldId id="450" r:id="rId56"/>
    <p:sldId id="456" r:id="rId57"/>
    <p:sldId id="452" r:id="rId58"/>
    <p:sldId id="453" r:id="rId59"/>
    <p:sldId id="275" r:id="rId60"/>
    <p:sldId id="276" r:id="rId61"/>
    <p:sldId id="277" r:id="rId62"/>
    <p:sldId id="278" r:id="rId63"/>
    <p:sldId id="279" r:id="rId64"/>
    <p:sldId id="298" r:id="rId65"/>
    <p:sldId id="299" r:id="rId66"/>
    <p:sldId id="300" r:id="rId67"/>
    <p:sldId id="280" r:id="rId68"/>
    <p:sldId id="281" r:id="rId69"/>
    <p:sldId id="282" r:id="rId70"/>
    <p:sldId id="283" r:id="rId71"/>
    <p:sldId id="284" r:id="rId72"/>
    <p:sldId id="286" r:id="rId73"/>
    <p:sldId id="285" r:id="rId74"/>
    <p:sldId id="287" r:id="rId75"/>
    <p:sldId id="288" r:id="rId76"/>
    <p:sldId id="348" r:id="rId77"/>
    <p:sldId id="349" r:id="rId78"/>
    <p:sldId id="350" r:id="rId79"/>
    <p:sldId id="454" r:id="rId80"/>
    <p:sldId id="455" r:id="rId81"/>
    <p:sldId id="353" r:id="rId82"/>
    <p:sldId id="289" r:id="rId83"/>
    <p:sldId id="290" r:id="rId84"/>
    <p:sldId id="291" r:id="rId85"/>
    <p:sldId id="302" r:id="rId86"/>
    <p:sldId id="303" r:id="rId87"/>
    <p:sldId id="292" r:id="rId88"/>
    <p:sldId id="321" r:id="rId89"/>
    <p:sldId id="320" r:id="rId90"/>
    <p:sldId id="322" r:id="rId91"/>
    <p:sldId id="294" r:id="rId92"/>
  </p:sldIdLst>
  <p:sldSz cx="9144000" cy="6858000" type="screen4x3"/>
  <p:notesSz cx="6858000" cy="9144000"/>
  <p:embeddedFontLst>
    <p:embeddedFont>
      <p:font typeface="黑体" panose="02010609060101010101" pitchFamily="49" charset="-122"/>
      <p:regular r:id="rId95"/>
    </p:embeddedFont>
    <p:embeddedFont>
      <p:font typeface="华文新魏" panose="02010800040101010101" pitchFamily="2" charset="-122"/>
      <p:regular r:id="rId96"/>
    </p:embeddedFont>
    <p:embeddedFont>
      <p:font typeface="隶书" panose="02010509060101010101" pitchFamily="49" charset="-122"/>
      <p:regular r:id="rId97"/>
    </p:embeddedFont>
    <p:embeddedFont>
      <p:font typeface="Calibri" panose="020F0502020204030204" pitchFamily="34" charset="0"/>
      <p:regular r:id="rId98"/>
      <p:bold r:id="rId99"/>
      <p:italic r:id="rId100"/>
      <p:boldItalic r:id="rId101"/>
    </p:embeddedFont>
    <p:embeddedFont>
      <p:font typeface="Calibri Light" panose="020F0302020204030204" pitchFamily="34" charset="0"/>
      <p:regular r:id="rId102"/>
      <p:italic r:id="rId103"/>
    </p:embeddedFont>
    <p:embeddedFont>
      <p:font typeface="Cambria Math" panose="02040503050406030204" pitchFamily="18" charset="0"/>
      <p:regular r:id="rId104"/>
    </p:embeddedFont>
    <p:embeddedFont>
      <p:font typeface="Tahoma" panose="020B0604030504040204" pitchFamily="34" charset="0"/>
      <p:regular r:id="rId105"/>
      <p:bold r:id="rId106"/>
    </p:embeddedFont>
  </p:embeddedFontLst>
  <p:defaultTextStyle>
    <a:defPPr>
      <a:defRPr lang="en-US"/>
    </a:defPPr>
    <a:lvl1pPr marL="0" lvl="0" indent="0" algn="ctr"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ctr"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2pPr>
    <a:lvl3pPr marL="914400" lvl="2" indent="0" algn="ctr"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3pPr>
    <a:lvl4pPr marL="1371600" lvl="3" indent="0" algn="ctr"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4pPr>
    <a:lvl5pPr marL="1828800" lvl="4" indent="0" algn="ctr"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5pPr>
    <a:lvl6pPr marL="2286000" lvl="5" indent="0" algn="ctr"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6pPr>
    <a:lvl7pPr marL="2743200" lvl="6" indent="0" algn="ctr"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7pPr>
    <a:lvl8pPr marL="3200400" lvl="7" indent="0" algn="ctr"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8pPr>
    <a:lvl9pPr marL="3657600" lvl="8" indent="0" algn="ctr" defTabSz="914400" eaLnBrk="1" fontAlgn="base" latinLnBrk="0" hangingPunct="1">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p15="http://schemas.microsoft.com/office/powerpoint/2012/main">
        <p15:guide id="1" orient="horz" pos="3022" userDrawn="1">
          <p15:clr>
            <a:srgbClr val="A4A3A4"/>
          </p15:clr>
        </p15:guide>
        <p15:guide id="2" pos="2880" userDrawn="1">
          <p15:clr>
            <a:srgbClr val="A4A3A4"/>
          </p15:clr>
        </p15:guide>
      </p15:sldGuideLst>
    </p:ext>
    <p:ext uri="{505F2C04-C923-438B-8C0F-E0CD2BADF298}">
      <wppc:fontMiss xmlns:wppc="http://www.wps.cn/officeDocument/PresentationCustomData" xmlns=""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9E8"/>
    <a:srgbClr val="0000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7" d="100"/>
          <a:sy n="117" d="100"/>
        </p:scale>
        <p:origin x="1479" y="-75"/>
      </p:cViewPr>
      <p:guideLst>
        <p:guide orient="horz" pos="302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presProps" Target="pres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8.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font" Target="fonts/font1.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9.fntdata"/><Relationship Id="rId108"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3.fntdata"/><Relationship Id="rId104" Type="http://schemas.openxmlformats.org/officeDocument/2006/relationships/font" Target="fonts/font10.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6.fntdata"/><Relationship Id="rId105"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font" Target="fonts/font4.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4"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spcBef>
                <a:spcPct val="50000"/>
              </a:spcBef>
              <a:defRPr sz="1200" b="0">
                <a:solidFill>
                  <a:srgbClr val="000000"/>
                </a:solidFill>
                <a:latin typeface="Tahoma" panose="020B0604030504040204" pitchFamily="34" charset="0"/>
              </a:defRPr>
            </a:lvl1pPr>
          </a:lstStyle>
          <a:p>
            <a:pPr marL="0" marR="0" lvl="0" indent="0" algn="l" defTabSz="914400" rtl="0" eaLnBrk="1" fontAlgn="base" latinLnBrk="0" hangingPunct="1">
              <a:spcBef>
                <a:spcPct val="50000"/>
              </a:spcBef>
              <a:spcAft>
                <a:spcPct val="0"/>
              </a:spcAft>
              <a:buClrTx/>
              <a:buSzTx/>
              <a:buFontTx/>
              <a:buNone/>
              <a:defRPr/>
            </a:pPr>
            <a:endParaRPr kumimoji="0" lang="zh-CN" altLang="en-US"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9046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spcBef>
                <a:spcPct val="50000"/>
              </a:spcBef>
              <a:defRPr sz="1200" b="0">
                <a:solidFill>
                  <a:srgbClr val="000000"/>
                </a:solidFill>
                <a:latin typeface="Tahoma" panose="020B0604030504040204" pitchFamily="34" charset="0"/>
              </a:defRPr>
            </a:lvl1pPr>
          </a:lstStyle>
          <a:p>
            <a:pPr marL="0" marR="0" lvl="0" indent="0" algn="r" defTabSz="914400" rtl="0" eaLnBrk="1" fontAlgn="base" latinLnBrk="0" hangingPunct="1">
              <a:spcBef>
                <a:spcPct val="5000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9046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spcBef>
                <a:spcPct val="50000"/>
              </a:spcBef>
              <a:defRPr sz="1200" b="0">
                <a:solidFill>
                  <a:srgbClr val="000000"/>
                </a:solidFill>
                <a:latin typeface="Tahoma" panose="020B0604030504040204" pitchFamily="34" charset="0"/>
              </a:defRPr>
            </a:lvl1pPr>
          </a:lstStyle>
          <a:p>
            <a:pPr marL="0" marR="0" lvl="0" indent="0" algn="l" defTabSz="914400" rtl="0" eaLnBrk="1" fontAlgn="base" latinLnBrk="0" hangingPunct="1">
              <a:spcBef>
                <a:spcPct val="5000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9046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lgn="r" eaLnBrk="1" hangingPunct="1">
              <a:spcBef>
                <a:spcPct val="50000"/>
              </a:spcBef>
            </a:pPr>
            <a:fld id="{9A0DB2DC-4C9A-4742-B13C-FB6460FD3503}" type="slidenum">
              <a:rPr lang="zh-CN" altLang="en-US" sz="1200" b="0" dirty="0">
                <a:solidFill>
                  <a:srgbClr val="000000"/>
                </a:solidFill>
                <a:latin typeface="Tahoma" panose="020B0604030504040204" pitchFamily="34" charset="0"/>
              </a:rPr>
              <a:t>‹#›</a:t>
            </a:fld>
            <a:endParaRPr lang="en-US" altLang="zh-CN" sz="1200" b="0" dirty="0">
              <a:solidFill>
                <a:srgbClr val="000000"/>
              </a:solidFill>
              <a:latin typeface="Tahoma" panose="020B0604030504040204" pitchFamily="34" charset="0"/>
            </a:endParaRPr>
          </a:p>
        </p:txBody>
      </p:sp>
    </p:spTree>
    <p:extLst>
      <p:ext uri="{BB962C8B-B14F-4D97-AF65-F5344CB8AC3E}">
        <p14:creationId xmlns:p14="http://schemas.microsoft.com/office/powerpoint/2010/main" val="23032044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68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b="0"/>
            </a:lvl1pPr>
          </a:lstStyle>
          <a:p>
            <a:pPr marL="0" marR="0" lvl="0" indent="0" algn="l" defTabSz="914400" rtl="0" eaLnBrk="1" fontAlgn="base" latinLnBrk="0" hangingPunct="1">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683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b="0"/>
            </a:lvl1pPr>
          </a:lstStyle>
          <a:p>
            <a:pPr marL="0" marR="0" lvl="0" indent="0" algn="r" defTabSz="914400" rtl="0" eaLnBrk="1" fontAlgn="base" latinLnBrk="0" hangingPunct="1">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80"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txBody>
          <a:bodyPr/>
          <a:lstStyle/>
          <a:p>
            <a:endParaRPr lang="zh-CN" altLang="en-US"/>
          </a:p>
        </p:txBody>
      </p:sp>
      <p:sp>
        <p:nvSpPr>
          <p:cNvPr id="37683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7683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b="0"/>
            </a:lvl1pPr>
          </a:lstStyle>
          <a:p>
            <a:pPr marL="0" marR="0" lvl="0" indent="0" algn="l" defTabSz="914400" rtl="0" eaLnBrk="1" fontAlgn="base" latinLnBrk="0" hangingPunct="1">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683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lgn="r" eaLnBrk="1" hangingPunct="1"/>
            <a:fld id="{9A0DB2DC-4C9A-4742-B13C-FB6460FD3503}" type="slidenum">
              <a:rPr lang="zh-CN" altLang="en-US" sz="1200" b="0" dirty="0"/>
              <a:t>‹#›</a:t>
            </a:fld>
            <a:endParaRPr lang="en-US" altLang="zh-CN" sz="1200" b="0" dirty="0"/>
          </a:p>
        </p:txBody>
      </p:sp>
    </p:spTree>
    <p:extLst>
      <p:ext uri="{BB962C8B-B14F-4D97-AF65-F5344CB8AC3E}">
        <p14:creationId xmlns:p14="http://schemas.microsoft.com/office/powerpoint/2010/main" val="379411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第一个大内容是。。。</a:t>
            </a:r>
          </a:p>
        </p:txBody>
      </p:sp>
      <p:sp>
        <p:nvSpPr>
          <p:cNvPr id="4" name="灯片编号占位符 3"/>
          <p:cNvSpPr>
            <a:spLocks noGrp="1"/>
          </p:cNvSpPr>
          <p:nvPr>
            <p:ph type="sldNum" sz="quarter" idx="10"/>
          </p:nvPr>
        </p:nvSpPr>
        <p:spPr/>
        <p:txBody>
          <a:bodyPr/>
          <a:lstStyle/>
          <a:p>
            <a:pPr>
              <a:defRPr/>
            </a:pPr>
            <a:fld id="{A0C9A90A-B133-4667-97A0-B2771DECD069}" type="slidenum">
              <a:rPr lang="zh-CN" altLang="en-US" smtClean="0"/>
              <a:pPr>
                <a:defRPr/>
              </a:pPr>
              <a:t>52</a:t>
            </a:fld>
            <a:endParaRPr lang="en-US" altLang="zh-CN"/>
          </a:p>
        </p:txBody>
      </p:sp>
    </p:spTree>
    <p:extLst>
      <p:ext uri="{BB962C8B-B14F-4D97-AF65-F5344CB8AC3E}">
        <p14:creationId xmlns:p14="http://schemas.microsoft.com/office/powerpoint/2010/main" val="3273492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050" name="Line 7"/>
          <p:cNvSpPr/>
          <p:nvPr/>
        </p:nvSpPr>
        <p:spPr>
          <a:xfrm>
            <a:off x="1905000" y="1219200"/>
            <a:ext cx="0" cy="2057400"/>
          </a:xfrm>
          <a:prstGeom prst="line">
            <a:avLst/>
          </a:prstGeom>
          <a:ln w="34925" cap="flat" cmpd="sng">
            <a:solidFill>
              <a:schemeClr val="tx2"/>
            </a:solidFill>
            <a:prstDash val="solid"/>
            <a:headEnd type="none" w="med" len="med"/>
            <a:tailEnd type="none" w="med" len="med"/>
          </a:ln>
        </p:spPr>
        <p:txBody>
          <a:bodyPr/>
          <a:lstStyle/>
          <a:p>
            <a:endParaRPr lang="zh-CN" altLang="en-US" sz="1800"/>
          </a:p>
        </p:txBody>
      </p:sp>
      <p:sp>
        <p:nvSpPr>
          <p:cNvPr id="2051" name="Oval 8"/>
          <p:cNvSpPr/>
          <p:nvPr/>
        </p:nvSpPr>
        <p:spPr>
          <a:xfrm>
            <a:off x="163515" y="2103438"/>
            <a:ext cx="347662" cy="347662"/>
          </a:xfrm>
          <a:prstGeom prst="ellipse">
            <a:avLst/>
          </a:prstGeom>
          <a:solidFill>
            <a:schemeClr val="tx1"/>
          </a:solidFill>
          <a:ln w="9525">
            <a:noFill/>
          </a:ln>
        </p:spPr>
        <p:txBody>
          <a:bodyPr wrap="none" anchor="ctr"/>
          <a:lstStyle/>
          <a:p>
            <a:pPr lvl="0" eaLnBrk="1" hangingPunct="1"/>
            <a:endParaRPr lang="zh-CN" altLang="en-US" sz="2400" b="0" dirty="0">
              <a:latin typeface="Times New Roman" panose="02020603050405020304" pitchFamily="18" charset="0"/>
            </a:endParaRPr>
          </a:p>
        </p:txBody>
      </p:sp>
      <p:sp>
        <p:nvSpPr>
          <p:cNvPr id="2052" name="Oval 9"/>
          <p:cNvSpPr/>
          <p:nvPr/>
        </p:nvSpPr>
        <p:spPr>
          <a:xfrm>
            <a:off x="739777" y="2105029"/>
            <a:ext cx="349250" cy="347663"/>
          </a:xfrm>
          <a:prstGeom prst="ellipse">
            <a:avLst/>
          </a:prstGeom>
          <a:solidFill>
            <a:schemeClr val="accent1"/>
          </a:solidFill>
          <a:ln w="9525">
            <a:noFill/>
          </a:ln>
        </p:spPr>
        <p:txBody>
          <a:bodyPr wrap="none" anchor="ctr"/>
          <a:lstStyle/>
          <a:p>
            <a:pPr lvl="0" eaLnBrk="1" hangingPunct="1"/>
            <a:endParaRPr lang="zh-CN" altLang="en-US" sz="2400" b="0" dirty="0">
              <a:latin typeface="Times New Roman" panose="02020603050405020304" pitchFamily="18" charset="0"/>
            </a:endParaRPr>
          </a:p>
        </p:txBody>
      </p:sp>
      <p:sp>
        <p:nvSpPr>
          <p:cNvPr id="2053" name="Oval 10"/>
          <p:cNvSpPr/>
          <p:nvPr/>
        </p:nvSpPr>
        <p:spPr>
          <a:xfrm>
            <a:off x="1317627" y="2105029"/>
            <a:ext cx="347663" cy="347663"/>
          </a:xfrm>
          <a:prstGeom prst="ellipse">
            <a:avLst/>
          </a:prstGeom>
          <a:solidFill>
            <a:schemeClr val="accent2"/>
          </a:solidFill>
          <a:ln w="9525">
            <a:noFill/>
          </a:ln>
        </p:spPr>
        <p:txBody>
          <a:bodyPr wrap="none" anchor="ctr"/>
          <a:lstStyle/>
          <a:p>
            <a:pPr lvl="0" eaLnBrk="1" hangingPunct="1"/>
            <a:endParaRPr lang="zh-CN" altLang="en-US" sz="2400" b="0" dirty="0">
              <a:latin typeface="Times New Roman" panose="02020603050405020304" pitchFamily="18" charset="0"/>
            </a:endParaRPr>
          </a:p>
        </p:txBody>
      </p:sp>
      <p:sp>
        <p:nvSpPr>
          <p:cNvPr id="2054" name="Freeform 11"/>
          <p:cNvSpPr/>
          <p:nvPr/>
        </p:nvSpPr>
        <p:spPr>
          <a:xfrm>
            <a:off x="876300" y="2155825"/>
            <a:ext cx="19050" cy="4281488"/>
          </a:xfrm>
          <a:custGeom>
            <a:avLst/>
            <a:gdLst/>
            <a:ahLst/>
            <a:cxnLst>
              <a:cxn ang="0">
                <a:pos x="0" y="4281488"/>
              </a:cxn>
              <a:cxn ang="0">
                <a:pos x="19050" y="4281488"/>
              </a:cxn>
              <a:cxn ang="0">
                <a:pos x="19050" y="0"/>
              </a:cxn>
              <a:cxn ang="0">
                <a:pos x="0" y="0"/>
              </a:cxn>
              <a:cxn ang="0">
                <a:pos x="0" y="4281488"/>
              </a:cxn>
              <a:cxn ang="0">
                <a:pos x="0" y="4281488"/>
              </a:cxn>
            </a:cxnLst>
            <a:rect l="0" t="0" r="0" b="0"/>
            <a:pathLst>
              <a:path w="12" h="2697">
                <a:moveTo>
                  <a:pt x="0" y="2697"/>
                </a:moveTo>
                <a:lnTo>
                  <a:pt x="12" y="2697"/>
                </a:lnTo>
                <a:lnTo>
                  <a:pt x="12" y="0"/>
                </a:lnTo>
                <a:lnTo>
                  <a:pt x="0" y="0"/>
                </a:lnTo>
                <a:lnTo>
                  <a:pt x="0" y="2697"/>
                </a:lnTo>
                <a:lnTo>
                  <a:pt x="0" y="2697"/>
                </a:lnTo>
                <a:close/>
              </a:path>
            </a:pathLst>
          </a:custGeom>
          <a:gradFill rotWithShape="0">
            <a:gsLst>
              <a:gs pos="0">
                <a:schemeClr val="bg2">
                  <a:alpha val="100000"/>
                </a:schemeClr>
              </a:gs>
              <a:gs pos="100000">
                <a:schemeClr val="bg1">
                  <a:alpha val="100000"/>
                </a:schemeClr>
              </a:gs>
            </a:gsLst>
            <a:lin ang="5400000" scaled="1"/>
            <a:tileRect/>
          </a:gradFill>
          <a:ln w="9525">
            <a:noFill/>
          </a:ln>
        </p:spPr>
        <p:txBody>
          <a:bodyPr/>
          <a:lstStyle/>
          <a:p>
            <a:endParaRPr lang="zh-CN" altLang="en-US" sz="1800"/>
          </a:p>
        </p:txBody>
      </p:sp>
      <p:sp>
        <p:nvSpPr>
          <p:cNvPr id="351234" name="Rectangle 2"/>
          <p:cNvSpPr>
            <a:spLocks noGrp="1" noChangeArrowheads="1"/>
          </p:cNvSpPr>
          <p:nvPr>
            <p:ph type="ctrTitle"/>
          </p:nvPr>
        </p:nvSpPr>
        <p:spPr>
          <a:xfrm>
            <a:off x="2133600" y="1371600"/>
            <a:ext cx="6477000" cy="1752600"/>
          </a:xfrm>
        </p:spPr>
        <p:txBody>
          <a:bodyPr/>
          <a:lstStyle>
            <a:lvl1pPr>
              <a:defRPr sz="5400"/>
            </a:lvl1pPr>
          </a:lstStyle>
          <a:p>
            <a:pPr lvl="0"/>
            <a:r>
              <a:rPr lang="zh-CN" altLang="en-US" noProof="0"/>
              <a:t>单击此处编辑母版标题样式</a:t>
            </a:r>
          </a:p>
        </p:txBody>
      </p:sp>
      <p:sp>
        <p:nvSpPr>
          <p:cNvPr id="351235" name="Rectangle 3"/>
          <p:cNvSpPr>
            <a:spLocks noGrp="1" noChangeArrowheads="1"/>
          </p:cNvSpPr>
          <p:nvPr>
            <p:ph type="subTitle" idx="1"/>
          </p:nvPr>
        </p:nvSpPr>
        <p:spPr>
          <a:xfrm>
            <a:off x="2124075" y="3716338"/>
            <a:ext cx="6477000" cy="1981200"/>
          </a:xfrm>
        </p:spPr>
        <p:txBody>
          <a:bodyPr/>
          <a:lstStyle>
            <a:lvl1pPr marL="0" indent="0">
              <a:buFont typeface="Wingdings" panose="05000000000000000000" pitchFamily="2" charset="2"/>
              <a:buNone/>
              <a:defRPr/>
            </a:lvl1pPr>
          </a:lstStyle>
          <a:p>
            <a:pPr lvl="0"/>
            <a:r>
              <a:rPr lang="zh-CN" altLang="en-US" noProof="0"/>
              <a:t>单击此处编辑母版副标题样式</a:t>
            </a:r>
          </a:p>
        </p:txBody>
      </p:sp>
      <p:sp>
        <p:nvSpPr>
          <p:cNvPr id="17" name="Rectangle 4"/>
          <p:cNvSpPr>
            <a:spLocks noGrp="1" noChangeArrowheads="1"/>
          </p:cNvSpPr>
          <p:nvPr>
            <p:ph type="dt" sz="half" idx="2"/>
          </p:nvPr>
        </p:nvSpPr>
        <p:spPr bwMode="auto">
          <a:xfrm>
            <a:off x="7086600" y="6248400"/>
            <a:ext cx="1524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rtl="0">
              <a:defRPr/>
            </a:pPr>
            <a:fld id="{27AE0AE6-BC1A-4FCC-9100-7771A5D4C9D0}" type="datetime1">
              <a:rPr lang="zh-CN" altLang="en-US" smtClean="0">
                <a:cs typeface="+mn-cs"/>
              </a:rPr>
              <a:t>2023/2/20</a:t>
            </a:fld>
            <a:endParaRPr lang="zh-CN" altLang="en-US">
              <a:cs typeface="+mn-cs"/>
            </a:endParaRPr>
          </a:p>
        </p:txBody>
      </p:sp>
      <p:sp>
        <p:nvSpPr>
          <p:cNvPr id="18" name="Rectangle 5"/>
          <p:cNvSpPr>
            <a:spLocks noGrp="1" noChangeArrowheads="1"/>
          </p:cNvSpPr>
          <p:nvPr>
            <p:ph type="ftr" sz="quarter" idx="3"/>
          </p:nvPr>
        </p:nvSpPr>
        <p:spPr bwMode="auto">
          <a:xfrm>
            <a:off x="3810000" y="6248400"/>
            <a:ext cx="2895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rtl="0">
              <a:defRPr/>
            </a:pPr>
            <a:endParaRPr lang="en-US" altLang="zh-CN">
              <a:cs typeface="+mn-cs"/>
            </a:endParaRPr>
          </a:p>
        </p:txBody>
      </p:sp>
      <p:sp>
        <p:nvSpPr>
          <p:cNvPr id="19" name="Rectangle 6"/>
          <p:cNvSpPr>
            <a:spLocks noGrp="1" noChangeArrowheads="1"/>
          </p:cNvSpPr>
          <p:nvPr>
            <p:ph type="sldNum" sz="quarter" idx="4"/>
          </p:nvPr>
        </p:nvSpPr>
        <p:spPr bwMode="auto">
          <a:xfrm>
            <a:off x="2209800" y="6248400"/>
            <a:ext cx="12192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gn="l" eaLnBrk="1" hangingPunct="1"/>
            <a:fld id="{9A0DB2DC-4C9A-4742-B13C-FB6460FD3503}" type="slidenum">
              <a:rPr lang="zh-CN" altLang="en-US" sz="1400" b="0" dirty="0"/>
              <a:t>‹#›</a:t>
            </a:fld>
            <a:endParaRPr lang="en-US" altLang="zh-CN" sz="1400" b="0" dirty="0"/>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2236" y="137397"/>
            <a:ext cx="605922" cy="603555"/>
          </a:xfrm>
          <a:prstGeom prst="rect">
            <a:avLst/>
          </a:prstGeom>
        </p:spPr>
      </p:pic>
    </p:spTree>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pPr rtl="0">
              <a:defRPr/>
            </a:pPr>
            <a:fld id="{8FA0F4FB-33A1-425F-ADF3-CA8A3E3FB025}" type="datetime1">
              <a:rPr lang="zh-CN" altLang="en-US" smtClean="0">
                <a:cs typeface="+mn-cs"/>
              </a:rPr>
              <a:t>2023/2/20</a:t>
            </a:fld>
            <a:endParaRPr lang="zh-CN" altLang="en-US">
              <a:cs typeface="+mn-cs"/>
            </a:endParaRPr>
          </a:p>
        </p:txBody>
      </p:sp>
      <p:sp>
        <p:nvSpPr>
          <p:cNvPr id="5" name="页脚占位符 4"/>
          <p:cNvSpPr>
            <a:spLocks noGrp="1"/>
          </p:cNvSpPr>
          <p:nvPr>
            <p:ph type="ftr" sz="quarter" idx="11"/>
          </p:nvPr>
        </p:nvSpPr>
        <p:spPr/>
        <p:txBody>
          <a:bodyPr/>
          <a:lstStyle/>
          <a:p>
            <a:pPr rtl="0">
              <a:defRPr/>
            </a:pPr>
            <a:endParaRPr lang="en-US" altLang="zh-CN">
              <a:cs typeface="+mn-cs"/>
            </a:endParaRPr>
          </a:p>
        </p:txBody>
      </p:sp>
      <p:sp>
        <p:nvSpPr>
          <p:cNvPr id="6" name="灯片编号占位符 5"/>
          <p:cNvSpPr>
            <a:spLocks noGrp="1"/>
          </p:cNvSpPr>
          <p:nvPr>
            <p:ph type="sldNum" sz="quarter" idx="12"/>
          </p:nvPr>
        </p:nvSpPr>
        <p:spPr/>
        <p:txBody>
          <a:bodyPr/>
          <a:lstStyle/>
          <a:p>
            <a:pPr lvl="0" algn="l" eaLnBrk="1" hangingPunct="1"/>
            <a:fld id="{9A0DB2DC-4C9A-4742-B13C-FB6460FD3503}" type="slidenum">
              <a:rPr lang="zh-CN" altLang="en-US" sz="1400" b="0" dirty="0"/>
              <a:t>‹#›</a:t>
            </a:fld>
            <a:endParaRPr lang="en-US" altLang="zh-CN" sz="1400" b="0" dirty="0"/>
          </a:p>
        </p:txBody>
      </p:sp>
      <p:pic>
        <p:nvPicPr>
          <p:cNvPr id="7" name="图片 6"/>
          <p:cNvPicPr>
            <a:picLocks noChangeAspect="1"/>
          </p:cNvPicPr>
          <p:nvPr userDrawn="1"/>
        </p:nvPicPr>
        <p:blipFill>
          <a:blip cstate="print">
            <a:extLst>
              <a:ext uri="{28A0092B-C50C-407E-A947-70E740481C1C}">
                <a14:useLocalDpi xmlns:a14="http://schemas.microsoft.com/office/drawing/2010/main" val="0"/>
              </a:ext>
            </a:extLst>
          </a:blip>
          <a:stretch>
            <a:fillRect/>
          </a:stretch>
        </p:blipFill>
        <p:spPr>
          <a:xfrm>
            <a:off x="323528" y="98066"/>
            <a:ext cx="650614" cy="648072"/>
          </a:xfrm>
          <a:prstGeom prst="rect">
            <a:avLst/>
          </a:prstGeom>
        </p:spPr>
      </p:pic>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2236" y="137397"/>
            <a:ext cx="605922" cy="603555"/>
          </a:xfrm>
          <a:prstGeom prst="rect">
            <a:avLst/>
          </a:prstGeom>
        </p:spPr>
      </p:pic>
    </p:spTree>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5613" y="188913"/>
            <a:ext cx="1752600" cy="5842000"/>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1547813" y="188913"/>
            <a:ext cx="5105400" cy="5842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pPr rtl="0">
              <a:defRPr/>
            </a:pPr>
            <a:fld id="{2791E057-2FF6-482C-92D0-D94969155BD3}" type="datetime1">
              <a:rPr lang="zh-CN" altLang="en-US" smtClean="0">
                <a:cs typeface="+mn-cs"/>
              </a:rPr>
              <a:t>2023/2/20</a:t>
            </a:fld>
            <a:endParaRPr lang="zh-CN" altLang="en-US">
              <a:cs typeface="+mn-cs"/>
            </a:endParaRPr>
          </a:p>
        </p:txBody>
      </p:sp>
      <p:sp>
        <p:nvSpPr>
          <p:cNvPr id="5" name="页脚占位符 4"/>
          <p:cNvSpPr>
            <a:spLocks noGrp="1"/>
          </p:cNvSpPr>
          <p:nvPr>
            <p:ph type="ftr" sz="quarter" idx="11"/>
          </p:nvPr>
        </p:nvSpPr>
        <p:spPr/>
        <p:txBody>
          <a:bodyPr/>
          <a:lstStyle/>
          <a:p>
            <a:pPr rtl="0">
              <a:defRPr/>
            </a:pPr>
            <a:endParaRPr lang="en-US" altLang="zh-CN">
              <a:cs typeface="+mn-cs"/>
            </a:endParaRPr>
          </a:p>
        </p:txBody>
      </p:sp>
      <p:sp>
        <p:nvSpPr>
          <p:cNvPr id="6" name="灯片编号占位符 5"/>
          <p:cNvSpPr>
            <a:spLocks noGrp="1"/>
          </p:cNvSpPr>
          <p:nvPr>
            <p:ph type="sldNum" sz="quarter" idx="12"/>
          </p:nvPr>
        </p:nvSpPr>
        <p:spPr/>
        <p:txBody>
          <a:bodyPr/>
          <a:lstStyle/>
          <a:p>
            <a:pPr lvl="0" algn="l" eaLnBrk="1" hangingPunct="1"/>
            <a:fld id="{9A0DB2DC-4C9A-4742-B13C-FB6460FD3503}" type="slidenum">
              <a:rPr lang="zh-CN" altLang="en-US" sz="1400" b="0" dirty="0"/>
              <a:t>‹#›</a:t>
            </a:fld>
            <a:endParaRPr lang="en-US" altLang="zh-CN" sz="1400" b="0"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2236" y="137397"/>
            <a:ext cx="605922" cy="603555"/>
          </a:xfrm>
          <a:prstGeom prst="rect">
            <a:avLst/>
          </a:prstGeom>
        </p:spPr>
      </p:pic>
    </p:spTree>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47813" y="188916"/>
            <a:ext cx="7010400" cy="1527175"/>
          </a:xfrm>
        </p:spPr>
        <p:txBody>
          <a:bodyPr/>
          <a:lstStyle/>
          <a:p>
            <a:r>
              <a:rPr lang="zh-CN" altLang="en-US"/>
              <a:t>单击此处编辑母版标题样式</a:t>
            </a:r>
            <a:endParaRPr lang="en-US"/>
          </a:p>
        </p:txBody>
      </p:sp>
      <p:sp>
        <p:nvSpPr>
          <p:cNvPr id="3" name="表格占位符 2"/>
          <p:cNvSpPr>
            <a:spLocks noGrp="1"/>
          </p:cNvSpPr>
          <p:nvPr>
            <p:ph type="tbl" idx="1"/>
          </p:nvPr>
        </p:nvSpPr>
        <p:spPr>
          <a:xfrm>
            <a:off x="1547813" y="1916113"/>
            <a:ext cx="7010400" cy="4114800"/>
          </a:xfrm>
        </p:spPr>
        <p:txBody>
          <a:bodyPr vert="horz" wrap="square" lIns="91440" tIns="45720" rIns="91440" bIns="45720" numCol="1" anchor="t" anchorCtr="0" compatLnSpc="1"/>
          <a:lstStyle/>
          <a:p>
            <a:pPr marL="342900" marR="0" lvl="0" indent="-342900" algn="l" defTabSz="914400" rtl="0" eaLnBrk="1" fontAlgn="base" latinLnBrk="0" hangingPunct="1">
              <a:spcBef>
                <a:spcPct val="20000"/>
              </a:spcBef>
              <a:spcAft>
                <a:spcPct val="0"/>
              </a:spcAft>
              <a:buClr>
                <a:schemeClr val="tx1"/>
              </a:buClr>
              <a:buSzPct val="70000"/>
              <a:buFont typeface="Wingdings" panose="05000000000000000000" pitchFamily="2" charset="2"/>
              <a:buChar char="¢"/>
              <a:defRPr/>
            </a:pPr>
            <a:endParaRPr kumimoji="0" lang="en-US" sz="3000" b="0" i="0" u="none" strike="noStrike" kern="0" cap="none" spc="0" normalizeH="0" baseline="0" noProof="0">
              <a:ln>
                <a:noFill/>
              </a:ln>
              <a:solidFill>
                <a:schemeClr val="tx2"/>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rtl="0">
              <a:defRPr/>
            </a:pPr>
            <a:fld id="{D9A96BB0-6DFD-4784-B32B-90406EA5BE2B}" type="datetime1">
              <a:rPr lang="zh-CN" altLang="en-US" smtClean="0">
                <a:cs typeface="+mn-cs"/>
              </a:rPr>
              <a:t>2023/2/20</a:t>
            </a:fld>
            <a:endParaRPr lang="zh-CN" altLang="en-US">
              <a:cs typeface="+mn-cs"/>
            </a:endParaRPr>
          </a:p>
        </p:txBody>
      </p:sp>
      <p:sp>
        <p:nvSpPr>
          <p:cNvPr id="5" name="页脚占位符 4"/>
          <p:cNvSpPr>
            <a:spLocks noGrp="1"/>
          </p:cNvSpPr>
          <p:nvPr>
            <p:ph type="ftr" sz="quarter" idx="11"/>
          </p:nvPr>
        </p:nvSpPr>
        <p:spPr/>
        <p:txBody>
          <a:bodyPr/>
          <a:lstStyle/>
          <a:p>
            <a:pPr rtl="0">
              <a:defRPr/>
            </a:pPr>
            <a:endParaRPr lang="en-US" altLang="zh-CN">
              <a:cs typeface="+mn-cs"/>
            </a:endParaRPr>
          </a:p>
        </p:txBody>
      </p:sp>
      <p:sp>
        <p:nvSpPr>
          <p:cNvPr id="6" name="灯片编号占位符 5"/>
          <p:cNvSpPr>
            <a:spLocks noGrp="1"/>
          </p:cNvSpPr>
          <p:nvPr>
            <p:ph type="sldNum" sz="quarter" idx="12"/>
          </p:nvPr>
        </p:nvSpPr>
        <p:spPr/>
        <p:txBody>
          <a:bodyPr/>
          <a:lstStyle/>
          <a:p>
            <a:pPr lvl="0" algn="l" eaLnBrk="1" hangingPunct="1"/>
            <a:fld id="{9A0DB2DC-4C9A-4742-B13C-FB6460FD3503}" type="slidenum">
              <a:rPr lang="zh-CN" altLang="en-US" sz="1400" b="0" dirty="0"/>
              <a:t>‹#›</a:t>
            </a:fld>
            <a:endParaRPr lang="en-US" altLang="zh-CN" sz="1400" b="0" dirty="0"/>
          </a:p>
        </p:txBody>
      </p:sp>
      <p:sp>
        <p:nvSpPr>
          <p:cNvPr id="7" name="矩形 6"/>
          <p:cNvSpPr/>
          <p:nvPr userDrawn="1"/>
        </p:nvSpPr>
        <p:spPr>
          <a:xfrm>
            <a:off x="2968831" y="6466158"/>
            <a:ext cx="6159846" cy="338554"/>
          </a:xfrm>
          <a:prstGeom prst="rect">
            <a:avLst/>
          </a:prstGeom>
          <a:solidFill>
            <a:schemeClr val="accent4">
              <a:lumMod val="20000"/>
              <a:lumOff val="80000"/>
            </a:schemeClr>
          </a:solidFill>
          <a:ln>
            <a:noFill/>
          </a:ln>
          <a:effectLst>
            <a:outerShdw blurRad="107950" dist="12700" dir="5400000" algn="ctr">
              <a:srgbClr val="000000"/>
            </a:outerShdw>
            <a:softEdge rad="12700"/>
          </a:effectLst>
          <a:scene3d>
            <a:camera prst="orthographicFront">
              <a:rot lat="0" lon="0" rev="0"/>
            </a:camera>
            <a:lightRig rig="soft" dir="t">
              <a:rot lat="0" lon="0" rev="0"/>
            </a:lightRig>
          </a:scene3d>
          <a:sp3d contourW="25400" prstMaterial="matte">
            <a:bevelT w="50800" h="63500" prst="artDeco"/>
            <a:contourClr>
              <a:srgbClr val="FFFFFF"/>
            </a:contourClr>
          </a:sp3d>
        </p:spPr>
        <p:txBody>
          <a:bodyPr wrap="square">
            <a:spAutoFit/>
          </a:bodyPr>
          <a:lstStyle/>
          <a:p>
            <a:pPr algn="r" eaLnBrk="1" hangingPunct="1">
              <a:lnSpc>
                <a:spcPct val="80000"/>
              </a:lnSpc>
              <a:buSzPct val="70000"/>
              <a:buFont typeface="Wingdings" panose="05000000000000000000" pitchFamily="2" charset="2"/>
              <a:buNone/>
            </a:pPr>
            <a:r>
              <a:rPr lang="zh-CN" altLang="en-US" sz="2000" kern="1200" dirty="0">
                <a:solidFill>
                  <a:srgbClr val="0000CC"/>
                </a:solidFill>
                <a:latin typeface="隶书" pitchFamily="49" charset="-122"/>
                <a:ea typeface="隶书" pitchFamily="49" charset="-122"/>
              </a:rPr>
              <a:t>山东大学青岛校区</a:t>
            </a:r>
            <a:r>
              <a:rPr lang="zh-CN" altLang="en-US" sz="1800" kern="1200" dirty="0">
                <a:solidFill>
                  <a:srgbClr val="0000CC"/>
                </a:solidFill>
                <a:latin typeface="隶书" pitchFamily="49" charset="-122"/>
                <a:ea typeface="隶书" pitchFamily="49" charset="-122"/>
              </a:rPr>
              <a:t>公共（创新）实验教学中心物理实验室</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2236" y="137397"/>
            <a:ext cx="605922" cy="603555"/>
          </a:xfrm>
          <a:prstGeom prst="rect">
            <a:avLst/>
          </a:prstGeom>
        </p:spPr>
      </p:pic>
    </p:spTree>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547813" y="188916"/>
            <a:ext cx="7010400" cy="1527175"/>
          </a:xfrm>
        </p:spPr>
        <p:txBody>
          <a:bodyPr/>
          <a:lstStyle/>
          <a:p>
            <a:r>
              <a:rPr lang="zh-CN" altLang="en-US"/>
              <a:t>单击此处编辑母版标题样式</a:t>
            </a:r>
            <a:endParaRPr lang="en-US"/>
          </a:p>
        </p:txBody>
      </p:sp>
      <p:sp>
        <p:nvSpPr>
          <p:cNvPr id="3" name="文本占位符 2"/>
          <p:cNvSpPr>
            <a:spLocks noGrp="1"/>
          </p:cNvSpPr>
          <p:nvPr>
            <p:ph type="body" sz="half" idx="1"/>
          </p:nvPr>
        </p:nvSpPr>
        <p:spPr>
          <a:xfrm>
            <a:off x="1547813" y="1916113"/>
            <a:ext cx="3429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5129213" y="1916113"/>
            <a:ext cx="3429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p>
            <a:pPr rtl="0">
              <a:defRPr/>
            </a:pPr>
            <a:fld id="{AC1E3C12-CF1D-40CB-A202-EE87AE0944B3}" type="datetime1">
              <a:rPr lang="zh-CN" altLang="en-US" smtClean="0">
                <a:cs typeface="+mn-cs"/>
              </a:rPr>
              <a:t>2023/2/20</a:t>
            </a:fld>
            <a:endParaRPr lang="zh-CN" altLang="en-US">
              <a:cs typeface="+mn-cs"/>
            </a:endParaRPr>
          </a:p>
        </p:txBody>
      </p:sp>
      <p:sp>
        <p:nvSpPr>
          <p:cNvPr id="6" name="页脚占位符 5"/>
          <p:cNvSpPr>
            <a:spLocks noGrp="1"/>
          </p:cNvSpPr>
          <p:nvPr>
            <p:ph type="ftr" sz="quarter" idx="11"/>
          </p:nvPr>
        </p:nvSpPr>
        <p:spPr/>
        <p:txBody>
          <a:bodyPr/>
          <a:lstStyle/>
          <a:p>
            <a:pPr rtl="0">
              <a:defRPr/>
            </a:pPr>
            <a:endParaRPr lang="en-US" altLang="zh-CN">
              <a:cs typeface="+mn-cs"/>
            </a:endParaRPr>
          </a:p>
        </p:txBody>
      </p:sp>
      <p:sp>
        <p:nvSpPr>
          <p:cNvPr id="7" name="灯片编号占位符 6"/>
          <p:cNvSpPr>
            <a:spLocks noGrp="1"/>
          </p:cNvSpPr>
          <p:nvPr>
            <p:ph type="sldNum" sz="quarter" idx="12"/>
          </p:nvPr>
        </p:nvSpPr>
        <p:spPr/>
        <p:txBody>
          <a:bodyPr/>
          <a:lstStyle/>
          <a:p>
            <a:pPr lvl="0" algn="l" eaLnBrk="1" hangingPunct="1"/>
            <a:fld id="{9A0DB2DC-4C9A-4742-B13C-FB6460FD3503}" type="slidenum">
              <a:rPr lang="zh-CN" altLang="en-US" sz="1400" b="0" dirty="0"/>
              <a:t>‹#›</a:t>
            </a:fld>
            <a:endParaRPr lang="en-US" altLang="zh-CN" sz="1400" b="0" dirty="0"/>
          </a:p>
        </p:txBody>
      </p:sp>
      <p:sp>
        <p:nvSpPr>
          <p:cNvPr id="8" name="矩形 7"/>
          <p:cNvSpPr/>
          <p:nvPr userDrawn="1"/>
        </p:nvSpPr>
        <p:spPr>
          <a:xfrm>
            <a:off x="2968831" y="6466158"/>
            <a:ext cx="6159846" cy="338554"/>
          </a:xfrm>
          <a:prstGeom prst="rect">
            <a:avLst/>
          </a:prstGeom>
          <a:solidFill>
            <a:schemeClr val="accent4">
              <a:lumMod val="20000"/>
              <a:lumOff val="80000"/>
            </a:schemeClr>
          </a:solidFill>
          <a:ln>
            <a:noFill/>
          </a:ln>
          <a:effectLst>
            <a:outerShdw blurRad="107950" dist="12700" dir="5400000" algn="ctr">
              <a:srgbClr val="000000"/>
            </a:outerShdw>
            <a:softEdge rad="12700"/>
          </a:effectLst>
          <a:scene3d>
            <a:camera prst="orthographicFront">
              <a:rot lat="0" lon="0" rev="0"/>
            </a:camera>
            <a:lightRig rig="soft" dir="t">
              <a:rot lat="0" lon="0" rev="0"/>
            </a:lightRig>
          </a:scene3d>
          <a:sp3d contourW="25400" prstMaterial="matte">
            <a:bevelT w="50800" h="63500" prst="artDeco"/>
            <a:contourClr>
              <a:srgbClr val="FFFFFF"/>
            </a:contourClr>
          </a:sp3d>
        </p:spPr>
        <p:txBody>
          <a:bodyPr wrap="square">
            <a:spAutoFit/>
          </a:bodyPr>
          <a:lstStyle/>
          <a:p>
            <a:pPr algn="r" eaLnBrk="1" hangingPunct="1">
              <a:lnSpc>
                <a:spcPct val="80000"/>
              </a:lnSpc>
              <a:buSzPct val="70000"/>
              <a:buFont typeface="Wingdings" panose="05000000000000000000" pitchFamily="2" charset="2"/>
              <a:buNone/>
            </a:pPr>
            <a:r>
              <a:rPr lang="zh-CN" altLang="en-US" sz="2000" kern="1200" dirty="0">
                <a:solidFill>
                  <a:srgbClr val="0000CC"/>
                </a:solidFill>
                <a:latin typeface="隶书" pitchFamily="49" charset="-122"/>
                <a:ea typeface="隶书" pitchFamily="49" charset="-122"/>
              </a:rPr>
              <a:t>山东大学青岛校区</a:t>
            </a:r>
            <a:r>
              <a:rPr lang="zh-CN" altLang="en-US" sz="1800" kern="1200" dirty="0">
                <a:solidFill>
                  <a:srgbClr val="0000CC"/>
                </a:solidFill>
                <a:latin typeface="隶书" pitchFamily="49" charset="-122"/>
                <a:ea typeface="隶书" pitchFamily="49" charset="-122"/>
              </a:rPr>
              <a:t>公共（创新）实验教学中心物理实验室</a:t>
            </a: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2236" y="137397"/>
            <a:ext cx="605922" cy="603555"/>
          </a:xfrm>
          <a:prstGeom prst="rect">
            <a:avLst/>
          </a:prstGeom>
        </p:spPr>
      </p:pic>
    </p:spTree>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547813" y="188916"/>
            <a:ext cx="7010400" cy="1527175"/>
          </a:xfrm>
        </p:spPr>
        <p:txBody>
          <a:bodyPr/>
          <a:lstStyle/>
          <a:p>
            <a:r>
              <a:rPr lang="zh-CN" altLang="en-US"/>
              <a:t>单击此处编辑母版标题样式</a:t>
            </a:r>
            <a:endParaRPr lang="en-US"/>
          </a:p>
        </p:txBody>
      </p:sp>
      <p:sp>
        <p:nvSpPr>
          <p:cNvPr id="3" name="内容占位符 2"/>
          <p:cNvSpPr>
            <a:spLocks noGrp="1"/>
          </p:cNvSpPr>
          <p:nvPr>
            <p:ph sz="quarter" idx="1"/>
          </p:nvPr>
        </p:nvSpPr>
        <p:spPr>
          <a:xfrm>
            <a:off x="1547813" y="1916113"/>
            <a:ext cx="3429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quarter" idx="2"/>
          </p:nvPr>
        </p:nvSpPr>
        <p:spPr>
          <a:xfrm>
            <a:off x="5129213" y="1916113"/>
            <a:ext cx="3429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内容占位符 4"/>
          <p:cNvSpPr>
            <a:spLocks noGrp="1"/>
          </p:cNvSpPr>
          <p:nvPr>
            <p:ph sz="quarter" idx="3"/>
          </p:nvPr>
        </p:nvSpPr>
        <p:spPr>
          <a:xfrm>
            <a:off x="1547813" y="4049713"/>
            <a:ext cx="3429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内容占位符 5"/>
          <p:cNvSpPr>
            <a:spLocks noGrp="1"/>
          </p:cNvSpPr>
          <p:nvPr>
            <p:ph sz="quarter" idx="4"/>
          </p:nvPr>
        </p:nvSpPr>
        <p:spPr>
          <a:xfrm>
            <a:off x="5129213" y="4049713"/>
            <a:ext cx="3429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p:cNvSpPr>
            <a:spLocks noGrp="1"/>
          </p:cNvSpPr>
          <p:nvPr>
            <p:ph type="dt" sz="half" idx="10"/>
          </p:nvPr>
        </p:nvSpPr>
        <p:spPr/>
        <p:txBody>
          <a:bodyPr/>
          <a:lstStyle/>
          <a:p>
            <a:pPr rtl="0">
              <a:defRPr/>
            </a:pPr>
            <a:fld id="{61065F87-3A12-420E-8CED-0885A14C0B63}" type="datetime1">
              <a:rPr lang="zh-CN" altLang="en-US" smtClean="0">
                <a:cs typeface="+mn-cs"/>
              </a:rPr>
              <a:t>2023/2/20</a:t>
            </a:fld>
            <a:endParaRPr lang="zh-CN" altLang="en-US">
              <a:cs typeface="+mn-cs"/>
            </a:endParaRPr>
          </a:p>
        </p:txBody>
      </p:sp>
      <p:sp>
        <p:nvSpPr>
          <p:cNvPr id="8" name="页脚占位符 7"/>
          <p:cNvSpPr>
            <a:spLocks noGrp="1"/>
          </p:cNvSpPr>
          <p:nvPr>
            <p:ph type="ftr" sz="quarter" idx="11"/>
          </p:nvPr>
        </p:nvSpPr>
        <p:spPr/>
        <p:txBody>
          <a:bodyPr/>
          <a:lstStyle/>
          <a:p>
            <a:pPr rtl="0">
              <a:defRPr/>
            </a:pPr>
            <a:endParaRPr lang="en-US" altLang="zh-CN">
              <a:cs typeface="+mn-cs"/>
            </a:endParaRPr>
          </a:p>
        </p:txBody>
      </p:sp>
      <p:sp>
        <p:nvSpPr>
          <p:cNvPr id="9" name="灯片编号占位符 8"/>
          <p:cNvSpPr>
            <a:spLocks noGrp="1"/>
          </p:cNvSpPr>
          <p:nvPr>
            <p:ph type="sldNum" sz="quarter" idx="12"/>
          </p:nvPr>
        </p:nvSpPr>
        <p:spPr/>
        <p:txBody>
          <a:bodyPr/>
          <a:lstStyle/>
          <a:p>
            <a:pPr lvl="0" algn="l" eaLnBrk="1" hangingPunct="1"/>
            <a:fld id="{9A0DB2DC-4C9A-4742-B13C-FB6460FD3503}" type="slidenum">
              <a:rPr lang="zh-CN" altLang="en-US" sz="1400" b="0" dirty="0"/>
              <a:t>‹#›</a:t>
            </a:fld>
            <a:endParaRPr lang="en-US" altLang="zh-CN" sz="1400" b="0" dirty="0"/>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2236" y="137397"/>
            <a:ext cx="605922" cy="603555"/>
          </a:xfrm>
          <a:prstGeom prst="rect">
            <a:avLst/>
          </a:prstGeom>
        </p:spPr>
      </p:pic>
    </p:spTree>
  </p:cSld>
  <p:clrMapOvr>
    <a:masterClrMapping/>
  </p:clrMapOvr>
  <p:transition spd="slow">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B800B29-7D8A-48F8-BBCD-60874BBAAD29}" type="datetime1">
              <a:rPr lang="zh-CN" altLang="en-US" smtClean="0"/>
              <a:t>2023/2/20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3C45EC-91C0-439B-BE28-AB4DF9406A6A}" type="slidenum">
              <a:rPr lang="zh-CN" altLang="en-US" smtClean="0"/>
              <a:t>‹#›</a:t>
            </a:fld>
            <a:endParaRPr lang="zh-CN" altLang="en-US"/>
          </a:p>
        </p:txBody>
      </p:sp>
    </p:spTree>
    <p:extLst>
      <p:ext uri="{BB962C8B-B14F-4D97-AF65-F5344CB8AC3E}">
        <p14:creationId xmlns:p14="http://schemas.microsoft.com/office/powerpoint/2010/main" val="1288955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27B345D-F445-474C-9555-AE0E620CB778}" type="datetime1">
              <a:rPr lang="zh-CN" altLang="en-US" smtClean="0"/>
              <a:t>2023/2/20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3C45EC-91C0-439B-BE28-AB4DF9406A6A}" type="slidenum">
              <a:rPr lang="zh-CN" altLang="en-US" smtClean="0"/>
              <a:t>‹#›</a:t>
            </a:fld>
            <a:endParaRPr lang="zh-CN" altLang="en-US"/>
          </a:p>
        </p:txBody>
      </p:sp>
    </p:spTree>
    <p:extLst>
      <p:ext uri="{BB962C8B-B14F-4D97-AF65-F5344CB8AC3E}">
        <p14:creationId xmlns:p14="http://schemas.microsoft.com/office/powerpoint/2010/main" val="28221119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B852580-C5F3-4E1A-AD87-BC0F699D6E2D}" type="datetime1">
              <a:rPr lang="zh-CN" altLang="en-US" smtClean="0"/>
              <a:t>2023/2/20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3C45EC-91C0-439B-BE28-AB4DF9406A6A}" type="slidenum">
              <a:rPr lang="zh-CN" altLang="en-US" smtClean="0"/>
              <a:t>‹#›</a:t>
            </a:fld>
            <a:endParaRPr lang="zh-CN" altLang="en-US"/>
          </a:p>
        </p:txBody>
      </p:sp>
    </p:spTree>
    <p:extLst>
      <p:ext uri="{BB962C8B-B14F-4D97-AF65-F5344CB8AC3E}">
        <p14:creationId xmlns:p14="http://schemas.microsoft.com/office/powerpoint/2010/main" val="23022058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25625"/>
            <a:ext cx="386715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706420-B0DD-45EC-9189-757C24EAD8DF}" type="datetime1">
              <a:rPr lang="zh-CN" altLang="en-US" smtClean="0"/>
              <a:t>2023/2/20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C45EC-91C0-439B-BE28-AB4DF9406A6A}" type="slidenum">
              <a:rPr lang="zh-CN" altLang="en-US" smtClean="0"/>
              <a:t>‹#›</a:t>
            </a:fld>
            <a:endParaRPr lang="zh-CN" altLang="en-US"/>
          </a:p>
        </p:txBody>
      </p:sp>
    </p:spTree>
    <p:extLst>
      <p:ext uri="{BB962C8B-B14F-4D97-AF65-F5344CB8AC3E}">
        <p14:creationId xmlns:p14="http://schemas.microsoft.com/office/powerpoint/2010/main" val="3739621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F4BA283-E2FD-4498-B40E-E8041FB13F0D}" type="datetime1">
              <a:rPr lang="zh-CN" altLang="en-US" smtClean="0"/>
              <a:t>2023/2/20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3C45EC-91C0-439B-BE28-AB4DF9406A6A}" type="slidenum">
              <a:rPr lang="zh-CN" altLang="en-US" smtClean="0"/>
              <a:t>‹#›</a:t>
            </a:fld>
            <a:endParaRPr lang="zh-CN" altLang="en-US"/>
          </a:p>
        </p:txBody>
      </p:sp>
    </p:spTree>
    <p:extLst>
      <p:ext uri="{BB962C8B-B14F-4D97-AF65-F5344CB8AC3E}">
        <p14:creationId xmlns:p14="http://schemas.microsoft.com/office/powerpoint/2010/main" val="3715586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pPr rtl="0">
              <a:defRPr/>
            </a:pPr>
            <a:fld id="{814D91A2-FFB3-4004-A5B1-2BAD3A061DE3}" type="datetime1">
              <a:rPr lang="zh-CN" altLang="en-US" smtClean="0">
                <a:cs typeface="+mn-cs"/>
              </a:rPr>
              <a:t>2023/2/20</a:t>
            </a:fld>
            <a:endParaRPr lang="zh-CN" altLang="en-US">
              <a:cs typeface="+mn-cs"/>
            </a:endParaRPr>
          </a:p>
        </p:txBody>
      </p:sp>
      <p:sp>
        <p:nvSpPr>
          <p:cNvPr id="5" name="页脚占位符 4"/>
          <p:cNvSpPr>
            <a:spLocks noGrp="1"/>
          </p:cNvSpPr>
          <p:nvPr>
            <p:ph type="ftr" sz="quarter" idx="11"/>
          </p:nvPr>
        </p:nvSpPr>
        <p:spPr/>
        <p:txBody>
          <a:bodyPr/>
          <a:lstStyle/>
          <a:p>
            <a:pPr rtl="0">
              <a:defRPr/>
            </a:pPr>
            <a:endParaRPr lang="en-US" altLang="zh-CN">
              <a:cs typeface="+mn-cs"/>
            </a:endParaRPr>
          </a:p>
        </p:txBody>
      </p:sp>
      <p:sp>
        <p:nvSpPr>
          <p:cNvPr id="6" name="灯片编号占位符 5"/>
          <p:cNvSpPr>
            <a:spLocks noGrp="1"/>
          </p:cNvSpPr>
          <p:nvPr>
            <p:ph type="sldNum" sz="quarter" idx="12"/>
          </p:nvPr>
        </p:nvSpPr>
        <p:spPr/>
        <p:txBody>
          <a:bodyPr/>
          <a:lstStyle/>
          <a:p>
            <a:pPr lvl="0" algn="l" eaLnBrk="1" hangingPunct="1"/>
            <a:fld id="{9A0DB2DC-4C9A-4742-B13C-FB6460FD3503}" type="slidenum">
              <a:rPr lang="zh-CN" altLang="en-US" sz="1400" b="0" dirty="0"/>
              <a:t>‹#›</a:t>
            </a:fld>
            <a:endParaRPr lang="en-US" altLang="zh-CN" sz="1400" b="0" dirty="0"/>
          </a:p>
        </p:txBody>
      </p:sp>
      <p:sp>
        <p:nvSpPr>
          <p:cNvPr id="7" name="矩形 6"/>
          <p:cNvSpPr/>
          <p:nvPr userDrawn="1"/>
        </p:nvSpPr>
        <p:spPr>
          <a:xfrm>
            <a:off x="2968831" y="6466158"/>
            <a:ext cx="6159846" cy="338554"/>
          </a:xfrm>
          <a:prstGeom prst="rect">
            <a:avLst/>
          </a:prstGeom>
          <a:solidFill>
            <a:schemeClr val="accent4">
              <a:lumMod val="20000"/>
              <a:lumOff val="80000"/>
            </a:schemeClr>
          </a:solidFill>
          <a:ln>
            <a:noFill/>
          </a:ln>
          <a:effectLst>
            <a:outerShdw blurRad="107950" dist="12700" dir="5400000" algn="ctr">
              <a:srgbClr val="000000"/>
            </a:outerShdw>
            <a:softEdge rad="12700"/>
          </a:effectLst>
          <a:scene3d>
            <a:camera prst="orthographicFront">
              <a:rot lat="0" lon="0" rev="0"/>
            </a:camera>
            <a:lightRig rig="soft" dir="t">
              <a:rot lat="0" lon="0" rev="0"/>
            </a:lightRig>
          </a:scene3d>
          <a:sp3d contourW="25400" prstMaterial="matte">
            <a:bevelT w="50800" h="63500" prst="artDeco"/>
            <a:contourClr>
              <a:srgbClr val="FFFFFF"/>
            </a:contourClr>
          </a:sp3d>
        </p:spPr>
        <p:txBody>
          <a:bodyPr wrap="square">
            <a:spAutoFit/>
          </a:bodyPr>
          <a:lstStyle/>
          <a:p>
            <a:pPr algn="r" eaLnBrk="1" hangingPunct="1">
              <a:lnSpc>
                <a:spcPct val="80000"/>
              </a:lnSpc>
              <a:buSzPct val="70000"/>
              <a:buFont typeface="Wingdings" panose="05000000000000000000" pitchFamily="2" charset="2"/>
              <a:buNone/>
            </a:pPr>
            <a:r>
              <a:rPr lang="zh-CN" altLang="en-US" sz="2000" kern="1200" dirty="0">
                <a:solidFill>
                  <a:srgbClr val="0000CC"/>
                </a:solidFill>
                <a:latin typeface="隶书" pitchFamily="49" charset="-122"/>
                <a:ea typeface="隶书" pitchFamily="49" charset="-122"/>
              </a:rPr>
              <a:t>山东大学青岛校区</a:t>
            </a:r>
            <a:r>
              <a:rPr lang="zh-CN" altLang="en-US" sz="1800" kern="1200" dirty="0">
                <a:solidFill>
                  <a:srgbClr val="0000CC"/>
                </a:solidFill>
                <a:latin typeface="隶书" pitchFamily="49" charset="-122"/>
                <a:ea typeface="隶书" pitchFamily="49" charset="-122"/>
              </a:rPr>
              <a:t>公共（创新）实验教学中心物理实验室</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2236" y="137397"/>
            <a:ext cx="605922" cy="603555"/>
          </a:xfrm>
          <a:prstGeom prst="rect">
            <a:avLst/>
          </a:prstGeom>
        </p:spPr>
      </p:pic>
    </p:spTree>
  </p:cSld>
  <p:clrMapOvr>
    <a:masterClrMapping/>
  </p:clrMapOvr>
  <p:transition spd="slow">
    <p:randomBar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15D1FCB-EF8C-4530-81DF-2E4714F42796}" type="datetime1">
              <a:rPr lang="zh-CN" altLang="en-US" smtClean="0"/>
              <a:t>2023/2/20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C45EC-91C0-439B-BE28-AB4DF9406A6A}" type="slidenum">
              <a:rPr lang="zh-CN" altLang="en-US" smtClean="0"/>
              <a:t>‹#›</a:t>
            </a:fld>
            <a:endParaRPr lang="zh-CN" altLang="en-US"/>
          </a:p>
        </p:txBody>
      </p:sp>
    </p:spTree>
    <p:extLst>
      <p:ext uri="{BB962C8B-B14F-4D97-AF65-F5344CB8AC3E}">
        <p14:creationId xmlns:p14="http://schemas.microsoft.com/office/powerpoint/2010/main" val="2361265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4845051-4749-4B89-A647-78478AAFEF43}" type="datetime1">
              <a:rPr lang="zh-CN" altLang="en-US" smtClean="0"/>
              <a:t>2023/2/20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3C45EC-91C0-439B-BE28-AB4DF9406A6A}" type="slidenum">
              <a:rPr lang="zh-CN" altLang="en-US" smtClean="0"/>
              <a:t>‹#›</a:t>
            </a:fld>
            <a:endParaRPr lang="zh-CN" altLang="en-US"/>
          </a:p>
        </p:txBody>
      </p:sp>
    </p:spTree>
    <p:extLst>
      <p:ext uri="{BB962C8B-B14F-4D97-AF65-F5344CB8AC3E}">
        <p14:creationId xmlns:p14="http://schemas.microsoft.com/office/powerpoint/2010/main" val="293976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C9F2A2A-D311-48E0-A2DA-4D082DCD783B}" type="datetime1">
              <a:rPr lang="zh-CN" altLang="en-US" smtClean="0"/>
              <a:t>2023/2/20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C45EC-91C0-439B-BE28-AB4DF9406A6A}" type="slidenum">
              <a:rPr lang="zh-CN" altLang="en-US" smtClean="0"/>
              <a:t>‹#›</a:t>
            </a:fld>
            <a:endParaRPr lang="zh-CN" altLang="en-US"/>
          </a:p>
        </p:txBody>
      </p:sp>
    </p:spTree>
    <p:extLst>
      <p:ext uri="{BB962C8B-B14F-4D97-AF65-F5344CB8AC3E}">
        <p14:creationId xmlns:p14="http://schemas.microsoft.com/office/powerpoint/2010/main" val="12617408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185E3E-48B9-4A09-8802-05CCB8DFCDDD}" type="datetime1">
              <a:rPr lang="zh-CN" altLang="en-US" smtClean="0"/>
              <a:t>2023/2/20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C45EC-91C0-439B-BE28-AB4DF9406A6A}" type="slidenum">
              <a:rPr lang="zh-CN" altLang="en-US" smtClean="0"/>
              <a:t>‹#›</a:t>
            </a:fld>
            <a:endParaRPr lang="zh-CN" altLang="en-US"/>
          </a:p>
        </p:txBody>
      </p:sp>
    </p:spTree>
    <p:extLst>
      <p:ext uri="{BB962C8B-B14F-4D97-AF65-F5344CB8AC3E}">
        <p14:creationId xmlns:p14="http://schemas.microsoft.com/office/powerpoint/2010/main" val="3197095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EF36EEF-C2E1-4631-AE2F-A4E698EB0C99}" type="datetime1">
              <a:rPr lang="zh-CN" altLang="en-US" smtClean="0"/>
              <a:t>2023/2/20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3C45EC-91C0-439B-BE28-AB4DF9406A6A}" type="slidenum">
              <a:rPr lang="zh-CN" altLang="en-US" smtClean="0"/>
              <a:t>‹#›</a:t>
            </a:fld>
            <a:endParaRPr lang="zh-CN" altLang="en-US"/>
          </a:p>
        </p:txBody>
      </p:sp>
    </p:spTree>
    <p:extLst>
      <p:ext uri="{BB962C8B-B14F-4D97-AF65-F5344CB8AC3E}">
        <p14:creationId xmlns:p14="http://schemas.microsoft.com/office/powerpoint/2010/main" val="1258361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43643D0-5432-4FAF-9864-D5132A070470}" type="datetime1">
              <a:rPr lang="zh-CN" altLang="en-US" smtClean="0"/>
              <a:t>2023/2/20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3C45EC-91C0-439B-BE28-AB4DF9406A6A}" type="slidenum">
              <a:rPr lang="zh-CN" altLang="en-US" smtClean="0"/>
              <a:t>‹#›</a:t>
            </a:fld>
            <a:endParaRPr lang="zh-CN" altLang="en-US"/>
          </a:p>
        </p:txBody>
      </p:sp>
    </p:spTree>
    <p:extLst>
      <p:ext uri="{BB962C8B-B14F-4D97-AF65-F5344CB8AC3E}">
        <p14:creationId xmlns:p14="http://schemas.microsoft.com/office/powerpoint/2010/main" val="3615678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4"/>
            <a:ext cx="7772400" cy="1362075"/>
          </a:xfrm>
        </p:spPr>
        <p:txBody>
          <a:bodyPr anchor="t"/>
          <a:lstStyle>
            <a:lvl1pPr algn="l">
              <a:defRPr sz="4000" b="1" cap="all"/>
            </a:lvl1pPr>
          </a:lstStyle>
          <a:p>
            <a:r>
              <a:rPr lang="zh-CN" altLang="en-US"/>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rtl="0">
              <a:defRPr/>
            </a:pPr>
            <a:fld id="{6E86C648-3FB9-4306-B0AA-D3CD40066379}" type="datetime1">
              <a:rPr lang="zh-CN" altLang="en-US" smtClean="0">
                <a:cs typeface="+mn-cs"/>
              </a:rPr>
              <a:t>2023/2/20</a:t>
            </a:fld>
            <a:endParaRPr lang="zh-CN" altLang="en-US">
              <a:cs typeface="+mn-cs"/>
            </a:endParaRPr>
          </a:p>
        </p:txBody>
      </p:sp>
      <p:sp>
        <p:nvSpPr>
          <p:cNvPr id="5" name="页脚占位符 4"/>
          <p:cNvSpPr>
            <a:spLocks noGrp="1"/>
          </p:cNvSpPr>
          <p:nvPr>
            <p:ph type="ftr" sz="quarter" idx="11"/>
          </p:nvPr>
        </p:nvSpPr>
        <p:spPr/>
        <p:txBody>
          <a:bodyPr/>
          <a:lstStyle/>
          <a:p>
            <a:pPr rtl="0">
              <a:defRPr/>
            </a:pPr>
            <a:endParaRPr lang="en-US" altLang="zh-CN">
              <a:cs typeface="+mn-cs"/>
            </a:endParaRPr>
          </a:p>
        </p:txBody>
      </p:sp>
      <p:sp>
        <p:nvSpPr>
          <p:cNvPr id="6" name="灯片编号占位符 5"/>
          <p:cNvSpPr>
            <a:spLocks noGrp="1"/>
          </p:cNvSpPr>
          <p:nvPr>
            <p:ph type="sldNum" sz="quarter" idx="12"/>
          </p:nvPr>
        </p:nvSpPr>
        <p:spPr/>
        <p:txBody>
          <a:bodyPr/>
          <a:lstStyle/>
          <a:p>
            <a:pPr lvl="0" algn="l" eaLnBrk="1" hangingPunct="1"/>
            <a:fld id="{9A0DB2DC-4C9A-4742-B13C-FB6460FD3503}" type="slidenum">
              <a:rPr lang="zh-CN" altLang="en-US" sz="1400" b="0" dirty="0"/>
              <a:t>‹#›</a:t>
            </a:fld>
            <a:endParaRPr lang="en-US" altLang="zh-CN" sz="1400" b="0"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2236" y="137397"/>
            <a:ext cx="605922" cy="603555"/>
          </a:xfrm>
          <a:prstGeom prst="rect">
            <a:avLst/>
          </a:prstGeom>
        </p:spPr>
      </p:pic>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1547813" y="1916113"/>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5129213" y="1916113"/>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p>
            <a:pPr rtl="0">
              <a:defRPr/>
            </a:pPr>
            <a:fld id="{276B9F7D-E1BE-470C-9552-24BAF79F1298}" type="datetime1">
              <a:rPr lang="zh-CN" altLang="en-US" smtClean="0">
                <a:cs typeface="+mn-cs"/>
              </a:rPr>
              <a:t>2023/2/20</a:t>
            </a:fld>
            <a:endParaRPr lang="zh-CN" altLang="en-US">
              <a:cs typeface="+mn-cs"/>
            </a:endParaRPr>
          </a:p>
        </p:txBody>
      </p:sp>
      <p:sp>
        <p:nvSpPr>
          <p:cNvPr id="6" name="页脚占位符 5"/>
          <p:cNvSpPr>
            <a:spLocks noGrp="1"/>
          </p:cNvSpPr>
          <p:nvPr>
            <p:ph type="ftr" sz="quarter" idx="11"/>
          </p:nvPr>
        </p:nvSpPr>
        <p:spPr/>
        <p:txBody>
          <a:bodyPr/>
          <a:lstStyle/>
          <a:p>
            <a:pPr rtl="0">
              <a:defRPr/>
            </a:pPr>
            <a:endParaRPr lang="en-US" altLang="zh-CN">
              <a:cs typeface="+mn-cs"/>
            </a:endParaRPr>
          </a:p>
        </p:txBody>
      </p:sp>
      <p:sp>
        <p:nvSpPr>
          <p:cNvPr id="7" name="灯片编号占位符 6"/>
          <p:cNvSpPr>
            <a:spLocks noGrp="1"/>
          </p:cNvSpPr>
          <p:nvPr>
            <p:ph type="sldNum" sz="quarter" idx="12"/>
          </p:nvPr>
        </p:nvSpPr>
        <p:spPr/>
        <p:txBody>
          <a:bodyPr/>
          <a:lstStyle/>
          <a:p>
            <a:pPr lvl="0" algn="l" eaLnBrk="1" hangingPunct="1"/>
            <a:fld id="{9A0DB2DC-4C9A-4742-B13C-FB6460FD3503}" type="slidenum">
              <a:rPr lang="zh-CN" altLang="en-US" sz="1400" b="0" dirty="0"/>
              <a:t>‹#›</a:t>
            </a:fld>
            <a:endParaRPr lang="en-US" altLang="zh-CN" sz="1400" b="0" dirty="0"/>
          </a:p>
        </p:txBody>
      </p:sp>
      <p:sp>
        <p:nvSpPr>
          <p:cNvPr id="8" name="矩形 7"/>
          <p:cNvSpPr/>
          <p:nvPr userDrawn="1"/>
        </p:nvSpPr>
        <p:spPr>
          <a:xfrm>
            <a:off x="2968831" y="6466158"/>
            <a:ext cx="6159846" cy="338554"/>
          </a:xfrm>
          <a:prstGeom prst="rect">
            <a:avLst/>
          </a:prstGeom>
          <a:solidFill>
            <a:schemeClr val="accent4">
              <a:lumMod val="20000"/>
              <a:lumOff val="80000"/>
            </a:schemeClr>
          </a:solidFill>
          <a:ln>
            <a:noFill/>
          </a:ln>
          <a:effectLst>
            <a:outerShdw blurRad="107950" dist="12700" dir="5400000" algn="ctr">
              <a:srgbClr val="000000"/>
            </a:outerShdw>
            <a:softEdge rad="12700"/>
          </a:effectLst>
          <a:scene3d>
            <a:camera prst="orthographicFront">
              <a:rot lat="0" lon="0" rev="0"/>
            </a:camera>
            <a:lightRig rig="soft" dir="t">
              <a:rot lat="0" lon="0" rev="0"/>
            </a:lightRig>
          </a:scene3d>
          <a:sp3d contourW="25400" prstMaterial="matte">
            <a:bevelT w="50800" h="63500" prst="artDeco"/>
            <a:contourClr>
              <a:srgbClr val="FFFFFF"/>
            </a:contourClr>
          </a:sp3d>
        </p:spPr>
        <p:txBody>
          <a:bodyPr wrap="square">
            <a:spAutoFit/>
          </a:bodyPr>
          <a:lstStyle/>
          <a:p>
            <a:pPr algn="r" eaLnBrk="1" hangingPunct="1">
              <a:lnSpc>
                <a:spcPct val="80000"/>
              </a:lnSpc>
              <a:buSzPct val="70000"/>
              <a:buFont typeface="Wingdings" panose="05000000000000000000" pitchFamily="2" charset="2"/>
              <a:buNone/>
            </a:pPr>
            <a:r>
              <a:rPr lang="zh-CN" altLang="en-US" sz="2000" kern="1200" dirty="0">
                <a:solidFill>
                  <a:srgbClr val="0000CC"/>
                </a:solidFill>
                <a:latin typeface="隶书" pitchFamily="49" charset="-122"/>
                <a:ea typeface="隶书" pitchFamily="49" charset="-122"/>
              </a:rPr>
              <a:t>山东大学青岛校区</a:t>
            </a:r>
            <a:r>
              <a:rPr lang="zh-CN" altLang="en-US" sz="1800" kern="1200" dirty="0">
                <a:solidFill>
                  <a:srgbClr val="0000CC"/>
                </a:solidFill>
                <a:latin typeface="隶书" pitchFamily="49" charset="-122"/>
                <a:ea typeface="隶书" pitchFamily="49" charset="-122"/>
              </a:rPr>
              <a:t>公共（创新）实验教学中心物理实验室</a:t>
            </a: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2236" y="137397"/>
            <a:ext cx="605922" cy="603555"/>
          </a:xfrm>
          <a:prstGeom prst="rect">
            <a:avLst/>
          </a:prstGeom>
        </p:spPr>
      </p:pic>
    </p:spTree>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p:cNvSpPr>
            <a:spLocks noGrp="1"/>
          </p:cNvSpPr>
          <p:nvPr>
            <p:ph type="dt" sz="half" idx="10"/>
          </p:nvPr>
        </p:nvSpPr>
        <p:spPr/>
        <p:txBody>
          <a:bodyPr/>
          <a:lstStyle/>
          <a:p>
            <a:pPr rtl="0">
              <a:defRPr/>
            </a:pPr>
            <a:fld id="{025419C7-BEB3-4C07-B934-F07E29B79DFE}" type="datetime1">
              <a:rPr lang="zh-CN" altLang="en-US" smtClean="0">
                <a:cs typeface="+mn-cs"/>
              </a:rPr>
              <a:t>2023/2/20</a:t>
            </a:fld>
            <a:endParaRPr lang="zh-CN" altLang="en-US">
              <a:cs typeface="+mn-cs"/>
            </a:endParaRPr>
          </a:p>
        </p:txBody>
      </p:sp>
      <p:sp>
        <p:nvSpPr>
          <p:cNvPr id="8" name="页脚占位符 7"/>
          <p:cNvSpPr>
            <a:spLocks noGrp="1"/>
          </p:cNvSpPr>
          <p:nvPr>
            <p:ph type="ftr" sz="quarter" idx="11"/>
          </p:nvPr>
        </p:nvSpPr>
        <p:spPr/>
        <p:txBody>
          <a:bodyPr/>
          <a:lstStyle/>
          <a:p>
            <a:pPr rtl="0">
              <a:defRPr/>
            </a:pPr>
            <a:endParaRPr lang="en-US" altLang="zh-CN">
              <a:cs typeface="+mn-cs"/>
            </a:endParaRPr>
          </a:p>
        </p:txBody>
      </p:sp>
      <p:sp>
        <p:nvSpPr>
          <p:cNvPr id="9" name="灯片编号占位符 8"/>
          <p:cNvSpPr>
            <a:spLocks noGrp="1"/>
          </p:cNvSpPr>
          <p:nvPr>
            <p:ph type="sldNum" sz="quarter" idx="12"/>
          </p:nvPr>
        </p:nvSpPr>
        <p:spPr/>
        <p:txBody>
          <a:bodyPr/>
          <a:lstStyle/>
          <a:p>
            <a:pPr lvl="0" algn="l" eaLnBrk="1" hangingPunct="1"/>
            <a:fld id="{9A0DB2DC-4C9A-4742-B13C-FB6460FD3503}" type="slidenum">
              <a:rPr lang="zh-CN" altLang="en-US" sz="1400" b="0" dirty="0"/>
              <a:t>‹#›</a:t>
            </a:fld>
            <a:endParaRPr lang="en-US" altLang="zh-CN" sz="1400" b="0" dirty="0"/>
          </a:p>
        </p:txBody>
      </p:sp>
      <p:sp>
        <p:nvSpPr>
          <p:cNvPr id="10" name="矩形 9"/>
          <p:cNvSpPr/>
          <p:nvPr userDrawn="1"/>
        </p:nvSpPr>
        <p:spPr>
          <a:xfrm>
            <a:off x="2968831" y="6466158"/>
            <a:ext cx="6159846" cy="338554"/>
          </a:xfrm>
          <a:prstGeom prst="rect">
            <a:avLst/>
          </a:prstGeom>
          <a:solidFill>
            <a:schemeClr val="accent4">
              <a:lumMod val="20000"/>
              <a:lumOff val="80000"/>
            </a:schemeClr>
          </a:solidFill>
          <a:ln>
            <a:noFill/>
          </a:ln>
          <a:effectLst>
            <a:outerShdw blurRad="107950" dist="12700" dir="5400000" algn="ctr">
              <a:srgbClr val="000000"/>
            </a:outerShdw>
            <a:softEdge rad="12700"/>
          </a:effectLst>
          <a:scene3d>
            <a:camera prst="orthographicFront">
              <a:rot lat="0" lon="0" rev="0"/>
            </a:camera>
            <a:lightRig rig="soft" dir="t">
              <a:rot lat="0" lon="0" rev="0"/>
            </a:lightRig>
          </a:scene3d>
          <a:sp3d contourW="25400" prstMaterial="matte">
            <a:bevelT w="50800" h="63500" prst="artDeco"/>
            <a:contourClr>
              <a:srgbClr val="FFFFFF"/>
            </a:contourClr>
          </a:sp3d>
        </p:spPr>
        <p:txBody>
          <a:bodyPr wrap="square">
            <a:spAutoFit/>
          </a:bodyPr>
          <a:lstStyle/>
          <a:p>
            <a:pPr algn="r" eaLnBrk="1" hangingPunct="1">
              <a:lnSpc>
                <a:spcPct val="80000"/>
              </a:lnSpc>
              <a:buSzPct val="70000"/>
              <a:buFont typeface="Wingdings" panose="05000000000000000000" pitchFamily="2" charset="2"/>
              <a:buNone/>
            </a:pPr>
            <a:r>
              <a:rPr lang="zh-CN" altLang="en-US" sz="2000" kern="1200" dirty="0">
                <a:solidFill>
                  <a:srgbClr val="0000CC"/>
                </a:solidFill>
                <a:latin typeface="隶书" pitchFamily="49" charset="-122"/>
                <a:ea typeface="隶书" pitchFamily="49" charset="-122"/>
              </a:rPr>
              <a:t>山东大学青岛校区</a:t>
            </a:r>
            <a:r>
              <a:rPr lang="zh-CN" altLang="en-US" sz="1800" kern="1200" dirty="0">
                <a:solidFill>
                  <a:srgbClr val="0000CC"/>
                </a:solidFill>
                <a:latin typeface="隶书" pitchFamily="49" charset="-122"/>
                <a:ea typeface="隶书" pitchFamily="49" charset="-122"/>
              </a:rPr>
              <a:t>公共（创新）实验教学中心物理实验室</a:t>
            </a: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2236" y="137397"/>
            <a:ext cx="605922" cy="603555"/>
          </a:xfrm>
          <a:prstGeom prst="rect">
            <a:avLst/>
          </a:prstGeom>
        </p:spPr>
      </p:pic>
    </p:spTree>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pPr rtl="0">
              <a:defRPr/>
            </a:pPr>
            <a:fld id="{5D70B4D4-5F37-491C-B77A-0A5A998ABD4D}" type="datetime1">
              <a:rPr lang="zh-CN" altLang="en-US" smtClean="0">
                <a:cs typeface="+mn-cs"/>
              </a:rPr>
              <a:t>2023/2/20</a:t>
            </a:fld>
            <a:endParaRPr lang="zh-CN" altLang="en-US">
              <a:cs typeface="+mn-cs"/>
            </a:endParaRPr>
          </a:p>
        </p:txBody>
      </p:sp>
      <p:sp>
        <p:nvSpPr>
          <p:cNvPr id="4" name="页脚占位符 3"/>
          <p:cNvSpPr>
            <a:spLocks noGrp="1"/>
          </p:cNvSpPr>
          <p:nvPr>
            <p:ph type="ftr" sz="quarter" idx="11"/>
          </p:nvPr>
        </p:nvSpPr>
        <p:spPr/>
        <p:txBody>
          <a:bodyPr/>
          <a:lstStyle/>
          <a:p>
            <a:pPr rtl="0">
              <a:defRPr/>
            </a:pPr>
            <a:endParaRPr lang="en-US" altLang="zh-CN">
              <a:cs typeface="+mn-cs"/>
            </a:endParaRPr>
          </a:p>
        </p:txBody>
      </p:sp>
      <p:sp>
        <p:nvSpPr>
          <p:cNvPr id="5" name="灯片编号占位符 4"/>
          <p:cNvSpPr>
            <a:spLocks noGrp="1"/>
          </p:cNvSpPr>
          <p:nvPr>
            <p:ph type="sldNum" sz="quarter" idx="12"/>
          </p:nvPr>
        </p:nvSpPr>
        <p:spPr/>
        <p:txBody>
          <a:bodyPr/>
          <a:lstStyle/>
          <a:p>
            <a:pPr lvl="0" algn="l" eaLnBrk="1" hangingPunct="1"/>
            <a:fld id="{9A0DB2DC-4C9A-4742-B13C-FB6460FD3503}" type="slidenum">
              <a:rPr lang="zh-CN" altLang="en-US" sz="1400" b="0" dirty="0"/>
              <a:t>‹#›</a:t>
            </a:fld>
            <a:endParaRPr lang="en-US" altLang="zh-CN" sz="1400" b="0"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2236" y="137397"/>
            <a:ext cx="605922" cy="603555"/>
          </a:xfrm>
          <a:prstGeom prst="rect">
            <a:avLst/>
          </a:prstGeom>
        </p:spPr>
      </p:pic>
    </p:spTree>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rtl="0">
              <a:defRPr/>
            </a:pPr>
            <a:fld id="{0CA12354-89D6-4D63-BA9C-9C0891703FD7}" type="datetime1">
              <a:rPr lang="zh-CN" altLang="en-US" smtClean="0">
                <a:cs typeface="+mn-cs"/>
              </a:rPr>
              <a:t>2023/2/20</a:t>
            </a:fld>
            <a:endParaRPr lang="zh-CN" altLang="en-US">
              <a:cs typeface="+mn-cs"/>
            </a:endParaRPr>
          </a:p>
        </p:txBody>
      </p:sp>
      <p:sp>
        <p:nvSpPr>
          <p:cNvPr id="3" name="页脚占位符 2"/>
          <p:cNvSpPr>
            <a:spLocks noGrp="1"/>
          </p:cNvSpPr>
          <p:nvPr>
            <p:ph type="ftr" sz="quarter" idx="11"/>
          </p:nvPr>
        </p:nvSpPr>
        <p:spPr/>
        <p:txBody>
          <a:bodyPr/>
          <a:lstStyle/>
          <a:p>
            <a:pPr rtl="0">
              <a:defRPr/>
            </a:pPr>
            <a:endParaRPr lang="en-US" altLang="zh-CN">
              <a:cs typeface="+mn-cs"/>
            </a:endParaRPr>
          </a:p>
        </p:txBody>
      </p:sp>
      <p:sp>
        <p:nvSpPr>
          <p:cNvPr id="4" name="灯片编号占位符 3"/>
          <p:cNvSpPr>
            <a:spLocks noGrp="1"/>
          </p:cNvSpPr>
          <p:nvPr>
            <p:ph type="sldNum" sz="quarter" idx="12"/>
          </p:nvPr>
        </p:nvSpPr>
        <p:spPr/>
        <p:txBody>
          <a:bodyPr/>
          <a:lstStyle/>
          <a:p>
            <a:pPr lvl="0" algn="l" eaLnBrk="1" hangingPunct="1"/>
            <a:fld id="{9A0DB2DC-4C9A-4742-B13C-FB6460FD3503}" type="slidenum">
              <a:rPr lang="zh-CN" altLang="en-US" sz="1400" b="0" dirty="0"/>
              <a:t>‹#›</a:t>
            </a:fld>
            <a:endParaRPr lang="en-US" altLang="zh-CN" sz="1400" b="0" dirty="0"/>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2236" y="137397"/>
            <a:ext cx="605922" cy="603555"/>
          </a:xfrm>
          <a:prstGeom prst="rect">
            <a:avLst/>
          </a:prstGeom>
        </p:spPr>
      </p:pic>
    </p:spTree>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nchor="b"/>
          <a:lstStyle>
            <a:lvl1pPr algn="l">
              <a:defRPr sz="2000" b="1"/>
            </a:lvl1pPr>
          </a:lstStyle>
          <a:p>
            <a:r>
              <a:rPr lang="zh-CN" altLang="en-US"/>
              <a:t>单击此处编辑母版标题样式</a:t>
            </a:r>
            <a:endParaRPr lang="en-US"/>
          </a:p>
        </p:txBody>
      </p:sp>
      <p:sp>
        <p:nvSpPr>
          <p:cNvPr id="3" name="内容占位符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rtl="0">
              <a:defRPr/>
            </a:pPr>
            <a:fld id="{19CD5DCA-DAB8-4C01-AA5C-11AFC6BED2B7}" type="datetime1">
              <a:rPr lang="zh-CN" altLang="en-US" smtClean="0">
                <a:cs typeface="+mn-cs"/>
              </a:rPr>
              <a:t>2023/2/20</a:t>
            </a:fld>
            <a:endParaRPr lang="zh-CN" altLang="en-US">
              <a:cs typeface="+mn-cs"/>
            </a:endParaRPr>
          </a:p>
        </p:txBody>
      </p:sp>
      <p:sp>
        <p:nvSpPr>
          <p:cNvPr id="6" name="页脚占位符 5"/>
          <p:cNvSpPr>
            <a:spLocks noGrp="1"/>
          </p:cNvSpPr>
          <p:nvPr>
            <p:ph type="ftr" sz="quarter" idx="11"/>
          </p:nvPr>
        </p:nvSpPr>
        <p:spPr/>
        <p:txBody>
          <a:bodyPr/>
          <a:lstStyle/>
          <a:p>
            <a:pPr rtl="0">
              <a:defRPr/>
            </a:pPr>
            <a:endParaRPr lang="en-US" altLang="zh-CN">
              <a:cs typeface="+mn-cs"/>
            </a:endParaRPr>
          </a:p>
        </p:txBody>
      </p:sp>
      <p:sp>
        <p:nvSpPr>
          <p:cNvPr id="7" name="灯片编号占位符 6"/>
          <p:cNvSpPr>
            <a:spLocks noGrp="1"/>
          </p:cNvSpPr>
          <p:nvPr>
            <p:ph type="sldNum" sz="quarter" idx="12"/>
          </p:nvPr>
        </p:nvSpPr>
        <p:spPr/>
        <p:txBody>
          <a:bodyPr/>
          <a:lstStyle/>
          <a:p>
            <a:pPr lvl="0" algn="l" eaLnBrk="1" hangingPunct="1"/>
            <a:fld id="{9A0DB2DC-4C9A-4742-B13C-FB6460FD3503}" type="slidenum">
              <a:rPr lang="zh-CN" altLang="en-US" sz="1400" b="0" dirty="0"/>
              <a:t>‹#›</a:t>
            </a:fld>
            <a:endParaRPr lang="en-US" altLang="zh-CN" sz="1400" b="0" dirty="0"/>
          </a:p>
        </p:txBody>
      </p:sp>
      <p:sp>
        <p:nvSpPr>
          <p:cNvPr id="8" name="矩形 7"/>
          <p:cNvSpPr/>
          <p:nvPr userDrawn="1"/>
        </p:nvSpPr>
        <p:spPr>
          <a:xfrm>
            <a:off x="2968831" y="6466158"/>
            <a:ext cx="6159846" cy="338554"/>
          </a:xfrm>
          <a:prstGeom prst="rect">
            <a:avLst/>
          </a:prstGeom>
          <a:solidFill>
            <a:schemeClr val="accent4">
              <a:lumMod val="20000"/>
              <a:lumOff val="80000"/>
            </a:schemeClr>
          </a:solidFill>
          <a:ln>
            <a:noFill/>
          </a:ln>
          <a:effectLst>
            <a:outerShdw blurRad="107950" dist="12700" dir="5400000" algn="ctr">
              <a:srgbClr val="000000"/>
            </a:outerShdw>
            <a:softEdge rad="12700"/>
          </a:effectLst>
          <a:scene3d>
            <a:camera prst="orthographicFront">
              <a:rot lat="0" lon="0" rev="0"/>
            </a:camera>
            <a:lightRig rig="soft" dir="t">
              <a:rot lat="0" lon="0" rev="0"/>
            </a:lightRig>
          </a:scene3d>
          <a:sp3d contourW="25400" prstMaterial="matte">
            <a:bevelT w="50800" h="63500" prst="artDeco"/>
            <a:contourClr>
              <a:srgbClr val="FFFFFF"/>
            </a:contourClr>
          </a:sp3d>
        </p:spPr>
        <p:txBody>
          <a:bodyPr wrap="square">
            <a:spAutoFit/>
          </a:bodyPr>
          <a:lstStyle/>
          <a:p>
            <a:pPr algn="r" eaLnBrk="1" hangingPunct="1">
              <a:lnSpc>
                <a:spcPct val="80000"/>
              </a:lnSpc>
              <a:buSzPct val="70000"/>
              <a:buFont typeface="Wingdings" panose="05000000000000000000" pitchFamily="2" charset="2"/>
              <a:buNone/>
            </a:pPr>
            <a:r>
              <a:rPr lang="zh-CN" altLang="en-US" sz="2000" kern="1200" dirty="0">
                <a:solidFill>
                  <a:srgbClr val="0000CC"/>
                </a:solidFill>
                <a:latin typeface="隶书" pitchFamily="49" charset="-122"/>
                <a:ea typeface="隶书" pitchFamily="49" charset="-122"/>
              </a:rPr>
              <a:t>山东大学青岛校区</a:t>
            </a:r>
            <a:r>
              <a:rPr lang="zh-CN" altLang="en-US" sz="1800" kern="1200" dirty="0">
                <a:solidFill>
                  <a:srgbClr val="0000CC"/>
                </a:solidFill>
                <a:latin typeface="隶书" pitchFamily="49" charset="-122"/>
                <a:ea typeface="隶书" pitchFamily="49" charset="-122"/>
              </a:rPr>
              <a:t>公共（创新）实验教学中心物理实验室</a:t>
            </a: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2236" y="137397"/>
            <a:ext cx="605922" cy="603555"/>
          </a:xfrm>
          <a:prstGeom prst="rect">
            <a:avLst/>
          </a:prstGeom>
        </p:spPr>
      </p:pic>
    </p:spTree>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defRPr/>
            </a:pPr>
            <a:endParaRPr kumimoji="0" lang="en-US" sz="3200" b="0" i="0" u="none" strike="noStrike" kern="0" cap="none" spc="0" normalizeH="0" baseline="0" noProof="0">
              <a:ln>
                <a:noFill/>
              </a:ln>
              <a:solidFill>
                <a:schemeClr val="tx2"/>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rtl="0">
              <a:defRPr/>
            </a:pPr>
            <a:fld id="{99421B1D-BF25-4C49-8408-8457BABC79BA}" type="datetime1">
              <a:rPr lang="zh-CN" altLang="en-US" smtClean="0">
                <a:cs typeface="+mn-cs"/>
              </a:rPr>
              <a:t>2023/2/20</a:t>
            </a:fld>
            <a:endParaRPr lang="zh-CN" altLang="en-US">
              <a:cs typeface="+mn-cs"/>
            </a:endParaRPr>
          </a:p>
        </p:txBody>
      </p:sp>
      <p:sp>
        <p:nvSpPr>
          <p:cNvPr id="6" name="页脚占位符 5"/>
          <p:cNvSpPr>
            <a:spLocks noGrp="1"/>
          </p:cNvSpPr>
          <p:nvPr>
            <p:ph type="ftr" sz="quarter" idx="11"/>
          </p:nvPr>
        </p:nvSpPr>
        <p:spPr/>
        <p:txBody>
          <a:bodyPr/>
          <a:lstStyle/>
          <a:p>
            <a:pPr rtl="0">
              <a:defRPr/>
            </a:pPr>
            <a:endParaRPr lang="en-US" altLang="zh-CN">
              <a:cs typeface="+mn-cs"/>
            </a:endParaRPr>
          </a:p>
        </p:txBody>
      </p:sp>
      <p:sp>
        <p:nvSpPr>
          <p:cNvPr id="7" name="灯片编号占位符 6"/>
          <p:cNvSpPr>
            <a:spLocks noGrp="1"/>
          </p:cNvSpPr>
          <p:nvPr>
            <p:ph type="sldNum" sz="quarter" idx="12"/>
          </p:nvPr>
        </p:nvSpPr>
        <p:spPr/>
        <p:txBody>
          <a:bodyPr/>
          <a:lstStyle/>
          <a:p>
            <a:pPr lvl="0" algn="l" eaLnBrk="1" hangingPunct="1"/>
            <a:fld id="{9A0DB2DC-4C9A-4742-B13C-FB6460FD3503}" type="slidenum">
              <a:rPr lang="zh-CN" altLang="en-US" sz="1400" b="0" dirty="0"/>
              <a:t>‹#›</a:t>
            </a:fld>
            <a:endParaRPr lang="en-US" altLang="zh-CN" sz="1400" b="0"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2236" y="137397"/>
            <a:ext cx="605922" cy="603555"/>
          </a:xfrm>
          <a:prstGeom prst="rect">
            <a:avLst/>
          </a:prstGeom>
        </p:spPr>
      </p:pic>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1547813" y="188916"/>
            <a:ext cx="7010400" cy="1527175"/>
          </a:xfrm>
          <a:prstGeom prst="rect">
            <a:avLst/>
          </a:prstGeom>
          <a:noFill/>
          <a:ln w="9525">
            <a:noFill/>
            <a:miter/>
          </a:ln>
        </p:spPr>
        <p:txBody>
          <a:bodyPr anchor="ctr"/>
          <a:lstStyle/>
          <a:p>
            <a:pPr lvl="0"/>
            <a:r>
              <a:rPr lang="zh-CN" altLang="en-US" dirty="0"/>
              <a:t>单击此处编辑母版标题样式</a:t>
            </a:r>
          </a:p>
        </p:txBody>
      </p:sp>
      <p:sp>
        <p:nvSpPr>
          <p:cNvPr id="1027" name="Rectangle 3"/>
          <p:cNvSpPr>
            <a:spLocks noGrp="1"/>
          </p:cNvSpPr>
          <p:nvPr>
            <p:ph type="body" idx="1"/>
          </p:nvPr>
        </p:nvSpPr>
        <p:spPr>
          <a:xfrm>
            <a:off x="1547813" y="1916113"/>
            <a:ext cx="7010400" cy="4114800"/>
          </a:xfrm>
          <a:prstGeom prst="rect">
            <a:avLst/>
          </a:prstGeom>
          <a:noFill/>
          <a:ln w="9525">
            <a:noFill/>
            <a:miter/>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50212" name="Rectangle 4"/>
          <p:cNvSpPr>
            <a:spLocks noGrp="1" noChangeArrowheads="1"/>
          </p:cNvSpPr>
          <p:nvPr>
            <p:ph type="dt" sz="half" idx="2"/>
          </p:nvPr>
        </p:nvSpPr>
        <p:spPr bwMode="auto">
          <a:xfrm>
            <a:off x="6629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00" b="0"/>
            </a:lvl1pPr>
          </a:lstStyle>
          <a:p>
            <a:pPr rtl="0">
              <a:defRPr/>
            </a:pPr>
            <a:fld id="{6028C91F-E97C-4051-A507-9FB52BB1E342}" type="datetime1">
              <a:rPr lang="zh-CN" altLang="en-US" smtClean="0">
                <a:cs typeface="+mn-cs"/>
              </a:rPr>
              <a:t>2023/2/20</a:t>
            </a:fld>
            <a:endParaRPr lang="zh-CN" altLang="en-US">
              <a:cs typeface="+mn-cs"/>
            </a:endParaRPr>
          </a:p>
        </p:txBody>
      </p:sp>
      <p:sp>
        <p:nvSpPr>
          <p:cNvPr id="350213" name="Rectangle 5"/>
          <p:cNvSpPr>
            <a:spLocks noGrp="1" noChangeArrowheads="1"/>
          </p:cNvSpPr>
          <p:nvPr>
            <p:ph type="ftr" sz="quarter" idx="3"/>
          </p:nvPr>
        </p:nvSpPr>
        <p:spPr bwMode="auto">
          <a:xfrm>
            <a:off x="32766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00" b="0"/>
            </a:lvl1pPr>
          </a:lstStyle>
          <a:p>
            <a:pPr rtl="0">
              <a:defRPr/>
            </a:pPr>
            <a:endParaRPr lang="en-US" altLang="zh-CN">
              <a:cs typeface="+mn-cs"/>
            </a:endParaRPr>
          </a:p>
        </p:txBody>
      </p:sp>
      <p:sp>
        <p:nvSpPr>
          <p:cNvPr id="350214" name="Rectangle 6"/>
          <p:cNvSpPr>
            <a:spLocks noGrp="1" noChangeArrowheads="1"/>
          </p:cNvSpPr>
          <p:nvPr>
            <p:ph type="sldNum" sz="quarter" idx="4"/>
          </p:nvPr>
        </p:nvSpPr>
        <p:spPr bwMode="auto">
          <a:xfrm>
            <a:off x="1524000" y="6248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lgn="l" eaLnBrk="1" hangingPunct="1"/>
            <a:fld id="{9A0DB2DC-4C9A-4742-B13C-FB6460FD3503}" type="slidenum">
              <a:rPr lang="zh-CN" altLang="en-US" sz="1400" b="0" dirty="0"/>
              <a:t>‹#›</a:t>
            </a:fld>
            <a:endParaRPr lang="en-US" altLang="zh-CN" sz="1400" b="0" dirty="0"/>
          </a:p>
        </p:txBody>
      </p:sp>
      <p:sp>
        <p:nvSpPr>
          <p:cNvPr id="1031" name="Line 7"/>
          <p:cNvSpPr/>
          <p:nvPr/>
        </p:nvSpPr>
        <p:spPr>
          <a:xfrm flipV="1">
            <a:off x="1371600" y="304800"/>
            <a:ext cx="0" cy="1295400"/>
          </a:xfrm>
          <a:prstGeom prst="line">
            <a:avLst/>
          </a:prstGeom>
          <a:ln w="38100" cap="flat" cmpd="sng">
            <a:solidFill>
              <a:schemeClr val="tx2"/>
            </a:solidFill>
            <a:prstDash val="solid"/>
            <a:headEnd type="none" w="med" len="med"/>
            <a:tailEnd type="none" w="med" len="med"/>
          </a:ln>
        </p:spPr>
        <p:txBody>
          <a:bodyPr/>
          <a:lstStyle/>
          <a:p>
            <a:endParaRPr lang="zh-CN" altLang="en-US" sz="1800"/>
          </a:p>
        </p:txBody>
      </p:sp>
      <p:sp>
        <p:nvSpPr>
          <p:cNvPr id="1032" name="Oval 8"/>
          <p:cNvSpPr/>
          <p:nvPr/>
        </p:nvSpPr>
        <p:spPr>
          <a:xfrm>
            <a:off x="152400" y="838200"/>
            <a:ext cx="228600" cy="228600"/>
          </a:xfrm>
          <a:prstGeom prst="ellipse">
            <a:avLst/>
          </a:prstGeom>
          <a:solidFill>
            <a:schemeClr val="tx1"/>
          </a:solidFill>
          <a:ln w="9525">
            <a:noFill/>
          </a:ln>
        </p:spPr>
        <p:txBody>
          <a:bodyPr wrap="none" anchor="ctr"/>
          <a:lstStyle/>
          <a:p>
            <a:pPr lvl="0" eaLnBrk="1" hangingPunct="1"/>
            <a:endParaRPr lang="zh-CN" altLang="en-US" sz="2400" b="0" dirty="0">
              <a:latin typeface="Times New Roman" panose="02020603050405020304" pitchFamily="18" charset="0"/>
              <a:ea typeface="宋体" panose="02010600030101010101" pitchFamily="2" charset="-122"/>
            </a:endParaRPr>
          </a:p>
        </p:txBody>
      </p:sp>
      <p:sp>
        <p:nvSpPr>
          <p:cNvPr id="1033" name="Oval 9"/>
          <p:cNvSpPr/>
          <p:nvPr/>
        </p:nvSpPr>
        <p:spPr>
          <a:xfrm>
            <a:off x="539750" y="838200"/>
            <a:ext cx="228600" cy="228600"/>
          </a:xfrm>
          <a:prstGeom prst="ellipse">
            <a:avLst/>
          </a:prstGeom>
          <a:solidFill>
            <a:schemeClr val="accent1"/>
          </a:solidFill>
          <a:ln w="9525">
            <a:noFill/>
          </a:ln>
        </p:spPr>
        <p:txBody>
          <a:bodyPr wrap="none" anchor="ctr"/>
          <a:lstStyle/>
          <a:p>
            <a:pPr lvl="0" eaLnBrk="1" hangingPunct="1"/>
            <a:endParaRPr lang="zh-CN" altLang="en-US" sz="2400" b="0" dirty="0">
              <a:latin typeface="Times New Roman" panose="02020603050405020304" pitchFamily="18" charset="0"/>
              <a:ea typeface="宋体" panose="02010600030101010101" pitchFamily="2" charset="-122"/>
            </a:endParaRPr>
          </a:p>
        </p:txBody>
      </p:sp>
      <p:sp>
        <p:nvSpPr>
          <p:cNvPr id="1034" name="Oval 10"/>
          <p:cNvSpPr/>
          <p:nvPr/>
        </p:nvSpPr>
        <p:spPr>
          <a:xfrm>
            <a:off x="927100" y="838200"/>
            <a:ext cx="228600" cy="228600"/>
          </a:xfrm>
          <a:prstGeom prst="ellipse">
            <a:avLst/>
          </a:prstGeom>
          <a:solidFill>
            <a:schemeClr val="accent2"/>
          </a:solidFill>
          <a:ln w="9525">
            <a:noFill/>
          </a:ln>
        </p:spPr>
        <p:txBody>
          <a:bodyPr wrap="none" anchor="ctr"/>
          <a:lstStyle/>
          <a:p>
            <a:pPr lvl="0" eaLnBrk="1" hangingPunct="1"/>
            <a:endParaRPr lang="zh-CN" altLang="en-US" sz="2400" b="0" dirty="0">
              <a:latin typeface="Times New Roman" panose="02020603050405020304" pitchFamily="18" charset="0"/>
              <a:ea typeface="宋体" panose="02010600030101010101" pitchFamily="2" charset="-122"/>
            </a:endParaRPr>
          </a:p>
        </p:txBody>
      </p:sp>
      <p:sp>
        <p:nvSpPr>
          <p:cNvPr id="1035" name="Freeform 11"/>
          <p:cNvSpPr/>
          <p:nvPr/>
        </p:nvSpPr>
        <p:spPr>
          <a:xfrm>
            <a:off x="876300" y="2155825"/>
            <a:ext cx="19050" cy="4281488"/>
          </a:xfrm>
          <a:custGeom>
            <a:avLst/>
            <a:gdLst/>
            <a:ahLst/>
            <a:cxnLst>
              <a:cxn ang="0">
                <a:pos x="0" y="4281488"/>
              </a:cxn>
              <a:cxn ang="0">
                <a:pos x="19050" y="4281488"/>
              </a:cxn>
              <a:cxn ang="0">
                <a:pos x="19050" y="0"/>
              </a:cxn>
              <a:cxn ang="0">
                <a:pos x="0" y="0"/>
              </a:cxn>
              <a:cxn ang="0">
                <a:pos x="0" y="4281488"/>
              </a:cxn>
              <a:cxn ang="0">
                <a:pos x="0" y="4281488"/>
              </a:cxn>
            </a:cxnLst>
            <a:rect l="0" t="0" r="0" b="0"/>
            <a:pathLst>
              <a:path w="12" h="2697">
                <a:moveTo>
                  <a:pt x="0" y="2697"/>
                </a:moveTo>
                <a:lnTo>
                  <a:pt x="12" y="2697"/>
                </a:lnTo>
                <a:lnTo>
                  <a:pt x="12" y="0"/>
                </a:lnTo>
                <a:lnTo>
                  <a:pt x="0" y="0"/>
                </a:lnTo>
                <a:lnTo>
                  <a:pt x="0" y="2697"/>
                </a:lnTo>
                <a:lnTo>
                  <a:pt x="0" y="2697"/>
                </a:lnTo>
                <a:close/>
              </a:path>
            </a:pathLst>
          </a:custGeom>
          <a:gradFill rotWithShape="0">
            <a:gsLst>
              <a:gs pos="0">
                <a:schemeClr val="bg2">
                  <a:alpha val="100000"/>
                </a:schemeClr>
              </a:gs>
              <a:gs pos="100000">
                <a:schemeClr val="bg1">
                  <a:alpha val="100000"/>
                </a:schemeClr>
              </a:gs>
            </a:gsLst>
            <a:lin ang="5400000" scaled="1"/>
            <a:tileRect/>
          </a:gradFill>
          <a:ln w="9525">
            <a:noFill/>
          </a:ln>
        </p:spPr>
        <p:txBody>
          <a:bodyPr/>
          <a:lstStyle/>
          <a:p>
            <a:endParaRPr lang="zh-CN" altLang="en-US" sz="18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slow">
    <p:randomBar dir="vert"/>
  </p:transition>
  <p:hf hdr="0" ftr="0"/>
  <p:txStyles>
    <p:titleStyle>
      <a:lvl1pPr algn="l" rtl="0" fontAlgn="base">
        <a:spcBef>
          <a:spcPct val="0"/>
        </a:spcBef>
        <a:spcAft>
          <a:spcPct val="0"/>
        </a:spcAft>
        <a:defRPr sz="4200">
          <a:solidFill>
            <a:schemeClr val="tx2"/>
          </a:solidFill>
          <a:latin typeface="+mj-lt"/>
          <a:ea typeface="+mj-ea"/>
          <a:cs typeface="+mj-cs"/>
        </a:defRPr>
      </a:lvl1pPr>
      <a:lvl2pPr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2950" indent="-285750" algn="l" rtl="0" fontAlgn="base">
        <a:spcBef>
          <a:spcPct val="20000"/>
        </a:spcBef>
        <a:spcAft>
          <a:spcPct val="0"/>
        </a:spcAft>
        <a:buClr>
          <a:schemeClr val="accent1"/>
        </a:buClr>
        <a:buSzPct val="75000"/>
        <a:buFont typeface="Wingdings" panose="05000000000000000000" pitchFamily="2" charset="2"/>
        <a:buChar char="l"/>
        <a:defRPr sz="2800">
          <a:solidFill>
            <a:schemeClr val="tx2"/>
          </a:solidFill>
          <a:latin typeface="+mn-lt"/>
          <a:ea typeface="+mn-ea"/>
        </a:defRPr>
      </a:lvl2pPr>
      <a:lvl3pPr marL="1143000" indent="-228600" algn="l" rtl="0" fontAlgn="base">
        <a:spcBef>
          <a:spcPct val="20000"/>
        </a:spcBef>
        <a:spcAft>
          <a:spcPct val="0"/>
        </a:spcAft>
        <a:buClr>
          <a:schemeClr val="accent2"/>
        </a:buClr>
        <a:buChar char="•"/>
        <a:defRPr sz="2400">
          <a:solidFill>
            <a:schemeClr val="tx2"/>
          </a:solidFill>
          <a:latin typeface="+mn-lt"/>
          <a:ea typeface="+mn-ea"/>
        </a:defRPr>
      </a:lvl3pPr>
      <a:lvl4pPr marL="1600200" indent="-228600" algn="l" rtl="0" fontAlgn="base">
        <a:spcBef>
          <a:spcPct val="20000"/>
        </a:spcBef>
        <a:spcAft>
          <a:spcPct val="0"/>
        </a:spcAft>
        <a:buClr>
          <a:schemeClr val="tx1"/>
        </a:buClr>
        <a:buChar char="•"/>
        <a:defRPr sz="2000">
          <a:solidFill>
            <a:schemeClr val="tx2"/>
          </a:solidFill>
          <a:latin typeface="+mn-lt"/>
          <a:ea typeface="+mn-ea"/>
        </a:defRPr>
      </a:lvl4pPr>
      <a:lvl5pPr marL="2057400" indent="-228600" algn="l" rtl="0" fontAlgn="base">
        <a:spcBef>
          <a:spcPct val="20000"/>
        </a:spcBef>
        <a:spcAft>
          <a:spcPct val="0"/>
        </a:spcAft>
        <a:buChar char="•"/>
        <a:defRPr sz="2000">
          <a:solidFill>
            <a:schemeClr val="tx2"/>
          </a:solidFill>
          <a:latin typeface="+mn-lt"/>
          <a:ea typeface="+mn-ea"/>
        </a:defRPr>
      </a:lvl5pPr>
      <a:lvl6pPr marL="2514600" indent="-228600" algn="l" rtl="0" fontAlgn="base">
        <a:spcBef>
          <a:spcPct val="20000"/>
        </a:spcBef>
        <a:spcAft>
          <a:spcPct val="0"/>
        </a:spcAft>
        <a:buChar char="•"/>
        <a:defRPr sz="2000">
          <a:solidFill>
            <a:schemeClr val="tx2"/>
          </a:solidFill>
          <a:latin typeface="+mn-lt"/>
          <a:ea typeface="+mn-ea"/>
        </a:defRPr>
      </a:lvl6pPr>
      <a:lvl7pPr marL="2971800" indent="-228600" algn="l" rtl="0" fontAlgn="base">
        <a:spcBef>
          <a:spcPct val="20000"/>
        </a:spcBef>
        <a:spcAft>
          <a:spcPct val="0"/>
        </a:spcAft>
        <a:buChar char="•"/>
        <a:defRPr sz="2000">
          <a:solidFill>
            <a:schemeClr val="tx2"/>
          </a:solidFill>
          <a:latin typeface="+mn-lt"/>
          <a:ea typeface="+mn-ea"/>
        </a:defRPr>
      </a:lvl7pPr>
      <a:lvl8pPr marL="3429000" indent="-228600" algn="l" rtl="0" fontAlgn="base">
        <a:spcBef>
          <a:spcPct val="20000"/>
        </a:spcBef>
        <a:spcAft>
          <a:spcPct val="0"/>
        </a:spcAft>
        <a:buChar char="•"/>
        <a:defRPr sz="2000">
          <a:solidFill>
            <a:schemeClr val="tx2"/>
          </a:solidFill>
          <a:latin typeface="+mn-lt"/>
          <a:ea typeface="+mn-ea"/>
        </a:defRPr>
      </a:lvl8pPr>
      <a:lvl9pPr marL="3886200" indent="-228600" algn="l" rtl="0" fontAlgn="base">
        <a:spcBef>
          <a:spcPct val="20000"/>
        </a:spcBef>
        <a:spcAft>
          <a:spcPct val="0"/>
        </a:spcAft>
        <a:buChar char="•"/>
        <a:defRPr sz="2000">
          <a:solidFill>
            <a:schemeClr val="tx2"/>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6E7103-A0DA-44BB-B47D-0AB3BCEC5325}" type="datetime1">
              <a:rPr lang="zh-CN" altLang="en-US" smtClean="0"/>
              <a:t>2023/2/20</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3C45EC-91C0-439B-BE28-AB4DF9406A6A}" type="slidenum">
              <a:rPr lang="zh-CN" altLang="en-US" smtClean="0"/>
              <a:t>‹#›</a:t>
            </a:fld>
            <a:endParaRPr lang="zh-CN" altLang="en-US"/>
          </a:p>
        </p:txBody>
      </p:sp>
    </p:spTree>
    <p:extLst>
      <p:ext uri="{BB962C8B-B14F-4D97-AF65-F5344CB8AC3E}">
        <p14:creationId xmlns:p14="http://schemas.microsoft.com/office/powerpoint/2010/main" val="370715092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2020&#8212;2021&#24180;&#31532;&#20108;&#23398;&#26399;&#29289;&#29702;&#23454;&#39564;&#35838;&#28857;&#21517;&#20876;&#65288;&#38738;&#23707;&#26657;&#21306;&#65289;.doc" TargetMode="External"/><Relationship Id="rId2" Type="http://schemas.openxmlformats.org/officeDocument/2006/relationships/hyperlink" Target="2020&#8212;2021&#24180;&#31532;&#20108;&#23398;&#26399;&#29289;&#29702;&#23454;&#39564;&#35838;&#34920;&#65288;&#38738;&#23707;&#26657;&#21306;&#65289;.docx" TargetMode="External"/><Relationship Id="rId1" Type="http://schemas.openxmlformats.org/officeDocument/2006/relationships/slideLayout" Target="../slideLayouts/slideLayout4.xml"/><Relationship Id="rId4" Type="http://schemas.openxmlformats.org/officeDocument/2006/relationships/hyperlink" Target="file:///D:\&#25105;&#30340;&#25991;&#26723;\&#19979;&#36733;\13-14-2&#23398;&#24180;%20&#26448;&#26009;&#21331;13&#12289;&#22303;&#24314;12&#12289;&#30005;&#27668;13&#12289;&#30005;&#20449;&#31185;13&#22823;&#23398;&#29289;&#29702;&#23454;&#39564;&#28857;&#21517;&#20876;.do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4" Type="http://schemas.openxmlformats.org/officeDocument/2006/relationships/image" Target="NULL"/></Relationships>
</file>

<file path=ppt/slides/_rels/slide3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3.png"/><Relationship Id="rId5" Type="http://schemas.openxmlformats.org/officeDocument/2006/relationships/oleObject" Target="../embeddings/oleObject2.bin"/><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image" Target="NUL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0.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4" Type="http://schemas.openxmlformats.org/officeDocument/2006/relationships/image" Target="NULL"/></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4.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9.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0.wmf"/></Relationships>
</file>

<file path=ppt/slides/_rels/slide55.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2.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34.wmf"/><Relationship Id="rId4" Type="http://schemas.openxmlformats.org/officeDocument/2006/relationships/image" Target="../media/image31.wmf"/><Relationship Id="rId9" Type="http://schemas.openxmlformats.org/officeDocument/2006/relationships/oleObject" Target="../embeddings/oleObject9.bin"/></Relationships>
</file>

<file path=ppt/slides/_rels/slide56.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6.wmf"/><Relationship Id="rId5" Type="http://schemas.openxmlformats.org/officeDocument/2006/relationships/oleObject" Target="../embeddings/oleObject12.bin"/><Relationship Id="rId4" Type="http://schemas.openxmlformats.org/officeDocument/2006/relationships/image" Target="../media/image35.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image" Target="NULL"/></Relationships>
</file>

<file path=ppt/slides/_rels/slide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4" Type="http://schemas.openxmlformats.org/officeDocument/2006/relationships/image" Target="NULL"/></Relationships>
</file>

<file path=ppt/slides/_rels/slide7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NUL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2.jpeg"/><Relationship Id="rId4" Type="http://schemas.openxmlformats.org/officeDocument/2006/relationships/image" Target="NULL"/></Relationships>
</file>

<file path=ppt/slides/_rels/slide7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7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9.png"/><Relationship Id="rId7" Type="http://schemas.openxmlformats.org/officeDocument/2006/relationships/image" Target="../media/image54.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0.png"/><Relationship Id="rId9" Type="http://schemas.openxmlformats.org/officeDocument/2006/relationships/image" Target="../media/image55.png"/></Relationships>
</file>

<file path=ppt/slides/_rels/slide7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8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image" Target="NULL"/></Relationships>
</file>

<file path=ppt/slides/_rels/slide8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media/image45.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5.bin"/><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txBox="1">
            <a:spLocks noGrp="1"/>
          </p:cNvSpPr>
          <p:nvPr>
            <p:ph type="dt" sz="half" idx="2"/>
          </p:nvPr>
        </p:nvSpPr>
        <p:spPr>
          <a:xfrm>
            <a:off x="7086600" y="6248400"/>
            <a:ext cx="1524000" cy="457200"/>
          </a:xfrm>
          <a:prstGeom prst="rect">
            <a:avLst/>
          </a:prstGeom>
          <a:noFill/>
          <a:ln w="9525">
            <a:noFill/>
            <a:miter/>
          </a:ln>
        </p:spPr>
        <p:txBody>
          <a:bodyPr/>
          <a:lstStyle/>
          <a:p>
            <a:pPr eaLnBrk="1" hangingPunct="1"/>
            <a:fld id="{8661DE8E-4ADD-4C70-89E6-3A11AAD8FB3F}" type="datetime1">
              <a:rPr lang="zh-CN" altLang="en-US" smtClean="0"/>
              <a:t>2023/2/20</a:t>
            </a:fld>
            <a:endParaRPr lang="en-US" altLang="zh-CN" dirty="0"/>
          </a:p>
        </p:txBody>
      </p:sp>
      <p:sp>
        <p:nvSpPr>
          <p:cNvPr id="194565" name="Rectangle 5"/>
          <p:cNvSpPr>
            <a:spLocks noGrp="1"/>
          </p:cNvSpPr>
          <p:nvPr>
            <p:ph type="subTitle" idx="1"/>
          </p:nvPr>
        </p:nvSpPr>
        <p:spPr>
          <a:xfrm>
            <a:off x="971601" y="4868867"/>
            <a:ext cx="7862838" cy="1152525"/>
          </a:xfrm>
        </p:spPr>
        <p:txBody>
          <a:bodyPr vert="horz" wrap="square" lIns="91440" tIns="45720" rIns="91440" bIns="45720" anchor="t"/>
          <a:lstStyle/>
          <a:p>
            <a:pPr algn="r" eaLnBrk="1" hangingPunct="1">
              <a:lnSpc>
                <a:spcPct val="80000"/>
              </a:lnSpc>
              <a:buSzPct val="70000"/>
              <a:buFont typeface="Wingdings" panose="05000000000000000000" pitchFamily="2" charset="2"/>
              <a:buNone/>
            </a:pPr>
            <a:r>
              <a:rPr lang="zh-CN" altLang="en-US" sz="3600" kern="1200" dirty="0">
                <a:solidFill>
                  <a:srgbClr val="0000CC"/>
                </a:solidFill>
                <a:latin typeface="隶书" pitchFamily="49" charset="-122"/>
                <a:ea typeface="隶书" pitchFamily="49" charset="-122"/>
              </a:rPr>
              <a:t>山东大学青岛校区</a:t>
            </a:r>
            <a:endParaRPr lang="en-US" altLang="zh-CN" sz="3600" kern="1200" dirty="0">
              <a:solidFill>
                <a:srgbClr val="0000CC"/>
              </a:solidFill>
              <a:latin typeface="隶书" pitchFamily="49" charset="-122"/>
              <a:ea typeface="隶书" pitchFamily="49" charset="-122"/>
            </a:endParaRPr>
          </a:p>
          <a:p>
            <a:pPr algn="r" eaLnBrk="1" hangingPunct="1">
              <a:lnSpc>
                <a:spcPct val="80000"/>
              </a:lnSpc>
              <a:buSzPct val="70000"/>
              <a:buFont typeface="Wingdings" panose="05000000000000000000" pitchFamily="2" charset="2"/>
              <a:buNone/>
            </a:pPr>
            <a:r>
              <a:rPr lang="zh-CN" altLang="en-US" sz="3200" kern="1200" dirty="0">
                <a:solidFill>
                  <a:srgbClr val="0000CC"/>
                </a:solidFill>
                <a:latin typeface="隶书" pitchFamily="49" charset="-122"/>
                <a:ea typeface="隶书" pitchFamily="49" charset="-122"/>
              </a:rPr>
              <a:t>公共（创新）实验教学中心物理实验室</a:t>
            </a:r>
          </a:p>
        </p:txBody>
      </p:sp>
      <p:sp>
        <p:nvSpPr>
          <p:cNvPr id="194573" name="Rectangle 13"/>
          <p:cNvSpPr/>
          <p:nvPr/>
        </p:nvSpPr>
        <p:spPr>
          <a:xfrm>
            <a:off x="1979613" y="1916113"/>
            <a:ext cx="6926262" cy="1752600"/>
          </a:xfrm>
          <a:prstGeom prst="rect">
            <a:avLst/>
          </a:prstGeom>
          <a:noFill/>
          <a:ln w="9525">
            <a:noFill/>
            <a:miter/>
          </a:ln>
        </p:spPr>
        <p:txBody>
          <a:bodyPr/>
          <a:lstStyle/>
          <a:p>
            <a:pPr lvl="0" eaLnBrk="1" hangingPunct="1">
              <a:spcBef>
                <a:spcPct val="20000"/>
              </a:spcBef>
              <a:buClr>
                <a:schemeClr val="tx1"/>
              </a:buClr>
              <a:buSzPct val="70000"/>
              <a:buFont typeface="Wingdings" panose="05000000000000000000" pitchFamily="2" charset="2"/>
              <a:buNone/>
            </a:pPr>
            <a:r>
              <a:rPr lang="zh-CN" altLang="en-US" sz="4800" dirty="0">
                <a:latin typeface="黑体" panose="02010609060101010101" pitchFamily="49" charset="-122"/>
                <a:ea typeface="黑体" panose="02010609060101010101" pitchFamily="49" charset="-122"/>
              </a:rPr>
              <a:t>绪论、实验的误差</a:t>
            </a:r>
          </a:p>
          <a:p>
            <a:pPr lvl="0" eaLnBrk="1" hangingPunct="1">
              <a:spcBef>
                <a:spcPct val="20000"/>
              </a:spcBef>
              <a:buClr>
                <a:schemeClr val="tx1"/>
              </a:buClr>
              <a:buSzPct val="70000"/>
              <a:buFont typeface="Wingdings" panose="05000000000000000000" pitchFamily="2" charset="2"/>
              <a:buNone/>
            </a:pPr>
            <a:r>
              <a:rPr lang="zh-CN" altLang="en-US" sz="4800" dirty="0">
                <a:latin typeface="黑体" panose="02010609060101010101" pitchFamily="49" charset="-122"/>
                <a:ea typeface="黑体" panose="02010609060101010101" pitchFamily="49" charset="-122"/>
              </a:rPr>
              <a:t>及数据处理基础知识</a:t>
            </a:r>
            <a:r>
              <a:rPr lang="zh-CN" altLang="en-US" sz="4800" b="0" dirty="0">
                <a:latin typeface="黑体" panose="02010609060101010101" pitchFamily="49" charset="-122"/>
                <a:ea typeface="黑体" panose="02010609060101010101" pitchFamily="49" charset="-122"/>
              </a:rPr>
              <a:t> </a:t>
            </a:r>
          </a:p>
        </p:txBody>
      </p:sp>
      <p:sp>
        <p:nvSpPr>
          <p:cNvPr id="2" name="灯片编号占位符 1"/>
          <p:cNvSpPr>
            <a:spLocks noGrp="1"/>
          </p:cNvSpPr>
          <p:nvPr>
            <p:ph type="sldNum" sz="quarter" idx="4"/>
          </p:nvPr>
        </p:nvSpPr>
        <p:spPr/>
        <p:txBody>
          <a:bodyPr/>
          <a:lstStyle/>
          <a:p>
            <a:pPr algn="l" eaLnBrk="1" hangingPunct="1"/>
            <a:fld id="{9A0DB2DC-4C9A-4742-B13C-FB6460FD3503}" type="slidenum">
              <a:rPr lang="zh-CN" altLang="en-US" sz="1400" b="0" smtClean="0"/>
              <a:t>1</a:t>
            </a:fld>
            <a:endParaRPr lang="en-US" altLang="zh-CN" sz="1400" b="0"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0" presetClass="entr" presetSubtype="0" fill="hold" grpId="0" nodeType="afterEffect">
                                  <p:stCondLst>
                                    <p:cond delay="0"/>
                                  </p:stCondLst>
                                  <p:iterate type="lt">
                                    <p:tmPct val="10000"/>
                                  </p:iterate>
                                  <p:childTnLst>
                                    <p:set>
                                      <p:cBhvr>
                                        <p:cTn id="6" dur="1" fill="hold">
                                          <p:stCondLst>
                                            <p:cond delay="0"/>
                                          </p:stCondLst>
                                        </p:cTn>
                                        <p:tgtEl>
                                          <p:spTgt spid="194573">
                                            <p:txEl>
                                              <p:pRg st="0" end="0"/>
                                            </p:txEl>
                                          </p:spTgt>
                                        </p:tgtEl>
                                        <p:attrNameLst>
                                          <p:attrName>style.visibility</p:attrName>
                                        </p:attrNameLst>
                                      </p:cBhvr>
                                      <p:to>
                                        <p:strVal val="visible"/>
                                      </p:to>
                                    </p:set>
                                    <p:animEffect transition="in" filter="fade">
                                      <p:cBhvr>
                                        <p:cTn id="7" dur="1000"/>
                                        <p:tgtEl>
                                          <p:spTgt spid="194573">
                                            <p:txEl>
                                              <p:pRg st="0" end="0"/>
                                            </p:txEl>
                                          </p:spTgt>
                                        </p:tgtEl>
                                      </p:cBhvr>
                                    </p:animEffect>
                                    <p:anim calcmode="lin" valueType="num">
                                      <p:cBhvr>
                                        <p:cTn id="8" dur="1000" fill="hold"/>
                                        <p:tgtEl>
                                          <p:spTgt spid="194573">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194573">
                                            <p:txEl>
                                              <p:pRg st="0" end="0"/>
                                            </p:txEl>
                                          </p:spTgt>
                                        </p:tgtEl>
                                        <p:attrNameLst>
                                          <p:attrName>ppt_y</p:attrName>
                                        </p:attrNameLst>
                                      </p:cBhvr>
                                      <p:tavLst>
                                        <p:tav tm="0">
                                          <p:val>
                                            <p:strVal val="#ppt_y"/>
                                          </p:val>
                                        </p:tav>
                                        <p:tav tm="100000">
                                          <p:val>
                                            <p:strVal val="#ppt_y"/>
                                          </p:val>
                                        </p:tav>
                                      </p:tavLst>
                                    </p:anim>
                                  </p:childTnLst>
                                </p:cTn>
                              </p:par>
                            </p:childTnLst>
                          </p:cTn>
                        </p:par>
                        <p:par>
                          <p:cTn id="10" fill="hold">
                            <p:stCondLst>
                              <p:cond delay="1700"/>
                            </p:stCondLst>
                            <p:childTnLst>
                              <p:par>
                                <p:cTn id="11" presetID="40" presetClass="entr" presetSubtype="0" fill="hold" grpId="0" nodeType="afterEffect">
                                  <p:stCondLst>
                                    <p:cond delay="0"/>
                                  </p:stCondLst>
                                  <p:iterate type="lt">
                                    <p:tmPct val="10000"/>
                                  </p:iterate>
                                  <p:childTnLst>
                                    <p:set>
                                      <p:cBhvr>
                                        <p:cTn id="12" dur="1" fill="hold">
                                          <p:stCondLst>
                                            <p:cond delay="0"/>
                                          </p:stCondLst>
                                        </p:cTn>
                                        <p:tgtEl>
                                          <p:spTgt spid="194573">
                                            <p:txEl>
                                              <p:pRg st="1" end="1"/>
                                            </p:txEl>
                                          </p:spTgt>
                                        </p:tgtEl>
                                        <p:attrNameLst>
                                          <p:attrName>style.visibility</p:attrName>
                                        </p:attrNameLst>
                                      </p:cBhvr>
                                      <p:to>
                                        <p:strVal val="visible"/>
                                      </p:to>
                                    </p:set>
                                    <p:animEffect transition="in" filter="fade">
                                      <p:cBhvr>
                                        <p:cTn id="13" dur="1000"/>
                                        <p:tgtEl>
                                          <p:spTgt spid="194573">
                                            <p:txEl>
                                              <p:pRg st="1" end="1"/>
                                            </p:txEl>
                                          </p:spTgt>
                                        </p:tgtEl>
                                      </p:cBhvr>
                                    </p:animEffect>
                                    <p:anim calcmode="lin" valueType="num">
                                      <p:cBhvr>
                                        <p:cTn id="14" dur="1000" fill="hold"/>
                                        <p:tgtEl>
                                          <p:spTgt spid="194573">
                                            <p:txEl>
                                              <p:pRg st="1" end="1"/>
                                            </p:txEl>
                                          </p:spTgt>
                                        </p:tgtEl>
                                        <p:attrNameLst>
                                          <p:attrName>ppt_x</p:attrName>
                                        </p:attrNameLst>
                                      </p:cBhvr>
                                      <p:tavLst>
                                        <p:tav tm="0">
                                          <p:val>
                                            <p:strVal val="#ppt_x-.1"/>
                                          </p:val>
                                        </p:tav>
                                        <p:tav tm="100000">
                                          <p:val>
                                            <p:strVal val="#ppt_x"/>
                                          </p:val>
                                        </p:tav>
                                      </p:tavLst>
                                    </p:anim>
                                    <p:anim calcmode="lin" valueType="num">
                                      <p:cBhvr>
                                        <p:cTn id="15" dur="1000" fill="hold"/>
                                        <p:tgtEl>
                                          <p:spTgt spid="194573">
                                            <p:txEl>
                                              <p:pRg st="1" end="1"/>
                                            </p:txEl>
                                          </p:spTgt>
                                        </p:tgtEl>
                                        <p:attrNameLst>
                                          <p:attrName>ppt_y</p:attrName>
                                        </p:attrNameLst>
                                      </p:cBhvr>
                                      <p:tavLst>
                                        <p:tav tm="0">
                                          <p:val>
                                            <p:strVal val="#ppt_y"/>
                                          </p:val>
                                        </p:tav>
                                        <p:tav tm="100000">
                                          <p:val>
                                            <p:strVal val="#ppt_y"/>
                                          </p:val>
                                        </p:tav>
                                      </p:tavLst>
                                    </p:anim>
                                  </p:childTnLst>
                                </p:cTn>
                              </p:par>
                            </p:childTnLst>
                          </p:cTn>
                        </p:par>
                        <p:par>
                          <p:cTn id="16" fill="hold">
                            <p:stCondLst>
                              <p:cond delay="3599"/>
                            </p:stCondLst>
                            <p:childTnLst>
                              <p:par>
                                <p:cTn id="17" presetID="40" presetClass="entr" presetSubtype="0" fill="hold" grpId="0" nodeType="afterEffect">
                                  <p:stCondLst>
                                    <p:cond delay="0"/>
                                  </p:stCondLst>
                                  <p:iterate type="lt">
                                    <p:tmPct val="10000"/>
                                  </p:iterate>
                                  <p:childTnLst>
                                    <p:set>
                                      <p:cBhvr>
                                        <p:cTn id="18" dur="1" fill="hold">
                                          <p:stCondLst>
                                            <p:cond delay="0"/>
                                          </p:stCondLst>
                                        </p:cTn>
                                        <p:tgtEl>
                                          <p:spTgt spid="194565">
                                            <p:txEl>
                                              <p:pRg st="0" end="0"/>
                                            </p:txEl>
                                          </p:spTgt>
                                        </p:tgtEl>
                                        <p:attrNameLst>
                                          <p:attrName>style.visibility</p:attrName>
                                        </p:attrNameLst>
                                      </p:cBhvr>
                                      <p:to>
                                        <p:strVal val="visible"/>
                                      </p:to>
                                    </p:set>
                                    <p:animEffect transition="in" filter="fade">
                                      <p:cBhvr>
                                        <p:cTn id="19" dur="1000"/>
                                        <p:tgtEl>
                                          <p:spTgt spid="194565">
                                            <p:txEl>
                                              <p:pRg st="0" end="0"/>
                                            </p:txEl>
                                          </p:spTgt>
                                        </p:tgtEl>
                                      </p:cBhvr>
                                    </p:animEffect>
                                    <p:anim calcmode="lin" valueType="num">
                                      <p:cBhvr>
                                        <p:cTn id="20" dur="1000" fill="hold"/>
                                        <p:tgtEl>
                                          <p:spTgt spid="194565">
                                            <p:txEl>
                                              <p:pRg st="0" end="0"/>
                                            </p:txEl>
                                          </p:spTgt>
                                        </p:tgtEl>
                                        <p:attrNameLst>
                                          <p:attrName>ppt_x</p:attrName>
                                        </p:attrNameLst>
                                      </p:cBhvr>
                                      <p:tavLst>
                                        <p:tav tm="0">
                                          <p:val>
                                            <p:strVal val="#ppt_x-.1"/>
                                          </p:val>
                                        </p:tav>
                                        <p:tav tm="100000">
                                          <p:val>
                                            <p:strVal val="#ppt_x"/>
                                          </p:val>
                                        </p:tav>
                                      </p:tavLst>
                                    </p:anim>
                                    <p:anim calcmode="lin" valueType="num">
                                      <p:cBhvr>
                                        <p:cTn id="21" dur="1000" fill="hold"/>
                                        <p:tgtEl>
                                          <p:spTgt spid="194565">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5300"/>
                            </p:stCondLst>
                            <p:childTnLst>
                              <p:par>
                                <p:cTn id="23" presetID="40" presetClass="entr" presetSubtype="0" fill="hold" grpId="0" nodeType="afterEffect">
                                  <p:stCondLst>
                                    <p:cond delay="0"/>
                                  </p:stCondLst>
                                  <p:iterate type="lt">
                                    <p:tmPct val="10000"/>
                                  </p:iterate>
                                  <p:childTnLst>
                                    <p:set>
                                      <p:cBhvr>
                                        <p:cTn id="24" dur="1" fill="hold">
                                          <p:stCondLst>
                                            <p:cond delay="0"/>
                                          </p:stCondLst>
                                        </p:cTn>
                                        <p:tgtEl>
                                          <p:spTgt spid="194565">
                                            <p:txEl>
                                              <p:pRg st="1" end="1"/>
                                            </p:txEl>
                                          </p:spTgt>
                                        </p:tgtEl>
                                        <p:attrNameLst>
                                          <p:attrName>style.visibility</p:attrName>
                                        </p:attrNameLst>
                                      </p:cBhvr>
                                      <p:to>
                                        <p:strVal val="visible"/>
                                      </p:to>
                                    </p:set>
                                    <p:animEffect transition="in" filter="fade">
                                      <p:cBhvr>
                                        <p:cTn id="25" dur="1000"/>
                                        <p:tgtEl>
                                          <p:spTgt spid="194565">
                                            <p:txEl>
                                              <p:pRg st="1" end="1"/>
                                            </p:txEl>
                                          </p:spTgt>
                                        </p:tgtEl>
                                      </p:cBhvr>
                                    </p:animEffect>
                                    <p:anim calcmode="lin" valueType="num">
                                      <p:cBhvr>
                                        <p:cTn id="26" dur="1000" fill="hold"/>
                                        <p:tgtEl>
                                          <p:spTgt spid="194565">
                                            <p:txEl>
                                              <p:pRg st="1" end="1"/>
                                            </p:txEl>
                                          </p:spTgt>
                                        </p:tgtEl>
                                        <p:attrNameLst>
                                          <p:attrName>ppt_x</p:attrName>
                                        </p:attrNameLst>
                                      </p:cBhvr>
                                      <p:tavLst>
                                        <p:tav tm="0">
                                          <p:val>
                                            <p:strVal val="#ppt_x-.1"/>
                                          </p:val>
                                        </p:tav>
                                        <p:tav tm="100000">
                                          <p:val>
                                            <p:strVal val="#ppt_x"/>
                                          </p:val>
                                        </p:tav>
                                      </p:tavLst>
                                    </p:anim>
                                    <p:anim calcmode="lin" valueType="num">
                                      <p:cBhvr>
                                        <p:cTn id="27" dur="1000" fill="hold"/>
                                        <p:tgtEl>
                                          <p:spTgt spid="19456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5" grpId="0" build="p"/>
      <p:bldP spid="19457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36096" y="1567433"/>
            <a:ext cx="3528392" cy="3173766"/>
          </a:xfrm>
          <a:solidFill>
            <a:schemeClr val="accent1">
              <a:lumMod val="40000"/>
              <a:lumOff val="60000"/>
            </a:schemeClr>
          </a:solidFill>
          <a:ln>
            <a:solidFill>
              <a:srgbClr val="0000CC"/>
            </a:solidFill>
          </a:ln>
        </p:spPr>
        <p:txBody>
          <a:bodyPr/>
          <a:lstStyle/>
          <a:p>
            <a:pPr>
              <a:lnSpc>
                <a:spcPct val="120000"/>
              </a:lnSpc>
              <a:spcBef>
                <a:spcPts val="20"/>
              </a:spcBef>
              <a:spcAft>
                <a:spcPts val="0"/>
              </a:spcAft>
            </a:pPr>
            <a:r>
              <a:rPr lang="zh-CN" altLang="zh-CN" sz="2000" b="1" dirty="0"/>
              <a:t>这些思想和方法已经超越了各个具体实验而具有普遍的指导意义。</a:t>
            </a:r>
            <a:endParaRPr lang="en-US" altLang="zh-CN" sz="2000" b="1" dirty="0"/>
          </a:p>
          <a:p>
            <a:pPr>
              <a:lnSpc>
                <a:spcPct val="120000"/>
              </a:lnSpc>
              <a:spcBef>
                <a:spcPts val="20"/>
              </a:spcBef>
              <a:spcAft>
                <a:spcPts val="0"/>
              </a:spcAft>
            </a:pPr>
            <a:r>
              <a:rPr lang="zh-CN" altLang="zh-CN" sz="2000" b="1" dirty="0"/>
              <a:t>学习和掌握物理实验的设计思想、测量和分析的方法，对物理实验课及其他学科的学习和研究都大有裨益</a:t>
            </a:r>
            <a:endParaRPr lang="zh-CN" altLang="en-US" sz="2000" b="1" dirty="0"/>
          </a:p>
        </p:txBody>
      </p:sp>
      <p:sp>
        <p:nvSpPr>
          <p:cNvPr id="4" name="Rectangle 18"/>
          <p:cNvSpPr>
            <a:spLocks noGrp="1" noChangeArrowheads="1"/>
          </p:cNvSpPr>
          <p:nvPr>
            <p:ph type="title"/>
          </p:nvPr>
        </p:nvSpPr>
        <p:spPr bwMode="auto">
          <a:xfrm>
            <a:off x="1609481" y="426825"/>
            <a:ext cx="7010400" cy="914400"/>
          </a:xfrm>
          <a:prstGeom prst="rect">
            <a:avLst/>
          </a:prstGeom>
          <a:noFill/>
          <a:ln w="9525">
            <a:noFill/>
            <a:miter lim="800000"/>
          </a:ln>
          <a:effectLst/>
        </p:spPr>
        <p:txBody>
          <a:bodyPr/>
          <a:lstStyle/>
          <a:p>
            <a:pPr marL="342900" indent="-342900">
              <a:lnSpc>
                <a:spcPts val="4000"/>
              </a:lnSpc>
              <a:spcBef>
                <a:spcPct val="20000"/>
              </a:spcBef>
              <a:buClr>
                <a:srgbClr val="FF0000"/>
              </a:buClr>
              <a:buSzPct val="100000"/>
              <a:buFont typeface="Wingdings" panose="05000000000000000000" pitchFamily="2" charset="2"/>
              <a:buChar char=""/>
            </a:pPr>
            <a:r>
              <a:rPr lang="zh-CN" altLang="en-US" sz="2400" u="sng" dirty="0">
                <a:solidFill>
                  <a:srgbClr val="FF0000"/>
                </a:solidFill>
                <a:latin typeface="黑体" panose="02010609060101010101" pitchFamily="49" charset="-122"/>
                <a:ea typeface="黑体" panose="02010609060101010101" pitchFamily="49" charset="-122"/>
              </a:rPr>
              <a:t>物理的思维方法、物理测量的理念是自然学科的</a:t>
            </a:r>
            <a:r>
              <a:rPr lang="zh-CN" altLang="en-US" sz="2400" u="sng"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科学素养</a:t>
            </a:r>
            <a:r>
              <a:rPr lang="zh-CN" altLang="en-US" sz="2400" u="sng" dirty="0">
                <a:solidFill>
                  <a:srgbClr val="FF0000"/>
                </a:solidFill>
                <a:latin typeface="黑体" panose="02010609060101010101" pitchFamily="49" charset="-122"/>
                <a:ea typeface="黑体" panose="02010609060101010101" pitchFamily="49" charset="-122"/>
              </a:rPr>
              <a:t>基础！</a:t>
            </a:r>
          </a:p>
        </p:txBody>
      </p:sp>
      <p:sp>
        <p:nvSpPr>
          <p:cNvPr id="2" name="Text Box 1"/>
          <p:cNvSpPr txBox="1"/>
          <p:nvPr/>
        </p:nvSpPr>
        <p:spPr>
          <a:xfrm>
            <a:off x="1012472" y="4941168"/>
            <a:ext cx="8035925" cy="1042208"/>
          </a:xfrm>
          <a:prstGeom prst="rect">
            <a:avLst/>
          </a:prstGeom>
          <a:solidFill>
            <a:srgbClr val="FFFF00"/>
          </a:solidFill>
          <a:ln>
            <a:solidFill>
              <a:srgbClr val="0000CC"/>
            </a:solidFill>
          </a:ln>
        </p:spPr>
        <p:txBody>
          <a:bodyPr wrap="square" rtlCol="0" anchor="t">
            <a:spAutoFit/>
          </a:bodyPr>
          <a:lstStyle/>
          <a:p>
            <a:pPr fontAlgn="auto">
              <a:lnSpc>
                <a:spcPct val="150000"/>
              </a:lnSpc>
              <a:spcAft>
                <a:spcPts val="0"/>
              </a:spcAft>
              <a:defRPr/>
            </a:pPr>
            <a:r>
              <a:rPr lang="zh-CN" altLang="en-US" sz="2200" dirty="0">
                <a:solidFill>
                  <a:srgbClr val="FF0000"/>
                </a:solidFill>
                <a:sym typeface="+mn-ea"/>
              </a:rPr>
              <a:t>建立新的理念</a:t>
            </a:r>
            <a:r>
              <a:rPr lang="en-US" altLang="zh-CN" sz="2200" dirty="0">
                <a:sym typeface="+mn-ea"/>
              </a:rPr>
              <a:t>——</a:t>
            </a:r>
            <a:r>
              <a:rPr lang="zh-CN" altLang="en-US" sz="2200" dirty="0">
                <a:sym typeface="+mn-ea"/>
              </a:rPr>
              <a:t>物理实验“</a:t>
            </a:r>
            <a:r>
              <a:rPr lang="zh-CN" altLang="en-US" sz="2200" dirty="0">
                <a:solidFill>
                  <a:srgbClr val="FF0000"/>
                </a:solidFill>
                <a:sym typeface="+mn-ea"/>
              </a:rPr>
              <a:t>求实、求新、求精</a:t>
            </a:r>
            <a:r>
              <a:rPr lang="zh-CN" altLang="en-US" sz="2200" dirty="0">
                <a:sym typeface="+mn-ea"/>
              </a:rPr>
              <a:t>”的理念。</a:t>
            </a:r>
            <a:endParaRPr lang="en-US" altLang="zh-CN" sz="2200" dirty="0"/>
          </a:p>
          <a:p>
            <a:pPr fontAlgn="auto">
              <a:lnSpc>
                <a:spcPct val="150000"/>
              </a:lnSpc>
              <a:spcAft>
                <a:spcPts val="0"/>
              </a:spcAft>
              <a:defRPr/>
            </a:pPr>
            <a:r>
              <a:rPr lang="zh-CN" altLang="en-US" sz="2200" u="sng" dirty="0">
                <a:solidFill>
                  <a:srgbClr val="FF0000"/>
                </a:solidFill>
                <a:sym typeface="+mn-ea"/>
              </a:rPr>
              <a:t>物理实验的精髓</a:t>
            </a:r>
            <a:r>
              <a:rPr lang="en-US" altLang="zh-CN" sz="2200" u="sng" dirty="0">
                <a:solidFill>
                  <a:srgbClr val="FF0000"/>
                </a:solidFill>
                <a:sym typeface="+mn-ea"/>
              </a:rPr>
              <a:t>——</a:t>
            </a:r>
            <a:r>
              <a:rPr lang="zh-CN" altLang="en-US" sz="2200" u="sng" dirty="0">
                <a:solidFill>
                  <a:srgbClr val="FF0000"/>
                </a:solidFill>
                <a:sym typeface="+mn-ea"/>
              </a:rPr>
              <a:t>想尽一切办法把物理量测的更准确</a:t>
            </a:r>
            <a:endParaRPr lang="en-US" sz="2200" dirty="0"/>
          </a:p>
        </p:txBody>
      </p:sp>
      <p:sp>
        <p:nvSpPr>
          <p:cNvPr id="5" name="Text Box 14"/>
          <p:cNvSpPr txBox="1"/>
          <p:nvPr/>
        </p:nvSpPr>
        <p:spPr>
          <a:xfrm>
            <a:off x="107508" y="2420991"/>
            <a:ext cx="615553" cy="1440061"/>
          </a:xfrm>
          <a:prstGeom prst="rect">
            <a:avLst/>
          </a:prstGeom>
          <a:noFill/>
          <a:ln w="9525">
            <a:noFill/>
            <a:miter/>
          </a:ln>
        </p:spPr>
        <p:txBody>
          <a:bodyPr vert="eaVert" wrap="squar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绪   论</a:t>
            </a:r>
          </a:p>
        </p:txBody>
      </p:sp>
      <p:sp>
        <p:nvSpPr>
          <p:cNvPr id="6" name="矩形 5"/>
          <p:cNvSpPr/>
          <p:nvPr/>
        </p:nvSpPr>
        <p:spPr>
          <a:xfrm>
            <a:off x="1399456" y="1575639"/>
            <a:ext cx="3888432" cy="3139321"/>
          </a:xfrm>
          <a:prstGeom prst="rect">
            <a:avLst/>
          </a:prstGeom>
          <a:solidFill>
            <a:schemeClr val="accent1">
              <a:lumMod val="40000"/>
              <a:lumOff val="60000"/>
            </a:schemeClr>
          </a:solidFill>
          <a:ln>
            <a:solidFill>
              <a:srgbClr val="0000CC"/>
            </a:solidFill>
          </a:ln>
        </p:spPr>
        <p:txBody>
          <a:bodyPr wrap="square">
            <a:spAutoFit/>
          </a:bodyPr>
          <a:lstStyle/>
          <a:p>
            <a:pPr algn="l">
              <a:lnSpc>
                <a:spcPct val="150000"/>
              </a:lnSpc>
              <a:spcBef>
                <a:spcPts val="20"/>
              </a:spcBef>
              <a:spcAft>
                <a:spcPts val="0"/>
              </a:spcAft>
            </a:pPr>
            <a:r>
              <a:rPr lang="zh-CN" altLang="zh-CN" sz="2000" dirty="0">
                <a:solidFill>
                  <a:srgbClr val="000000"/>
                </a:solidFill>
              </a:rPr>
              <a:t>实验物理学的</a:t>
            </a:r>
            <a:r>
              <a:rPr lang="zh-CN" altLang="en-US" sz="2000" dirty="0">
                <a:solidFill>
                  <a:srgbClr val="000000"/>
                </a:solidFill>
              </a:rPr>
              <a:t>经典</a:t>
            </a:r>
            <a:r>
              <a:rPr lang="zh-CN" altLang="zh-CN" sz="2000" dirty="0">
                <a:solidFill>
                  <a:srgbClr val="000000"/>
                </a:solidFill>
              </a:rPr>
              <a:t>实验</a:t>
            </a:r>
            <a:r>
              <a:rPr lang="zh-CN" altLang="en-US" sz="2000" dirty="0">
                <a:solidFill>
                  <a:srgbClr val="000000"/>
                </a:solidFill>
              </a:rPr>
              <a:t>：</a:t>
            </a:r>
            <a:endParaRPr lang="en-US" altLang="zh-CN" sz="2000" dirty="0">
              <a:solidFill>
                <a:srgbClr val="000000"/>
              </a:solidFill>
            </a:endParaRPr>
          </a:p>
          <a:p>
            <a:pPr marL="285750" indent="-285750" algn="l">
              <a:lnSpc>
                <a:spcPct val="120000"/>
              </a:lnSpc>
              <a:spcBef>
                <a:spcPts val="20"/>
              </a:spcBef>
              <a:spcAft>
                <a:spcPts val="0"/>
              </a:spcAft>
              <a:buFont typeface="Arial" panose="020B0604020202020204" pitchFamily="34" charset="0"/>
              <a:buChar char="•"/>
            </a:pPr>
            <a:r>
              <a:rPr lang="zh-CN" altLang="zh-CN" sz="2000" dirty="0">
                <a:solidFill>
                  <a:srgbClr val="FF0000"/>
                </a:solidFill>
              </a:rPr>
              <a:t>巧妙的物理构思</a:t>
            </a:r>
            <a:r>
              <a:rPr lang="zh-CN" altLang="zh-CN" sz="2000" dirty="0"/>
              <a:t>、</a:t>
            </a:r>
            <a:endParaRPr lang="en-US" altLang="zh-CN" sz="2000" dirty="0"/>
          </a:p>
          <a:p>
            <a:pPr marL="285750" indent="-285750" algn="l">
              <a:lnSpc>
                <a:spcPct val="120000"/>
              </a:lnSpc>
              <a:spcBef>
                <a:spcPts val="20"/>
              </a:spcBef>
              <a:spcAft>
                <a:spcPts val="0"/>
              </a:spcAft>
              <a:buFont typeface="Arial" panose="020B0604020202020204" pitchFamily="34" charset="0"/>
              <a:buChar char="•"/>
            </a:pPr>
            <a:r>
              <a:rPr lang="zh-CN" altLang="zh-CN" sz="2000" dirty="0">
                <a:solidFill>
                  <a:srgbClr val="FF0000"/>
                </a:solidFill>
              </a:rPr>
              <a:t>独到的处理和解决问题的方法</a:t>
            </a:r>
            <a:r>
              <a:rPr lang="zh-CN" altLang="zh-CN" sz="2000" dirty="0"/>
              <a:t>、</a:t>
            </a:r>
            <a:endParaRPr lang="en-US" altLang="zh-CN" sz="2000" dirty="0"/>
          </a:p>
          <a:p>
            <a:pPr marL="285750" indent="-285750" algn="l">
              <a:lnSpc>
                <a:spcPct val="120000"/>
              </a:lnSpc>
              <a:spcBef>
                <a:spcPts val="20"/>
              </a:spcBef>
              <a:spcAft>
                <a:spcPts val="0"/>
              </a:spcAft>
              <a:buFont typeface="Arial" panose="020B0604020202020204" pitchFamily="34" charset="0"/>
              <a:buChar char="•"/>
            </a:pPr>
            <a:r>
              <a:rPr lang="zh-CN" altLang="zh-CN" sz="2000" dirty="0">
                <a:solidFill>
                  <a:srgbClr val="FF0000"/>
                </a:solidFill>
              </a:rPr>
              <a:t>精心设计的仪器</a:t>
            </a:r>
            <a:r>
              <a:rPr lang="zh-CN" altLang="en-US" sz="2000" dirty="0">
                <a:solidFill>
                  <a:srgbClr val="FF0000"/>
                </a:solidFill>
              </a:rPr>
              <a:t>、</a:t>
            </a:r>
            <a:endParaRPr lang="en-US" altLang="zh-CN" sz="2000" dirty="0">
              <a:solidFill>
                <a:srgbClr val="FF0000"/>
              </a:solidFill>
            </a:endParaRPr>
          </a:p>
          <a:p>
            <a:pPr marL="285750" indent="-285750" algn="l">
              <a:lnSpc>
                <a:spcPct val="120000"/>
              </a:lnSpc>
              <a:spcBef>
                <a:spcPts val="20"/>
              </a:spcBef>
              <a:spcAft>
                <a:spcPts val="0"/>
              </a:spcAft>
              <a:buFont typeface="Arial" panose="020B0604020202020204" pitchFamily="34" charset="0"/>
              <a:buChar char="•"/>
            </a:pPr>
            <a:r>
              <a:rPr lang="zh-CN" altLang="zh-CN" sz="2000" dirty="0">
                <a:solidFill>
                  <a:srgbClr val="FF0000"/>
                </a:solidFill>
              </a:rPr>
              <a:t>完善的实验安排</a:t>
            </a:r>
            <a:r>
              <a:rPr lang="zh-CN" altLang="zh-CN" sz="2000" dirty="0"/>
              <a:t>、</a:t>
            </a:r>
            <a:endParaRPr lang="en-US" altLang="zh-CN" sz="2000" dirty="0"/>
          </a:p>
          <a:p>
            <a:pPr marL="285750" indent="-285750" algn="l">
              <a:lnSpc>
                <a:spcPct val="120000"/>
              </a:lnSpc>
              <a:spcBef>
                <a:spcPts val="20"/>
              </a:spcBef>
              <a:spcAft>
                <a:spcPts val="0"/>
              </a:spcAft>
              <a:buFont typeface="Arial" panose="020B0604020202020204" pitchFamily="34" charset="0"/>
              <a:buChar char="•"/>
            </a:pPr>
            <a:r>
              <a:rPr lang="zh-CN" altLang="zh-CN" sz="2000" dirty="0">
                <a:solidFill>
                  <a:srgbClr val="FF0000"/>
                </a:solidFill>
              </a:rPr>
              <a:t>高超的测量技术</a:t>
            </a:r>
            <a:r>
              <a:rPr lang="zh-CN" altLang="zh-CN" sz="2000" dirty="0"/>
              <a:t>、</a:t>
            </a:r>
            <a:endParaRPr lang="en-US" altLang="zh-CN" sz="2000" dirty="0"/>
          </a:p>
          <a:p>
            <a:pPr marL="285750" indent="-285750" algn="l">
              <a:lnSpc>
                <a:spcPct val="120000"/>
              </a:lnSpc>
              <a:spcBef>
                <a:spcPts val="20"/>
              </a:spcBef>
              <a:spcAft>
                <a:spcPts val="0"/>
              </a:spcAft>
              <a:buFont typeface="Arial" panose="020B0604020202020204" pitchFamily="34" charset="0"/>
              <a:buChar char="•"/>
            </a:pPr>
            <a:r>
              <a:rPr lang="zh-CN" altLang="zh-CN" sz="2000" dirty="0">
                <a:solidFill>
                  <a:srgbClr val="FF0000"/>
                </a:solidFill>
              </a:rPr>
              <a:t>对实验数据的精心处理</a:t>
            </a:r>
            <a:r>
              <a:rPr lang="zh-CN" altLang="en-US" sz="2000" dirty="0">
                <a:solidFill>
                  <a:srgbClr val="FF0000"/>
                </a:solidFill>
              </a:rPr>
              <a:t>、</a:t>
            </a:r>
            <a:endParaRPr lang="en-US" altLang="zh-CN" sz="2000" dirty="0"/>
          </a:p>
          <a:p>
            <a:pPr marL="285750" indent="-285750" algn="l">
              <a:lnSpc>
                <a:spcPct val="120000"/>
              </a:lnSpc>
              <a:spcBef>
                <a:spcPts val="20"/>
              </a:spcBef>
              <a:spcAft>
                <a:spcPts val="0"/>
              </a:spcAft>
              <a:buFont typeface="Arial" panose="020B0604020202020204" pitchFamily="34" charset="0"/>
              <a:buChar char="•"/>
            </a:pPr>
            <a:r>
              <a:rPr lang="zh-CN" altLang="zh-CN" sz="2000" dirty="0">
                <a:solidFill>
                  <a:srgbClr val="FF0000"/>
                </a:solidFill>
              </a:rPr>
              <a:t>无懈可击的分析判断等</a:t>
            </a:r>
            <a:r>
              <a:rPr lang="zh-CN" altLang="en-US" sz="2000" dirty="0">
                <a:solidFill>
                  <a:srgbClr val="FF0000"/>
                </a:solidFill>
              </a:rPr>
              <a:t>。。。</a:t>
            </a:r>
            <a:endParaRPr lang="en-US" altLang="zh-CN" sz="2000" dirty="0">
              <a:solidFill>
                <a:srgbClr val="FF0000"/>
              </a:solidFill>
            </a:endParaRPr>
          </a:p>
        </p:txBody>
      </p:sp>
      <p:sp>
        <p:nvSpPr>
          <p:cNvPr id="7" name="日期占位符 6"/>
          <p:cNvSpPr>
            <a:spLocks noGrp="1"/>
          </p:cNvSpPr>
          <p:nvPr>
            <p:ph type="dt" sz="half" idx="10"/>
          </p:nvPr>
        </p:nvSpPr>
        <p:spPr/>
        <p:txBody>
          <a:bodyPr/>
          <a:lstStyle/>
          <a:p>
            <a:pPr rtl="0">
              <a:defRPr/>
            </a:pPr>
            <a:fld id="{AFC1A4E9-E345-42B1-99C8-C328A1B1481C}" type="datetime1">
              <a:rPr lang="zh-CN" altLang="en-US" smtClean="0">
                <a:cs typeface="+mn-cs"/>
              </a:rPr>
              <a:t>2023/2/20</a:t>
            </a:fld>
            <a:endParaRPr lang="zh-CN" altLang="en-US">
              <a:cs typeface="+mn-cs"/>
            </a:endParaRPr>
          </a:p>
        </p:txBody>
      </p:sp>
      <p:sp>
        <p:nvSpPr>
          <p:cNvPr id="8" name="灯片编号占位符 7"/>
          <p:cNvSpPr>
            <a:spLocks noGrp="1"/>
          </p:cNvSpPr>
          <p:nvPr>
            <p:ph type="sldNum" sz="quarter" idx="12"/>
          </p:nvPr>
        </p:nvSpPr>
        <p:spPr/>
        <p:txBody>
          <a:bodyPr/>
          <a:lstStyle/>
          <a:p>
            <a:pPr lvl="0" algn="l" eaLnBrk="1" hangingPunct="1"/>
            <a:fld id="{9A0DB2DC-4C9A-4742-B13C-FB6460FD3503}" type="slidenum">
              <a:rPr lang="zh-CN" altLang="en-US" sz="1400" b="0" smtClean="0"/>
              <a:t>10</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ldLvl="0" animBg="1"/>
      <p:bldP spid="2"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日期占位符 3"/>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2852BB81-B7FC-4F85-A979-BEEB48ACA2EA}" type="datetime1">
              <a:rPr lang="zh-CN" altLang="en-US" smtClean="0"/>
              <a:t>2023/2/20</a:t>
            </a:fld>
            <a:endParaRPr lang="en-US" altLang="zh-CN" dirty="0"/>
          </a:p>
        </p:txBody>
      </p:sp>
      <p:sp>
        <p:nvSpPr>
          <p:cNvPr id="196611" name="Rectangle 3"/>
          <p:cNvSpPr>
            <a:spLocks noGrp="1"/>
          </p:cNvSpPr>
          <p:nvPr>
            <p:ph idx="1"/>
          </p:nvPr>
        </p:nvSpPr>
        <p:spPr>
          <a:xfrm>
            <a:off x="899592" y="1508129"/>
            <a:ext cx="8136458" cy="4968875"/>
          </a:xfrm>
        </p:spPr>
        <p:txBody>
          <a:bodyPr vert="horz" wrap="square" lIns="91440" tIns="45720" rIns="91440" bIns="45720" anchor="t"/>
          <a:lstStyle/>
          <a:p>
            <a:pPr marL="609600" indent="-609600">
              <a:lnSpc>
                <a:spcPct val="120000"/>
              </a:lnSpc>
              <a:spcBef>
                <a:spcPct val="50000"/>
              </a:spcBef>
              <a:buClr>
                <a:srgbClr val="FFCC00"/>
              </a:buClr>
              <a:buFont typeface="Wingdings" panose="05000000000000000000" pitchFamily="2" charset="2"/>
              <a:buChar char="u"/>
            </a:pPr>
            <a:r>
              <a:rPr lang="zh-CN" altLang="en-US" sz="2200" b="1" dirty="0">
                <a:solidFill>
                  <a:srgbClr val="0000CC"/>
                </a:solidFill>
                <a:latin typeface="黑体" panose="02010609060101010101" pitchFamily="49" charset="-122"/>
                <a:ea typeface="黑体" panose="02010609060101010101" pitchFamily="49" charset="-122"/>
              </a:rPr>
              <a:t>地位</a:t>
            </a:r>
            <a:r>
              <a:rPr lang="en-US" altLang="zh-CN" sz="2200" b="1" dirty="0">
                <a:solidFill>
                  <a:srgbClr val="0000CC"/>
                </a:solidFill>
                <a:latin typeface="黑体" panose="02010609060101010101" pitchFamily="49" charset="-122"/>
                <a:ea typeface="黑体" panose="02010609060101010101" pitchFamily="49" charset="-122"/>
              </a:rPr>
              <a:t>:</a:t>
            </a:r>
            <a:r>
              <a:rPr lang="en-US" altLang="zh-CN" sz="2200" dirty="0"/>
              <a:t> </a:t>
            </a:r>
            <a:r>
              <a:rPr lang="zh-CN" altLang="en-US" sz="2200" b="1" u="sng" dirty="0">
                <a:solidFill>
                  <a:srgbClr val="FF0000"/>
                </a:solidFill>
              </a:rPr>
              <a:t>独立的必修基础课程</a:t>
            </a:r>
            <a:r>
              <a:rPr lang="zh-CN" altLang="en-US" sz="2200" b="1" dirty="0"/>
              <a:t>（与理论课教学具有同等重要的地位，但也是其他任何课程无法替代的！）</a:t>
            </a:r>
            <a:endParaRPr lang="zh-CN" altLang="en-US" sz="2200" dirty="0"/>
          </a:p>
          <a:p>
            <a:pPr marL="609600" indent="-609600">
              <a:lnSpc>
                <a:spcPct val="120000"/>
              </a:lnSpc>
              <a:spcBef>
                <a:spcPct val="50000"/>
              </a:spcBef>
              <a:buClr>
                <a:srgbClr val="FFCC00"/>
              </a:buClr>
              <a:buFont typeface="Wingdings" panose="05000000000000000000" pitchFamily="2" charset="2"/>
              <a:buChar char="u"/>
            </a:pPr>
            <a:r>
              <a:rPr lang="zh-CN" altLang="en-US" sz="2200" b="1" dirty="0">
                <a:solidFill>
                  <a:srgbClr val="0000CC"/>
                </a:solidFill>
                <a:latin typeface="黑体" panose="02010609060101010101" pitchFamily="49" charset="-122"/>
                <a:ea typeface="黑体" panose="02010609060101010101" pitchFamily="49" charset="-122"/>
              </a:rPr>
              <a:t>作用</a:t>
            </a:r>
            <a:r>
              <a:rPr lang="en-US" altLang="zh-CN" sz="2200" b="1" dirty="0">
                <a:solidFill>
                  <a:srgbClr val="0000CC"/>
                </a:solidFill>
                <a:latin typeface="黑体" panose="02010609060101010101" pitchFamily="49" charset="-122"/>
                <a:ea typeface="黑体" panose="02010609060101010101" pitchFamily="49" charset="-122"/>
              </a:rPr>
              <a:t>:</a:t>
            </a:r>
            <a:r>
              <a:rPr lang="en-US" altLang="zh-CN" sz="2200" dirty="0"/>
              <a:t> </a:t>
            </a:r>
            <a:r>
              <a:rPr lang="zh-CN" altLang="en-US" sz="2200" b="1" dirty="0"/>
              <a:t>对理工科大学生系统地进行物理实验方法、实验技能技巧、</a:t>
            </a:r>
            <a:r>
              <a:rPr lang="zh-CN" altLang="en-US" sz="2200" b="1" u="sng" dirty="0"/>
              <a:t>科学研究基本能力训练和科学素质培养</a:t>
            </a:r>
            <a:r>
              <a:rPr lang="zh-CN" altLang="en-US" sz="2200" b="1" dirty="0"/>
              <a:t>（</a:t>
            </a:r>
            <a:r>
              <a:rPr lang="zh-CN" altLang="en-US" sz="2200" b="1" u="sng" dirty="0">
                <a:solidFill>
                  <a:srgbClr val="FF0000"/>
                </a:solidFill>
                <a:ea typeface="黑体" panose="02010609060101010101" pitchFamily="49" charset="-122"/>
              </a:rPr>
              <a:t>的唯一课程</a:t>
            </a:r>
            <a:r>
              <a:rPr lang="zh-CN" altLang="en-US" sz="2200" b="1" dirty="0"/>
              <a:t>）。为后续课程的学习和今后的工作奠定必要的基础。</a:t>
            </a:r>
          </a:p>
          <a:p>
            <a:pPr marL="609600" indent="-609600">
              <a:lnSpc>
                <a:spcPct val="120000"/>
              </a:lnSpc>
              <a:spcBef>
                <a:spcPct val="50000"/>
              </a:spcBef>
              <a:buClr>
                <a:srgbClr val="FFCC00"/>
              </a:buClr>
              <a:buFont typeface="Wingdings" panose="05000000000000000000" pitchFamily="2" charset="2"/>
              <a:buChar char="u"/>
            </a:pPr>
            <a:r>
              <a:rPr lang="zh-CN" altLang="en-US" sz="2200" b="1" dirty="0">
                <a:solidFill>
                  <a:srgbClr val="0000CC"/>
                </a:solidFill>
                <a:latin typeface="黑体" panose="02010609060101010101" pitchFamily="49" charset="-122"/>
                <a:ea typeface="黑体" panose="02010609060101010101" pitchFamily="49" charset="-122"/>
              </a:rPr>
              <a:t>任务</a:t>
            </a:r>
            <a:r>
              <a:rPr lang="en-US" altLang="zh-CN" sz="2200" b="1" dirty="0">
                <a:solidFill>
                  <a:srgbClr val="0000CC"/>
                </a:solidFill>
                <a:latin typeface="黑体" panose="02010609060101010101" pitchFamily="49" charset="-122"/>
                <a:ea typeface="黑体" panose="02010609060101010101" pitchFamily="49" charset="-122"/>
              </a:rPr>
              <a:t>:</a:t>
            </a:r>
          </a:p>
          <a:p>
            <a:pPr marL="990600" lvl="1" indent="-533400">
              <a:lnSpc>
                <a:spcPct val="120000"/>
              </a:lnSpc>
              <a:spcBef>
                <a:spcPct val="30000"/>
              </a:spcBef>
              <a:buNone/>
            </a:pPr>
            <a:r>
              <a:rPr lang="en-US" altLang="zh-CN" sz="2200" dirty="0"/>
              <a:t>  1.</a:t>
            </a:r>
            <a:r>
              <a:rPr lang="en-US" altLang="zh-CN" sz="2200" b="1" dirty="0">
                <a:solidFill>
                  <a:srgbClr val="FFFF00"/>
                </a:solidFill>
              </a:rPr>
              <a:t>  </a:t>
            </a:r>
            <a:r>
              <a:rPr lang="zh-CN" altLang="en-US" sz="2200" b="1" dirty="0"/>
              <a:t>学习物理实验基础知识。</a:t>
            </a:r>
          </a:p>
          <a:p>
            <a:pPr marL="990600" lvl="1" indent="-533400">
              <a:lnSpc>
                <a:spcPct val="120000"/>
              </a:lnSpc>
              <a:spcBef>
                <a:spcPct val="30000"/>
              </a:spcBef>
              <a:buNone/>
            </a:pPr>
            <a:r>
              <a:rPr lang="zh-CN" altLang="en-US" sz="2200" b="1" dirty="0"/>
              <a:t>  </a:t>
            </a:r>
            <a:r>
              <a:rPr lang="en-US" altLang="zh-CN" sz="2200" b="1" dirty="0"/>
              <a:t>2</a:t>
            </a:r>
            <a:r>
              <a:rPr lang="zh-CN" altLang="en-US" sz="2200" b="1" dirty="0"/>
              <a:t>．培养和提高学生的科学实验能力。</a:t>
            </a:r>
          </a:p>
          <a:p>
            <a:pPr marL="990600" lvl="1" indent="-533400">
              <a:lnSpc>
                <a:spcPct val="120000"/>
              </a:lnSpc>
              <a:spcBef>
                <a:spcPct val="30000"/>
              </a:spcBef>
              <a:buNone/>
            </a:pPr>
            <a:r>
              <a:rPr lang="en-US" altLang="zh-CN" sz="2200" b="1" dirty="0"/>
              <a:t>  3</a:t>
            </a:r>
            <a:r>
              <a:rPr lang="zh-CN" altLang="en-US" sz="2200" b="1" dirty="0"/>
              <a:t>．</a:t>
            </a:r>
            <a:r>
              <a:rPr lang="zh-CN" altLang="en-US" sz="2200" b="1" u="sng" dirty="0">
                <a:solidFill>
                  <a:srgbClr val="FF0000"/>
                </a:solidFill>
              </a:rPr>
              <a:t>培养与提高学生的科学实验素养。</a:t>
            </a:r>
            <a:endParaRPr lang="en-US" altLang="zh-CN" sz="2200" b="1" u="sng" dirty="0">
              <a:solidFill>
                <a:srgbClr val="FF0000"/>
              </a:solidFill>
            </a:endParaRPr>
          </a:p>
        </p:txBody>
      </p:sp>
      <p:sp>
        <p:nvSpPr>
          <p:cNvPr id="4100" name="Rectangle 4"/>
          <p:cNvSpPr>
            <a:spLocks noGrp="1"/>
          </p:cNvSpPr>
          <p:nvPr>
            <p:ph type="title"/>
          </p:nvPr>
        </p:nvSpPr>
        <p:spPr>
          <a:xfrm>
            <a:off x="1475656" y="271463"/>
            <a:ext cx="7200800" cy="1008062"/>
          </a:xfrm>
        </p:spPr>
        <p:txBody>
          <a:bodyPr vert="horz" wrap="square" lIns="91440" tIns="45720" rIns="91440" bIns="45720" anchor="ctr"/>
          <a:lstStyle/>
          <a:p>
            <a:pPr eaLnBrk="1" hangingPunct="1"/>
            <a:r>
              <a:rPr lang="zh-CN" altLang="en-US" sz="2400" u="sng" dirty="0">
                <a:solidFill>
                  <a:srgbClr val="0000FF"/>
                </a:solidFill>
                <a:ea typeface="黑体" panose="02010609060101010101" pitchFamily="49" charset="-122"/>
              </a:rPr>
              <a:t>总结一下物理实验课程的地位、作用、任务和内容：</a:t>
            </a:r>
          </a:p>
        </p:txBody>
      </p:sp>
      <p:sp>
        <p:nvSpPr>
          <p:cNvPr id="196613" name="AutoShape 5"/>
          <p:cNvSpPr/>
          <p:nvPr/>
        </p:nvSpPr>
        <p:spPr>
          <a:xfrm>
            <a:off x="6254251" y="4733312"/>
            <a:ext cx="245472" cy="733663"/>
          </a:xfrm>
          <a:prstGeom prst="notchedRightArrow">
            <a:avLst>
              <a:gd name="adj1" fmla="val 50000"/>
              <a:gd name="adj2" fmla="val 25000"/>
            </a:avLst>
          </a:prstGeom>
          <a:noFill/>
          <a:ln w="9525" cap="flat" cmpd="sng">
            <a:solidFill>
              <a:srgbClr val="0000FF"/>
            </a:solidFill>
            <a:prstDash val="solid"/>
            <a:miter/>
            <a:headEnd type="none" w="med" len="med"/>
            <a:tailEnd type="none" w="med" len="med"/>
          </a:ln>
          <a:effectLst>
            <a:outerShdw dist="107763" dir="2699999" algn="ctr" rotWithShape="0">
              <a:schemeClr val="bg2"/>
            </a:outerShdw>
          </a:effectLst>
        </p:spPr>
        <p:txBody>
          <a:bodyPr wrap="none" anchor="ctr">
            <a:spAutoFit/>
          </a:bodyPr>
          <a:lstStyle/>
          <a:p>
            <a:pPr lvl="0" eaLnBrk="1" hangingPunct="1"/>
            <a:endParaRPr dirty="0"/>
          </a:p>
        </p:txBody>
      </p:sp>
      <p:sp>
        <p:nvSpPr>
          <p:cNvPr id="196614" name="Rectangle 6"/>
          <p:cNvSpPr/>
          <p:nvPr/>
        </p:nvSpPr>
        <p:spPr>
          <a:xfrm>
            <a:off x="6757012" y="4291012"/>
            <a:ext cx="2279038" cy="1728788"/>
          </a:xfrm>
          <a:prstGeom prst="rect">
            <a:avLst/>
          </a:prstGeom>
          <a:noFill/>
          <a:ln w="19050" cap="flat" cmpd="sng">
            <a:solidFill>
              <a:srgbClr val="0000FF"/>
            </a:solidFill>
            <a:prstDash val="solid"/>
            <a:miter/>
            <a:headEnd type="none" w="med" len="med"/>
            <a:tailEnd type="none" w="med" len="med"/>
          </a:ln>
        </p:spPr>
        <p:txBody>
          <a:bodyPr anchor="ctr"/>
          <a:lstStyle/>
          <a:p>
            <a:pPr lvl="0" algn="l" eaLnBrk="1" hangingPunct="1"/>
            <a:r>
              <a:rPr lang="zh-CN" altLang="en-US" sz="2000" b="0" dirty="0">
                <a:solidFill>
                  <a:srgbClr val="0000FF"/>
                </a:solidFill>
                <a:ea typeface="黑体" panose="02010609060101010101" pitchFamily="49" charset="-122"/>
              </a:rPr>
              <a:t>能够较好承担这些工作所需要的基本知识、基本能力和基本素质</a:t>
            </a:r>
          </a:p>
        </p:txBody>
      </p:sp>
      <p:sp>
        <p:nvSpPr>
          <p:cNvPr id="7" name="Text Box 14"/>
          <p:cNvSpPr txBox="1"/>
          <p:nvPr/>
        </p:nvSpPr>
        <p:spPr>
          <a:xfrm>
            <a:off x="107508" y="2420991"/>
            <a:ext cx="615553" cy="1440061"/>
          </a:xfrm>
          <a:prstGeom prst="rect">
            <a:avLst/>
          </a:prstGeom>
          <a:noFill/>
          <a:ln w="9525">
            <a:noFill/>
            <a:miter/>
          </a:ln>
        </p:spPr>
        <p:txBody>
          <a:bodyPr vert="eaVert" wrap="squar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绪   论</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11</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96611">
                                            <p:txEl>
                                              <p:pRg st="0" end="0"/>
                                            </p:txEl>
                                          </p:spTgt>
                                        </p:tgtEl>
                                        <p:attrNameLst>
                                          <p:attrName>style.visibility</p:attrName>
                                        </p:attrNameLst>
                                      </p:cBhvr>
                                      <p:to>
                                        <p:strVal val="visible"/>
                                      </p:to>
                                    </p:set>
                                    <p:anim calcmode="lin" valueType="num">
                                      <p:cBhvr>
                                        <p:cTn id="7" dur="1000" fill="hold"/>
                                        <p:tgtEl>
                                          <p:spTgt spid="196611">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196611">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19661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196611">
                                            <p:txEl>
                                              <p:pRg st="1" end="1"/>
                                            </p:txEl>
                                          </p:spTgt>
                                        </p:tgtEl>
                                        <p:attrNameLst>
                                          <p:attrName>style.visibility</p:attrName>
                                        </p:attrNameLst>
                                      </p:cBhvr>
                                      <p:to>
                                        <p:strVal val="visible"/>
                                      </p:to>
                                    </p:set>
                                    <p:anim calcmode="lin" valueType="num">
                                      <p:cBhvr>
                                        <p:cTn id="14" dur="1000" fill="hold"/>
                                        <p:tgtEl>
                                          <p:spTgt spid="196611">
                                            <p:txEl>
                                              <p:pRg st="1" end="1"/>
                                            </p:txEl>
                                          </p:spTgt>
                                        </p:tgtEl>
                                        <p:attrNameLst>
                                          <p:attrName>ppt_x</p:attrName>
                                        </p:attrNameLst>
                                      </p:cBhvr>
                                      <p:tavLst>
                                        <p:tav tm="0">
                                          <p:val>
                                            <p:strVal val="#ppt_x-.2"/>
                                          </p:val>
                                        </p:tav>
                                        <p:tav tm="100000">
                                          <p:val>
                                            <p:strVal val="#ppt_x"/>
                                          </p:val>
                                        </p:tav>
                                      </p:tavLst>
                                    </p:anim>
                                    <p:anim calcmode="lin" valueType="num">
                                      <p:cBhvr>
                                        <p:cTn id="15" dur="1000" fill="hold"/>
                                        <p:tgtEl>
                                          <p:spTgt spid="196611">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966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196611">
                                            <p:txEl>
                                              <p:pRg st="2" end="2"/>
                                            </p:txEl>
                                          </p:spTgt>
                                        </p:tgtEl>
                                        <p:attrNameLst>
                                          <p:attrName>style.visibility</p:attrName>
                                        </p:attrNameLst>
                                      </p:cBhvr>
                                      <p:to>
                                        <p:strVal val="visible"/>
                                      </p:to>
                                    </p:set>
                                    <p:anim calcmode="lin" valueType="num">
                                      <p:cBhvr>
                                        <p:cTn id="21" dur="1000" fill="hold"/>
                                        <p:tgtEl>
                                          <p:spTgt spid="196611">
                                            <p:txEl>
                                              <p:pRg st="2" end="2"/>
                                            </p:txEl>
                                          </p:spTgt>
                                        </p:tgtEl>
                                        <p:attrNameLst>
                                          <p:attrName>ppt_x</p:attrName>
                                        </p:attrNameLst>
                                      </p:cBhvr>
                                      <p:tavLst>
                                        <p:tav tm="0">
                                          <p:val>
                                            <p:strVal val="#ppt_x-.2"/>
                                          </p:val>
                                        </p:tav>
                                        <p:tav tm="100000">
                                          <p:val>
                                            <p:strVal val="#ppt_x"/>
                                          </p:val>
                                        </p:tav>
                                      </p:tavLst>
                                    </p:anim>
                                    <p:anim calcmode="lin" valueType="num">
                                      <p:cBhvr>
                                        <p:cTn id="22" dur="1000" fill="hold"/>
                                        <p:tgtEl>
                                          <p:spTgt spid="196611">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9661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grpId="0" nodeType="clickEffect">
                                  <p:stCondLst>
                                    <p:cond delay="0"/>
                                  </p:stCondLst>
                                  <p:childTnLst>
                                    <p:set>
                                      <p:cBhvr>
                                        <p:cTn id="27" dur="1" fill="hold">
                                          <p:stCondLst>
                                            <p:cond delay="0"/>
                                          </p:stCondLst>
                                        </p:cTn>
                                        <p:tgtEl>
                                          <p:spTgt spid="196611">
                                            <p:txEl>
                                              <p:pRg st="3" end="3"/>
                                            </p:txEl>
                                          </p:spTgt>
                                        </p:tgtEl>
                                        <p:attrNameLst>
                                          <p:attrName>style.visibility</p:attrName>
                                        </p:attrNameLst>
                                      </p:cBhvr>
                                      <p:to>
                                        <p:strVal val="visible"/>
                                      </p:to>
                                    </p:set>
                                    <p:anim calcmode="lin" valueType="num">
                                      <p:cBhvr>
                                        <p:cTn id="28" dur="1000" fill="hold"/>
                                        <p:tgtEl>
                                          <p:spTgt spid="196611">
                                            <p:txEl>
                                              <p:pRg st="3" end="3"/>
                                            </p:txEl>
                                          </p:spTgt>
                                        </p:tgtEl>
                                        <p:attrNameLst>
                                          <p:attrName>ppt_x</p:attrName>
                                        </p:attrNameLst>
                                      </p:cBhvr>
                                      <p:tavLst>
                                        <p:tav tm="0">
                                          <p:val>
                                            <p:strVal val="#ppt_x-.2"/>
                                          </p:val>
                                        </p:tav>
                                        <p:tav tm="100000">
                                          <p:val>
                                            <p:strVal val="#ppt_x"/>
                                          </p:val>
                                        </p:tav>
                                      </p:tavLst>
                                    </p:anim>
                                    <p:anim calcmode="lin" valueType="num">
                                      <p:cBhvr>
                                        <p:cTn id="29" dur="1000" fill="hold"/>
                                        <p:tgtEl>
                                          <p:spTgt spid="196611">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96611">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9" presetClass="entr" presetSubtype="0" fill="hold" grpId="0" nodeType="clickEffect">
                                  <p:stCondLst>
                                    <p:cond delay="0"/>
                                  </p:stCondLst>
                                  <p:childTnLst>
                                    <p:set>
                                      <p:cBhvr>
                                        <p:cTn id="34" dur="1" fill="hold">
                                          <p:stCondLst>
                                            <p:cond delay="0"/>
                                          </p:stCondLst>
                                        </p:cTn>
                                        <p:tgtEl>
                                          <p:spTgt spid="196611">
                                            <p:txEl>
                                              <p:pRg st="4" end="4"/>
                                            </p:txEl>
                                          </p:spTgt>
                                        </p:tgtEl>
                                        <p:attrNameLst>
                                          <p:attrName>style.visibility</p:attrName>
                                        </p:attrNameLst>
                                      </p:cBhvr>
                                      <p:to>
                                        <p:strVal val="visible"/>
                                      </p:to>
                                    </p:set>
                                    <p:anim calcmode="lin" valueType="num">
                                      <p:cBhvr>
                                        <p:cTn id="35" dur="1000" fill="hold"/>
                                        <p:tgtEl>
                                          <p:spTgt spid="196611">
                                            <p:txEl>
                                              <p:pRg st="4" end="4"/>
                                            </p:txEl>
                                          </p:spTgt>
                                        </p:tgtEl>
                                        <p:attrNameLst>
                                          <p:attrName>ppt_x</p:attrName>
                                        </p:attrNameLst>
                                      </p:cBhvr>
                                      <p:tavLst>
                                        <p:tav tm="0">
                                          <p:val>
                                            <p:strVal val="#ppt_x-.2"/>
                                          </p:val>
                                        </p:tav>
                                        <p:tav tm="100000">
                                          <p:val>
                                            <p:strVal val="#ppt_x"/>
                                          </p:val>
                                        </p:tav>
                                      </p:tavLst>
                                    </p:anim>
                                    <p:anim calcmode="lin" valueType="num">
                                      <p:cBhvr>
                                        <p:cTn id="36" dur="1000" fill="hold"/>
                                        <p:tgtEl>
                                          <p:spTgt spid="196611">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37" dur="1000"/>
                                        <p:tgtEl>
                                          <p:spTgt spid="19661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9" presetClass="entr" presetSubtype="0" fill="hold" grpId="0" nodeType="clickEffect">
                                  <p:stCondLst>
                                    <p:cond delay="0"/>
                                  </p:stCondLst>
                                  <p:childTnLst>
                                    <p:set>
                                      <p:cBhvr>
                                        <p:cTn id="41" dur="1" fill="hold">
                                          <p:stCondLst>
                                            <p:cond delay="0"/>
                                          </p:stCondLst>
                                        </p:cTn>
                                        <p:tgtEl>
                                          <p:spTgt spid="196611">
                                            <p:txEl>
                                              <p:pRg st="5" end="5"/>
                                            </p:txEl>
                                          </p:spTgt>
                                        </p:tgtEl>
                                        <p:attrNameLst>
                                          <p:attrName>style.visibility</p:attrName>
                                        </p:attrNameLst>
                                      </p:cBhvr>
                                      <p:to>
                                        <p:strVal val="visible"/>
                                      </p:to>
                                    </p:set>
                                    <p:anim calcmode="lin" valueType="num">
                                      <p:cBhvr>
                                        <p:cTn id="42" dur="1000" fill="hold"/>
                                        <p:tgtEl>
                                          <p:spTgt spid="196611">
                                            <p:txEl>
                                              <p:pRg st="5" end="5"/>
                                            </p:txEl>
                                          </p:spTgt>
                                        </p:tgtEl>
                                        <p:attrNameLst>
                                          <p:attrName>ppt_x</p:attrName>
                                        </p:attrNameLst>
                                      </p:cBhvr>
                                      <p:tavLst>
                                        <p:tav tm="0">
                                          <p:val>
                                            <p:strVal val="#ppt_x-.2"/>
                                          </p:val>
                                        </p:tav>
                                        <p:tav tm="100000">
                                          <p:val>
                                            <p:strVal val="#ppt_x"/>
                                          </p:val>
                                        </p:tav>
                                      </p:tavLst>
                                    </p:anim>
                                    <p:anim calcmode="lin" valueType="num">
                                      <p:cBhvr>
                                        <p:cTn id="43" dur="1000" fill="hold"/>
                                        <p:tgtEl>
                                          <p:spTgt spid="196611">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44" dur="1000"/>
                                        <p:tgtEl>
                                          <p:spTgt spid="196611">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8" fill="hold" grpId="0" nodeType="clickEffect">
                                  <p:stCondLst>
                                    <p:cond delay="0"/>
                                  </p:stCondLst>
                                  <p:childTnLst>
                                    <p:set>
                                      <p:cBhvr>
                                        <p:cTn id="48" dur="1" fill="hold">
                                          <p:stCondLst>
                                            <p:cond delay="0"/>
                                          </p:stCondLst>
                                        </p:cTn>
                                        <p:tgtEl>
                                          <p:spTgt spid="196613"/>
                                        </p:tgtEl>
                                        <p:attrNameLst>
                                          <p:attrName>style.visibility</p:attrName>
                                        </p:attrNameLst>
                                      </p:cBhvr>
                                      <p:to>
                                        <p:strVal val="visible"/>
                                      </p:to>
                                    </p:set>
                                    <p:animEffect transition="in" filter="slide(fromLeft)">
                                      <p:cBhvr>
                                        <p:cTn id="49" dur="500"/>
                                        <p:tgtEl>
                                          <p:spTgt spid="196613"/>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8" fill="hold" grpId="0" nodeType="clickEffect">
                                  <p:stCondLst>
                                    <p:cond delay="0"/>
                                  </p:stCondLst>
                                  <p:childTnLst>
                                    <p:set>
                                      <p:cBhvr>
                                        <p:cTn id="53" dur="1" fill="hold">
                                          <p:stCondLst>
                                            <p:cond delay="0"/>
                                          </p:stCondLst>
                                        </p:cTn>
                                        <p:tgtEl>
                                          <p:spTgt spid="196614"/>
                                        </p:tgtEl>
                                        <p:attrNameLst>
                                          <p:attrName>style.visibility</p:attrName>
                                        </p:attrNameLst>
                                      </p:cBhvr>
                                      <p:to>
                                        <p:strVal val="visible"/>
                                      </p:to>
                                    </p:set>
                                    <p:animEffect transition="in" filter="slide(fromLeft)">
                                      <p:cBhvr>
                                        <p:cTn id="54" dur="500"/>
                                        <p:tgtEl>
                                          <p:spTgt spid="196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build="p" bldLvl="2"/>
      <p:bldP spid="196613" grpId="0" animBg="1"/>
      <p:bldP spid="1966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日期占位符 3"/>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3137FCBF-2B4D-41E3-8D96-DD36C927652C}" type="datetime1">
              <a:rPr lang="zh-CN" altLang="en-US" smtClean="0"/>
              <a:t>2023/2/20</a:t>
            </a:fld>
            <a:endParaRPr lang="en-US" altLang="zh-CN" dirty="0"/>
          </a:p>
        </p:txBody>
      </p:sp>
      <p:sp>
        <p:nvSpPr>
          <p:cNvPr id="6147" name="Rectangle 2"/>
          <p:cNvSpPr>
            <a:spLocks noGrp="1"/>
          </p:cNvSpPr>
          <p:nvPr>
            <p:ph type="title"/>
          </p:nvPr>
        </p:nvSpPr>
        <p:spPr>
          <a:xfrm>
            <a:off x="1403648" y="332656"/>
            <a:ext cx="7667625" cy="935827"/>
          </a:xfrm>
        </p:spPr>
        <p:txBody>
          <a:bodyPr vert="horz" wrap="square" lIns="91440" tIns="45720" rIns="91440" bIns="45720" anchor="ctr"/>
          <a:lstStyle/>
          <a:p>
            <a:pPr eaLnBrk="1" hangingPunct="1"/>
            <a:r>
              <a:rPr lang="zh-CN" altLang="en-US" sz="2800" b="1" dirty="0">
                <a:latin typeface="+mn-ea"/>
                <a:ea typeface="+mn-ea"/>
              </a:rPr>
              <a:t>四、 </a:t>
            </a:r>
            <a:r>
              <a:rPr lang="en-US" altLang="zh-CN" sz="2800" b="1" dirty="0">
                <a:latin typeface="+mn-ea"/>
                <a:ea typeface="+mn-ea"/>
              </a:rPr>
              <a:t>《</a:t>
            </a:r>
            <a:r>
              <a:rPr lang="zh-CN" altLang="en-US" sz="2800" b="1" dirty="0">
                <a:latin typeface="+mn-ea"/>
                <a:ea typeface="+mn-ea"/>
              </a:rPr>
              <a:t>大学物理实验</a:t>
            </a:r>
            <a:r>
              <a:rPr lang="en-US" altLang="zh-CN" sz="2800" b="1" dirty="0">
                <a:latin typeface="+mn-ea"/>
                <a:ea typeface="+mn-ea"/>
              </a:rPr>
              <a:t>》</a:t>
            </a:r>
            <a:r>
              <a:rPr lang="zh-CN" altLang="en-US" sz="2800" b="1" dirty="0">
                <a:latin typeface="+mn-ea"/>
                <a:ea typeface="+mn-ea"/>
              </a:rPr>
              <a:t>的上课方式、要求</a:t>
            </a:r>
          </a:p>
        </p:txBody>
      </p:sp>
      <p:sp>
        <p:nvSpPr>
          <p:cNvPr id="197635" name="Rectangle 3"/>
          <p:cNvSpPr>
            <a:spLocks noGrp="1"/>
          </p:cNvSpPr>
          <p:nvPr>
            <p:ph idx="1"/>
          </p:nvPr>
        </p:nvSpPr>
        <p:spPr>
          <a:xfrm>
            <a:off x="1403648" y="1305177"/>
            <a:ext cx="7670075" cy="5111750"/>
          </a:xfrm>
        </p:spPr>
        <p:txBody>
          <a:bodyPr vert="horz" wrap="square" lIns="91440" tIns="45720" rIns="91440" bIns="45720" anchor="t"/>
          <a:lstStyle/>
          <a:p>
            <a:pPr eaLnBrk="1" hangingPunct="1"/>
            <a:r>
              <a:rPr lang="zh-CN" altLang="en-US" sz="2200" b="1" dirty="0">
                <a:solidFill>
                  <a:srgbClr val="FF0000"/>
                </a:solidFill>
                <a:latin typeface="黑体" panose="02010609060101010101" pitchFamily="49" charset="-122"/>
                <a:ea typeface="黑体" panose="02010609060101010101" pitchFamily="49" charset="-122"/>
              </a:rPr>
              <a:t>“</a:t>
            </a:r>
            <a:r>
              <a:rPr lang="zh-CN" altLang="en-US" sz="2200" b="1" dirty="0">
                <a:solidFill>
                  <a:srgbClr val="FF0000"/>
                </a:solidFill>
                <a:ea typeface="黑体" panose="02010609060101010101" pitchFamily="49" charset="-122"/>
              </a:rPr>
              <a:t>大学物理实验</a:t>
            </a:r>
            <a:r>
              <a:rPr lang="zh-CN" altLang="en-US" sz="2200" b="1" dirty="0">
                <a:solidFill>
                  <a:srgbClr val="FF0000"/>
                </a:solidFill>
                <a:latin typeface="黑体" panose="02010609060101010101" pitchFamily="49" charset="-122"/>
                <a:ea typeface="黑体" panose="02010609060101010101" pitchFamily="49" charset="-122"/>
              </a:rPr>
              <a:t>”</a:t>
            </a:r>
            <a:r>
              <a:rPr lang="zh-CN" altLang="en-US" sz="2200" b="1" dirty="0">
                <a:solidFill>
                  <a:srgbClr val="FF0000"/>
                </a:solidFill>
                <a:ea typeface="黑体" panose="02010609060101010101" pitchFamily="49" charset="-122"/>
              </a:rPr>
              <a:t>课程上课方式</a:t>
            </a:r>
            <a:r>
              <a:rPr lang="en-US" altLang="zh-CN" sz="2200" b="1" dirty="0">
                <a:solidFill>
                  <a:srgbClr val="FF0000"/>
                </a:solidFill>
                <a:ea typeface="黑体" panose="02010609060101010101" pitchFamily="49" charset="-122"/>
              </a:rPr>
              <a:t>——</a:t>
            </a:r>
            <a:r>
              <a:rPr lang="zh-CN" altLang="en-US" sz="2200" b="1" u="sng" dirty="0">
                <a:solidFill>
                  <a:srgbClr val="FF0000"/>
                </a:solidFill>
                <a:ea typeface="黑体" panose="02010609060101010101" pitchFamily="49" charset="-122"/>
              </a:rPr>
              <a:t>现场做实验</a:t>
            </a:r>
            <a:r>
              <a:rPr lang="zh-CN" altLang="en-US" sz="2200" b="1" dirty="0">
                <a:solidFill>
                  <a:srgbClr val="FF0000"/>
                </a:solidFill>
                <a:ea typeface="黑体" panose="02010609060101010101" pitchFamily="49" charset="-122"/>
              </a:rPr>
              <a:t>，包括三个阶段（环节）</a:t>
            </a:r>
          </a:p>
          <a:p>
            <a:pPr lvl="1" eaLnBrk="1" hangingPunct="1">
              <a:spcBef>
                <a:spcPct val="50000"/>
              </a:spcBef>
              <a:buNone/>
            </a:pPr>
            <a:r>
              <a:rPr lang="en-US" altLang="zh-CN" sz="2200" b="1" dirty="0">
                <a:solidFill>
                  <a:srgbClr val="0000CC"/>
                </a:solidFill>
                <a:latin typeface="黑体" panose="02010609060101010101" pitchFamily="49" charset="-122"/>
                <a:ea typeface="黑体" panose="02010609060101010101" pitchFamily="49" charset="-122"/>
              </a:rPr>
              <a:t>1</a:t>
            </a:r>
            <a:r>
              <a:rPr lang="zh-CN" altLang="en-US" sz="2200" b="1" dirty="0">
                <a:solidFill>
                  <a:srgbClr val="0000CC"/>
                </a:solidFill>
                <a:latin typeface="黑体" panose="02010609060101010101" pitchFamily="49" charset="-122"/>
                <a:ea typeface="黑体" panose="02010609060101010101" pitchFamily="49" charset="-122"/>
              </a:rPr>
              <a:t>．实验前的预习</a:t>
            </a:r>
            <a:r>
              <a:rPr lang="zh-CN" altLang="en-US" sz="2200" b="1" dirty="0">
                <a:solidFill>
                  <a:srgbClr val="0000CC"/>
                </a:solidFill>
              </a:rPr>
              <a:t>   </a:t>
            </a:r>
          </a:p>
          <a:p>
            <a:pPr lvl="1" eaLnBrk="1" hangingPunct="1">
              <a:lnSpc>
                <a:spcPct val="110000"/>
              </a:lnSpc>
              <a:spcBef>
                <a:spcPct val="50000"/>
              </a:spcBef>
            </a:pPr>
            <a:r>
              <a:rPr lang="zh-CN" altLang="en-US" sz="2200" b="1" dirty="0"/>
              <a:t>阅读实验教材及相关资料，理解实验原理；</a:t>
            </a:r>
          </a:p>
          <a:p>
            <a:pPr lvl="1" eaLnBrk="1" hangingPunct="1">
              <a:lnSpc>
                <a:spcPct val="110000"/>
              </a:lnSpc>
              <a:spcBef>
                <a:spcPct val="50000"/>
              </a:spcBef>
            </a:pPr>
            <a:r>
              <a:rPr lang="zh-CN" altLang="en-US" sz="2200" b="1" dirty="0"/>
              <a:t>了解仪器的工作原理和用法；</a:t>
            </a:r>
          </a:p>
          <a:p>
            <a:pPr lvl="1" eaLnBrk="1" hangingPunct="1">
              <a:lnSpc>
                <a:spcPct val="110000"/>
              </a:lnSpc>
              <a:spcBef>
                <a:spcPct val="50000"/>
              </a:spcBef>
            </a:pPr>
            <a:r>
              <a:rPr lang="zh-CN" altLang="en-US" sz="2200" b="1" dirty="0">
                <a:solidFill>
                  <a:srgbClr val="FF0000"/>
                </a:solidFill>
              </a:rPr>
              <a:t>切记注意事项及安全操作规程；</a:t>
            </a:r>
          </a:p>
          <a:p>
            <a:pPr lvl="1" eaLnBrk="1" hangingPunct="1">
              <a:lnSpc>
                <a:spcPct val="110000"/>
              </a:lnSpc>
              <a:spcBef>
                <a:spcPct val="50000"/>
              </a:spcBef>
            </a:pPr>
            <a:r>
              <a:rPr lang="zh-CN" altLang="en-US" sz="2200" b="1" dirty="0"/>
              <a:t>回答或提出问题；</a:t>
            </a:r>
          </a:p>
          <a:p>
            <a:pPr lvl="1" eaLnBrk="1" hangingPunct="1">
              <a:lnSpc>
                <a:spcPct val="110000"/>
              </a:lnSpc>
              <a:spcBef>
                <a:spcPct val="50000"/>
              </a:spcBef>
            </a:pPr>
            <a:r>
              <a:rPr lang="zh-CN" altLang="en-US" sz="2200" b="1" dirty="0"/>
              <a:t>对于设计实验，要设计出实验方案。</a:t>
            </a:r>
          </a:p>
          <a:p>
            <a:pPr lvl="1" eaLnBrk="1" hangingPunct="1">
              <a:lnSpc>
                <a:spcPct val="110000"/>
              </a:lnSpc>
              <a:spcBef>
                <a:spcPct val="50000"/>
              </a:spcBef>
            </a:pPr>
            <a:r>
              <a:rPr lang="zh-CN" altLang="en-US" sz="2200" b="1" u="sng" dirty="0">
                <a:solidFill>
                  <a:srgbClr val="FF0000"/>
                </a:solidFill>
              </a:rPr>
              <a:t>要写好预习报告，否则不准做实验。  </a:t>
            </a:r>
          </a:p>
        </p:txBody>
      </p:sp>
      <p:sp>
        <p:nvSpPr>
          <p:cNvPr id="5" name="Text Box 14"/>
          <p:cNvSpPr txBox="1"/>
          <p:nvPr/>
        </p:nvSpPr>
        <p:spPr>
          <a:xfrm>
            <a:off x="107508" y="2420991"/>
            <a:ext cx="615553" cy="1440061"/>
          </a:xfrm>
          <a:prstGeom prst="rect">
            <a:avLst/>
          </a:prstGeom>
          <a:noFill/>
          <a:ln w="9525">
            <a:noFill/>
            <a:miter/>
          </a:ln>
        </p:spPr>
        <p:txBody>
          <a:bodyPr vert="eaVert" wrap="squar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绪   论</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12</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7635">
                                            <p:txEl>
                                              <p:pRg st="0" end="0"/>
                                            </p:txEl>
                                          </p:spTgt>
                                        </p:tgtEl>
                                        <p:attrNameLst>
                                          <p:attrName>style.visibility</p:attrName>
                                        </p:attrNameLst>
                                      </p:cBhvr>
                                      <p:to>
                                        <p:strVal val="visible"/>
                                      </p:to>
                                    </p:set>
                                    <p:anim calcmode="lin" valueType="num">
                                      <p:cBhvr additive="base">
                                        <p:cTn id="7" dur="500" fill="hold"/>
                                        <p:tgtEl>
                                          <p:spTgt spid="1976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76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7635">
                                            <p:txEl>
                                              <p:pRg st="1" end="1"/>
                                            </p:txEl>
                                          </p:spTgt>
                                        </p:tgtEl>
                                        <p:attrNameLst>
                                          <p:attrName>style.visibility</p:attrName>
                                        </p:attrNameLst>
                                      </p:cBhvr>
                                      <p:to>
                                        <p:strVal val="visible"/>
                                      </p:to>
                                    </p:set>
                                    <p:anim calcmode="lin" valueType="num">
                                      <p:cBhvr additive="base">
                                        <p:cTn id="13" dur="500" fill="hold"/>
                                        <p:tgtEl>
                                          <p:spTgt spid="1976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76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7635">
                                            <p:txEl>
                                              <p:pRg st="2" end="2"/>
                                            </p:txEl>
                                          </p:spTgt>
                                        </p:tgtEl>
                                        <p:attrNameLst>
                                          <p:attrName>style.visibility</p:attrName>
                                        </p:attrNameLst>
                                      </p:cBhvr>
                                      <p:to>
                                        <p:strVal val="visible"/>
                                      </p:to>
                                    </p:set>
                                    <p:anim calcmode="lin" valueType="num">
                                      <p:cBhvr additive="base">
                                        <p:cTn id="19" dur="500" fill="hold"/>
                                        <p:tgtEl>
                                          <p:spTgt spid="19763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976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7635">
                                            <p:txEl>
                                              <p:pRg st="3" end="3"/>
                                            </p:txEl>
                                          </p:spTgt>
                                        </p:tgtEl>
                                        <p:attrNameLst>
                                          <p:attrName>style.visibility</p:attrName>
                                        </p:attrNameLst>
                                      </p:cBhvr>
                                      <p:to>
                                        <p:strVal val="visible"/>
                                      </p:to>
                                    </p:set>
                                    <p:anim calcmode="lin" valueType="num">
                                      <p:cBhvr additive="base">
                                        <p:cTn id="25" dur="500" fill="hold"/>
                                        <p:tgtEl>
                                          <p:spTgt spid="19763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9763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7635">
                                            <p:txEl>
                                              <p:pRg st="4" end="4"/>
                                            </p:txEl>
                                          </p:spTgt>
                                        </p:tgtEl>
                                        <p:attrNameLst>
                                          <p:attrName>style.visibility</p:attrName>
                                        </p:attrNameLst>
                                      </p:cBhvr>
                                      <p:to>
                                        <p:strVal val="visible"/>
                                      </p:to>
                                    </p:set>
                                    <p:anim calcmode="lin" valueType="num">
                                      <p:cBhvr additive="base">
                                        <p:cTn id="31" dur="500" fill="hold"/>
                                        <p:tgtEl>
                                          <p:spTgt spid="19763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9763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97635">
                                            <p:txEl>
                                              <p:pRg st="5" end="5"/>
                                            </p:txEl>
                                          </p:spTgt>
                                        </p:tgtEl>
                                        <p:attrNameLst>
                                          <p:attrName>style.visibility</p:attrName>
                                        </p:attrNameLst>
                                      </p:cBhvr>
                                      <p:to>
                                        <p:strVal val="visible"/>
                                      </p:to>
                                    </p:set>
                                    <p:anim calcmode="lin" valueType="num">
                                      <p:cBhvr additive="base">
                                        <p:cTn id="37" dur="500" fill="hold"/>
                                        <p:tgtEl>
                                          <p:spTgt spid="19763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9763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97635">
                                            <p:txEl>
                                              <p:pRg st="6" end="6"/>
                                            </p:txEl>
                                          </p:spTgt>
                                        </p:tgtEl>
                                        <p:attrNameLst>
                                          <p:attrName>style.visibility</p:attrName>
                                        </p:attrNameLst>
                                      </p:cBhvr>
                                      <p:to>
                                        <p:strVal val="visible"/>
                                      </p:to>
                                    </p:set>
                                    <p:anim calcmode="lin" valueType="num">
                                      <p:cBhvr additive="base">
                                        <p:cTn id="43" dur="500" fill="hold"/>
                                        <p:tgtEl>
                                          <p:spTgt spid="19763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9763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97635">
                                            <p:txEl>
                                              <p:pRg st="7" end="7"/>
                                            </p:txEl>
                                          </p:spTgt>
                                        </p:tgtEl>
                                        <p:attrNameLst>
                                          <p:attrName>style.visibility</p:attrName>
                                        </p:attrNameLst>
                                      </p:cBhvr>
                                      <p:to>
                                        <p:strVal val="visible"/>
                                      </p:to>
                                    </p:set>
                                    <p:anim calcmode="lin" valueType="num">
                                      <p:cBhvr additive="base">
                                        <p:cTn id="49" dur="500" fill="hold"/>
                                        <p:tgtEl>
                                          <p:spTgt spid="19763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9763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日期占位符 3"/>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9E923050-551F-4929-97A5-47431A6E4EF6}" type="datetime1">
              <a:rPr lang="zh-CN" altLang="en-US" smtClean="0"/>
              <a:t>2023/2/20</a:t>
            </a:fld>
            <a:endParaRPr lang="en-US" altLang="zh-CN" dirty="0"/>
          </a:p>
        </p:txBody>
      </p:sp>
      <p:sp>
        <p:nvSpPr>
          <p:cNvPr id="7171" name="Rectangle 2"/>
          <p:cNvSpPr>
            <a:spLocks noGrp="1"/>
          </p:cNvSpPr>
          <p:nvPr>
            <p:ph type="title"/>
          </p:nvPr>
        </p:nvSpPr>
        <p:spPr/>
        <p:txBody>
          <a:bodyPr vert="horz" wrap="square" lIns="91440" tIns="45720" rIns="91440" bIns="45720" anchor="ctr"/>
          <a:lstStyle/>
          <a:p>
            <a:pPr eaLnBrk="1" hangingPunct="1"/>
            <a:r>
              <a:rPr lang="zh-CN" altLang="en-US" sz="2200" b="1" dirty="0">
                <a:solidFill>
                  <a:srgbClr val="0000CC"/>
                </a:solidFill>
              </a:rPr>
              <a:t>预习报告的内容为：</a:t>
            </a:r>
          </a:p>
        </p:txBody>
      </p:sp>
      <p:sp>
        <p:nvSpPr>
          <p:cNvPr id="201731" name="Rectangle 3"/>
          <p:cNvSpPr>
            <a:spLocks noGrp="1"/>
          </p:cNvSpPr>
          <p:nvPr>
            <p:ph idx="1"/>
          </p:nvPr>
        </p:nvSpPr>
        <p:spPr>
          <a:xfrm>
            <a:off x="1597448" y="1484784"/>
            <a:ext cx="7361159" cy="3961035"/>
          </a:xfrm>
        </p:spPr>
        <p:txBody>
          <a:bodyPr vert="horz" wrap="square" lIns="91440" tIns="45720" rIns="91440" bIns="45720" anchor="t"/>
          <a:lstStyle/>
          <a:p>
            <a:pPr eaLnBrk="1" hangingPunct="1">
              <a:lnSpc>
                <a:spcPct val="120000"/>
              </a:lnSpc>
              <a:spcBef>
                <a:spcPts val="1800"/>
              </a:spcBef>
              <a:buNone/>
            </a:pPr>
            <a:r>
              <a:rPr lang="en-US" altLang="zh-CN" sz="2200" dirty="0">
                <a:solidFill>
                  <a:schemeClr val="tx1"/>
                </a:solidFill>
                <a:latin typeface="Times New Roman" panose="02020603050405020304" pitchFamily="18" charset="0"/>
                <a:cs typeface="Times New Roman" panose="02020603050405020304" pitchFamily="18" charset="0"/>
              </a:rPr>
              <a:t>(1)</a:t>
            </a:r>
            <a:r>
              <a:rPr lang="zh-CN" altLang="en-US" sz="2200" dirty="0">
                <a:solidFill>
                  <a:schemeClr val="tx1"/>
                </a:solidFill>
                <a:latin typeface="Times New Roman" panose="02020603050405020304" pitchFamily="18" charset="0"/>
                <a:cs typeface="Times New Roman" panose="02020603050405020304" pitchFamily="18" charset="0"/>
              </a:rPr>
              <a:t>目的要求：  说明所做实验的目的和学习要求。   </a:t>
            </a:r>
          </a:p>
          <a:p>
            <a:pPr eaLnBrk="1" hangingPunct="1">
              <a:lnSpc>
                <a:spcPct val="120000"/>
              </a:lnSpc>
              <a:spcBef>
                <a:spcPts val="1800"/>
              </a:spcBef>
              <a:buNone/>
            </a:pPr>
            <a:r>
              <a:rPr lang="en-US" altLang="zh-CN" sz="2200" dirty="0">
                <a:latin typeface="Times New Roman" panose="02020603050405020304" pitchFamily="18" charset="0"/>
                <a:cs typeface="Times New Roman" panose="02020603050405020304" pitchFamily="18" charset="0"/>
              </a:rPr>
              <a:t>(2)</a:t>
            </a:r>
            <a:r>
              <a:rPr lang="zh-CN" altLang="en-US" sz="2200" dirty="0">
                <a:solidFill>
                  <a:srgbClr val="FF0000"/>
                </a:solidFill>
                <a:latin typeface="Times New Roman" panose="02020603050405020304" pitchFamily="18" charset="0"/>
                <a:cs typeface="Times New Roman" panose="02020603050405020304" pitchFamily="18" charset="0"/>
              </a:rPr>
              <a:t>实验原理概述</a:t>
            </a:r>
            <a:r>
              <a:rPr lang="zh-CN" altLang="en-US" sz="2200" dirty="0">
                <a:solidFill>
                  <a:schemeClr val="tx1"/>
                </a:solidFill>
                <a:latin typeface="Times New Roman" panose="02020603050405020304" pitchFamily="18" charset="0"/>
                <a:cs typeface="Times New Roman" panose="02020603050405020304" pitchFamily="18" charset="0"/>
              </a:rPr>
              <a:t>：  （应画出所需的原理图。）</a:t>
            </a:r>
          </a:p>
          <a:p>
            <a:pPr eaLnBrk="1" hangingPunct="1">
              <a:lnSpc>
                <a:spcPct val="120000"/>
              </a:lnSpc>
              <a:spcBef>
                <a:spcPts val="1800"/>
              </a:spcBef>
              <a:buNone/>
            </a:pPr>
            <a:r>
              <a:rPr lang="en-US" altLang="zh-CN" sz="2200" dirty="0">
                <a:solidFill>
                  <a:schemeClr val="tx1"/>
                </a:solidFill>
                <a:latin typeface="Times New Roman" panose="02020603050405020304" pitchFamily="18" charset="0"/>
                <a:cs typeface="Times New Roman" panose="02020603050405020304" pitchFamily="18" charset="0"/>
              </a:rPr>
              <a:t>(3)</a:t>
            </a:r>
            <a:r>
              <a:rPr lang="zh-CN" altLang="en-US" sz="2200" dirty="0">
                <a:solidFill>
                  <a:schemeClr val="tx1"/>
                </a:solidFill>
                <a:latin typeface="Times New Roman" panose="02020603050405020304" pitchFamily="18" charset="0"/>
                <a:cs typeface="Times New Roman" panose="02020603050405020304" pitchFamily="18" charset="0"/>
              </a:rPr>
              <a:t>实验仪器： </a:t>
            </a:r>
            <a:r>
              <a:rPr lang="en-US" altLang="zh-CN" sz="2200" dirty="0">
                <a:solidFill>
                  <a:schemeClr val="tx1"/>
                </a:solidFill>
                <a:latin typeface="Times New Roman" panose="02020603050405020304" pitchFamily="18" charset="0"/>
                <a:cs typeface="Times New Roman" panose="02020603050405020304" pitchFamily="18" charset="0"/>
              </a:rPr>
              <a:t>(</a:t>
            </a:r>
            <a:r>
              <a:rPr lang="zh-CN" altLang="en-US" sz="2200" dirty="0">
                <a:solidFill>
                  <a:schemeClr val="tx1"/>
                </a:solidFill>
                <a:latin typeface="Times New Roman" panose="02020603050405020304" pitchFamily="18" charset="0"/>
                <a:cs typeface="Times New Roman" panose="02020603050405020304" pitchFamily="18" charset="0"/>
              </a:rPr>
              <a:t>应对其结构、原理及性能有初步的了解</a:t>
            </a:r>
            <a:r>
              <a:rPr lang="en-US" altLang="zh-CN" sz="2200" dirty="0">
                <a:solidFill>
                  <a:schemeClr val="tx1"/>
                </a:solidFill>
                <a:latin typeface="Times New Roman" panose="02020603050405020304" pitchFamily="18" charset="0"/>
                <a:cs typeface="Times New Roman" panose="02020603050405020304" pitchFamily="18" charset="0"/>
              </a:rPr>
              <a:t>)</a:t>
            </a:r>
            <a:r>
              <a:rPr lang="zh-CN" altLang="en-US" sz="2200" dirty="0">
                <a:solidFill>
                  <a:schemeClr val="tx1"/>
                </a:solidFill>
                <a:latin typeface="Times New Roman" panose="02020603050405020304" pitchFamily="18" charset="0"/>
                <a:cs typeface="Times New Roman" panose="02020603050405020304" pitchFamily="18" charset="0"/>
              </a:rPr>
              <a:t>。</a:t>
            </a:r>
          </a:p>
          <a:p>
            <a:pPr eaLnBrk="1" hangingPunct="1">
              <a:lnSpc>
                <a:spcPct val="120000"/>
              </a:lnSpc>
              <a:spcBef>
                <a:spcPts val="1800"/>
              </a:spcBef>
              <a:buNone/>
            </a:pPr>
            <a:r>
              <a:rPr lang="en-US" altLang="zh-CN" sz="2200" dirty="0">
                <a:solidFill>
                  <a:srgbClr val="FF0000"/>
                </a:solidFill>
                <a:latin typeface="Times New Roman" panose="02020603050405020304" pitchFamily="18" charset="0"/>
                <a:cs typeface="Times New Roman" panose="02020603050405020304" pitchFamily="18" charset="0"/>
              </a:rPr>
              <a:t>(4)</a:t>
            </a:r>
            <a:r>
              <a:rPr lang="zh-CN" altLang="en-US" sz="2200" u="sng" dirty="0">
                <a:solidFill>
                  <a:srgbClr val="FF0000"/>
                </a:solidFill>
                <a:latin typeface="Times New Roman" panose="02020603050405020304" pitchFamily="18" charset="0"/>
                <a:cs typeface="Times New Roman" panose="02020603050405020304" pitchFamily="18" charset="0"/>
              </a:rPr>
              <a:t>实验步骤</a:t>
            </a:r>
            <a:r>
              <a:rPr lang="zh-CN" altLang="en-US" sz="2200" u="sng" dirty="0">
                <a:solidFill>
                  <a:schemeClr val="tx1"/>
                </a:solidFill>
                <a:latin typeface="Times New Roman" panose="02020603050405020304" pitchFamily="18" charset="0"/>
                <a:cs typeface="Times New Roman" panose="02020603050405020304" pitchFamily="18" charset="0"/>
              </a:rPr>
              <a:t>：</a:t>
            </a:r>
            <a:r>
              <a:rPr lang="zh-CN" altLang="en-US" sz="2200" dirty="0">
                <a:solidFill>
                  <a:schemeClr val="tx1"/>
                </a:solidFill>
                <a:latin typeface="Times New Roman" panose="02020603050405020304" pitchFamily="18" charset="0"/>
                <a:cs typeface="Times New Roman" panose="02020603050405020304" pitchFamily="18" charset="0"/>
              </a:rPr>
              <a:t>  写出本实验的实验内容、操作步骤（</a:t>
            </a:r>
            <a:r>
              <a:rPr lang="zh-CN" altLang="en-US" sz="2200" dirty="0">
                <a:solidFill>
                  <a:srgbClr val="FF0000"/>
                </a:solidFill>
                <a:latin typeface="Times New Roman" panose="02020603050405020304" pitchFamily="18" charset="0"/>
                <a:cs typeface="Times New Roman" panose="02020603050405020304" pitchFamily="18" charset="0"/>
              </a:rPr>
              <a:t>关键是</a:t>
            </a:r>
            <a:r>
              <a:rPr lang="zh-CN" altLang="en-US" sz="2200" u="sng" dirty="0">
                <a:solidFill>
                  <a:srgbClr val="FF0000"/>
                </a:solidFill>
                <a:latin typeface="Times New Roman" panose="02020603050405020304" pitchFamily="18" charset="0"/>
                <a:cs typeface="Times New Roman" panose="02020603050405020304" pitchFamily="18" charset="0"/>
              </a:rPr>
              <a:t>提出问题</a:t>
            </a:r>
            <a:r>
              <a:rPr lang="zh-CN" altLang="en-US" sz="2200" dirty="0">
                <a:solidFill>
                  <a:srgbClr val="FF0000"/>
                </a:solidFill>
                <a:latin typeface="Times New Roman" panose="02020603050405020304" pitchFamily="18" charset="0"/>
                <a:cs typeface="Times New Roman" panose="02020603050405020304" pitchFamily="18" charset="0"/>
              </a:rPr>
              <a:t>和注意事项</a:t>
            </a:r>
            <a:r>
              <a:rPr lang="zh-CN" altLang="en-US" sz="2200" dirty="0">
                <a:latin typeface="Times New Roman" panose="02020603050405020304" pitchFamily="18" charset="0"/>
                <a:cs typeface="Times New Roman" panose="02020603050405020304" pitchFamily="18" charset="0"/>
              </a:rPr>
              <a:t>）。  </a:t>
            </a:r>
          </a:p>
          <a:p>
            <a:pPr eaLnBrk="1" hangingPunct="1">
              <a:lnSpc>
                <a:spcPct val="120000"/>
              </a:lnSpc>
              <a:spcBef>
                <a:spcPts val="1800"/>
              </a:spcBef>
              <a:buNone/>
            </a:pPr>
            <a:r>
              <a:rPr lang="en-US" altLang="zh-CN" sz="2200" dirty="0">
                <a:solidFill>
                  <a:srgbClr val="FF0000"/>
                </a:solidFill>
                <a:latin typeface="Times New Roman" panose="02020603050405020304" pitchFamily="18" charset="0"/>
                <a:cs typeface="Times New Roman" panose="02020603050405020304" pitchFamily="18" charset="0"/>
              </a:rPr>
              <a:t>(5)</a:t>
            </a:r>
            <a:r>
              <a:rPr lang="zh-CN" altLang="en-US" sz="2200" u="sng" dirty="0">
                <a:solidFill>
                  <a:srgbClr val="FF0000"/>
                </a:solidFill>
                <a:latin typeface="Times New Roman" panose="02020603050405020304" pitchFamily="18" charset="0"/>
                <a:cs typeface="Times New Roman" panose="02020603050405020304" pitchFamily="18" charset="0"/>
              </a:rPr>
              <a:t>数据表格：</a:t>
            </a:r>
            <a:r>
              <a:rPr lang="zh-CN" altLang="en-US" sz="2200" dirty="0">
                <a:latin typeface="Times New Roman" panose="02020603050405020304" pitchFamily="18" charset="0"/>
                <a:cs typeface="Times New Roman" panose="02020603050405020304" pitchFamily="18" charset="0"/>
              </a:rPr>
              <a:t>  </a:t>
            </a:r>
            <a:r>
              <a:rPr lang="zh-CN" altLang="en-US" sz="2200" dirty="0">
                <a:solidFill>
                  <a:schemeClr val="tx1"/>
                </a:solidFill>
                <a:latin typeface="Times New Roman" panose="02020603050405020304" pitchFamily="18" charset="0"/>
                <a:cs typeface="Times New Roman" panose="02020603050405020304" pitchFamily="18" charset="0"/>
              </a:rPr>
              <a:t>设计好记录各项实验数据的表格，并自己推导处理数据所需的公式。</a:t>
            </a:r>
          </a:p>
        </p:txBody>
      </p:sp>
      <p:grpSp>
        <p:nvGrpSpPr>
          <p:cNvPr id="201734" name="Group 6"/>
          <p:cNvGrpSpPr/>
          <p:nvPr/>
        </p:nvGrpSpPr>
        <p:grpSpPr>
          <a:xfrm>
            <a:off x="722374" y="4148837"/>
            <a:ext cx="566316" cy="936625"/>
            <a:chOff x="32" y="2523"/>
            <a:chExt cx="436" cy="590"/>
          </a:xfrm>
        </p:grpSpPr>
        <p:sp>
          <p:nvSpPr>
            <p:cNvPr id="7174" name="AutoShape 4"/>
            <p:cNvSpPr/>
            <p:nvPr/>
          </p:nvSpPr>
          <p:spPr>
            <a:xfrm>
              <a:off x="256" y="2588"/>
              <a:ext cx="212" cy="233"/>
            </a:xfrm>
            <a:prstGeom prst="rightArrowCallout">
              <a:avLst>
                <a:gd name="adj1" fmla="val 45440"/>
                <a:gd name="adj2" fmla="val 45440"/>
                <a:gd name="adj3" fmla="val 16666"/>
                <a:gd name="adj4" fmla="val 66667"/>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wrap="none" anchor="ctr">
              <a:spAutoFit/>
            </a:bodyPr>
            <a:lstStyle/>
            <a:p>
              <a:pPr lvl="0" eaLnBrk="1" hangingPunct="1"/>
              <a:endParaRPr dirty="0"/>
            </a:p>
          </p:txBody>
        </p:sp>
        <p:sp>
          <p:nvSpPr>
            <p:cNvPr id="7175" name="Text Box 5"/>
            <p:cNvSpPr txBox="1"/>
            <p:nvPr/>
          </p:nvSpPr>
          <p:spPr>
            <a:xfrm>
              <a:off x="32" y="2523"/>
              <a:ext cx="427" cy="590"/>
            </a:xfrm>
            <a:prstGeom prst="rect">
              <a:avLst/>
            </a:prstGeom>
            <a:noFill/>
            <a:ln w="9525">
              <a:noFill/>
              <a:miter/>
            </a:ln>
            <a:effectLst>
              <a:outerShdw dist="107763" dir="2699999" algn="ctr" rotWithShape="0">
                <a:srgbClr val="808080"/>
              </a:outerShdw>
            </a:effectLst>
          </p:spPr>
          <p:txBody>
            <a:bodyPr vert="eaVert">
              <a:spAutoFit/>
            </a:bodyPr>
            <a:lstStyle/>
            <a:p>
              <a:pPr lvl="0" algn="l" eaLnBrk="1" hangingPunct="1">
                <a:spcBef>
                  <a:spcPct val="50000"/>
                </a:spcBef>
              </a:pPr>
              <a:r>
                <a:rPr lang="zh-CN" altLang="en-US" sz="2400" dirty="0">
                  <a:solidFill>
                    <a:srgbClr val="000000"/>
                  </a:solidFill>
                  <a:latin typeface="Tahoma" panose="020B0604030504040204" pitchFamily="34" charset="0"/>
                </a:rPr>
                <a:t>重点</a:t>
              </a:r>
            </a:p>
          </p:txBody>
        </p:sp>
      </p:grpSp>
      <p:sp>
        <p:nvSpPr>
          <p:cNvPr id="8" name="Text Box 14"/>
          <p:cNvSpPr txBox="1"/>
          <p:nvPr/>
        </p:nvSpPr>
        <p:spPr>
          <a:xfrm>
            <a:off x="107508" y="2420991"/>
            <a:ext cx="615553" cy="1440061"/>
          </a:xfrm>
          <a:prstGeom prst="rect">
            <a:avLst/>
          </a:prstGeom>
          <a:noFill/>
          <a:ln w="9525">
            <a:noFill/>
            <a:miter/>
          </a:ln>
        </p:spPr>
        <p:txBody>
          <a:bodyPr vert="eaVert" wrap="squar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绪   论</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13</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01731">
                                            <p:txEl>
                                              <p:pRg st="0" end="0"/>
                                            </p:txEl>
                                          </p:spTgt>
                                        </p:tgtEl>
                                        <p:attrNameLst>
                                          <p:attrName>style.visibility</p:attrName>
                                        </p:attrNameLst>
                                      </p:cBhvr>
                                      <p:to>
                                        <p:strVal val="visible"/>
                                      </p:to>
                                    </p:set>
                                    <p:animEffect transition="in" filter="slide(fromBottom)">
                                      <p:cBhvr>
                                        <p:cTn id="7" dur="500"/>
                                        <p:tgtEl>
                                          <p:spTgt spid="2017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01731">
                                            <p:txEl>
                                              <p:pRg st="1" end="1"/>
                                            </p:txEl>
                                          </p:spTgt>
                                        </p:tgtEl>
                                        <p:attrNameLst>
                                          <p:attrName>style.visibility</p:attrName>
                                        </p:attrNameLst>
                                      </p:cBhvr>
                                      <p:to>
                                        <p:strVal val="visible"/>
                                      </p:to>
                                    </p:set>
                                    <p:animEffect transition="in" filter="slide(fromBottom)">
                                      <p:cBhvr>
                                        <p:cTn id="12" dur="500"/>
                                        <p:tgtEl>
                                          <p:spTgt spid="2017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01731">
                                            <p:txEl>
                                              <p:pRg st="2" end="2"/>
                                            </p:txEl>
                                          </p:spTgt>
                                        </p:tgtEl>
                                        <p:attrNameLst>
                                          <p:attrName>style.visibility</p:attrName>
                                        </p:attrNameLst>
                                      </p:cBhvr>
                                      <p:to>
                                        <p:strVal val="visible"/>
                                      </p:to>
                                    </p:set>
                                    <p:animEffect transition="in" filter="slide(fromBottom)">
                                      <p:cBhvr>
                                        <p:cTn id="17" dur="500"/>
                                        <p:tgtEl>
                                          <p:spTgt spid="2017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01731">
                                            <p:txEl>
                                              <p:pRg st="3" end="3"/>
                                            </p:txEl>
                                          </p:spTgt>
                                        </p:tgtEl>
                                        <p:attrNameLst>
                                          <p:attrName>style.visibility</p:attrName>
                                        </p:attrNameLst>
                                      </p:cBhvr>
                                      <p:to>
                                        <p:strVal val="visible"/>
                                      </p:to>
                                    </p:set>
                                    <p:animEffect transition="in" filter="slide(fromBottom)">
                                      <p:cBhvr>
                                        <p:cTn id="22" dur="500"/>
                                        <p:tgtEl>
                                          <p:spTgt spid="2017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01731">
                                            <p:txEl>
                                              <p:pRg st="4" end="4"/>
                                            </p:txEl>
                                          </p:spTgt>
                                        </p:tgtEl>
                                        <p:attrNameLst>
                                          <p:attrName>style.visibility</p:attrName>
                                        </p:attrNameLst>
                                      </p:cBhvr>
                                      <p:to>
                                        <p:strVal val="visible"/>
                                      </p:to>
                                    </p:set>
                                    <p:animEffect transition="in" filter="slide(fromBottom)">
                                      <p:cBhvr>
                                        <p:cTn id="27" dur="500"/>
                                        <p:tgtEl>
                                          <p:spTgt spid="2017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201734"/>
                                        </p:tgtEl>
                                        <p:attrNameLst>
                                          <p:attrName>style.visibility</p:attrName>
                                        </p:attrNameLst>
                                      </p:cBhvr>
                                      <p:to>
                                        <p:strVal val="visible"/>
                                      </p:to>
                                    </p:set>
                                    <p:animEffect transition="in" filter="slide(fromLeft)">
                                      <p:cBhvr>
                                        <p:cTn id="32" dur="500"/>
                                        <p:tgtEl>
                                          <p:spTgt spid="201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日期占位符 3"/>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40E4BA44-8898-454A-A7BE-A75447F3646A}" type="datetime1">
              <a:rPr lang="zh-CN" altLang="en-US" smtClean="0"/>
              <a:t>2023/2/20</a:t>
            </a:fld>
            <a:endParaRPr lang="en-US" altLang="zh-CN" dirty="0"/>
          </a:p>
        </p:txBody>
      </p:sp>
      <p:sp>
        <p:nvSpPr>
          <p:cNvPr id="8195" name="Rectangle 2"/>
          <p:cNvSpPr>
            <a:spLocks noGrp="1"/>
          </p:cNvSpPr>
          <p:nvPr>
            <p:ph type="title"/>
          </p:nvPr>
        </p:nvSpPr>
        <p:spPr>
          <a:xfrm>
            <a:off x="1547813" y="258767"/>
            <a:ext cx="7010400" cy="720725"/>
          </a:xfrm>
        </p:spPr>
        <p:txBody>
          <a:bodyPr vert="horz" wrap="square" lIns="91440" tIns="45720" rIns="91440" bIns="45720" anchor="ctr"/>
          <a:lstStyle/>
          <a:p>
            <a:pPr eaLnBrk="1" hangingPunct="1"/>
            <a:r>
              <a:rPr lang="en-US" altLang="zh-CN" sz="2200" b="1" dirty="0">
                <a:solidFill>
                  <a:srgbClr val="0000CC"/>
                </a:solidFill>
                <a:latin typeface="黑体" panose="02010609060101010101" pitchFamily="49" charset="-122"/>
                <a:ea typeface="黑体" panose="02010609060101010101" pitchFamily="49" charset="-122"/>
              </a:rPr>
              <a:t>2</a:t>
            </a:r>
            <a:r>
              <a:rPr lang="zh-CN" altLang="en-US" sz="2200" b="1" dirty="0">
                <a:solidFill>
                  <a:srgbClr val="0000CC"/>
                </a:solidFill>
                <a:latin typeface="黑体" panose="02010609060101010101" pitchFamily="49" charset="-122"/>
                <a:ea typeface="黑体" panose="02010609060101010101" pitchFamily="49" charset="-122"/>
              </a:rPr>
              <a:t>．课堂实验</a:t>
            </a:r>
          </a:p>
        </p:txBody>
      </p:sp>
      <p:sp>
        <p:nvSpPr>
          <p:cNvPr id="198659" name="Rectangle 3"/>
          <p:cNvSpPr>
            <a:spLocks noGrp="1"/>
          </p:cNvSpPr>
          <p:nvPr>
            <p:ph idx="1"/>
          </p:nvPr>
        </p:nvSpPr>
        <p:spPr>
          <a:xfrm>
            <a:off x="1619671" y="1124744"/>
            <a:ext cx="7488837" cy="4896544"/>
          </a:xfrm>
        </p:spPr>
        <p:txBody>
          <a:bodyPr vert="horz" wrap="square" lIns="91440" tIns="45720" rIns="91440" bIns="45720" anchor="t"/>
          <a:lstStyle/>
          <a:p>
            <a:pPr eaLnBrk="1" hangingPunct="1">
              <a:lnSpc>
                <a:spcPct val="110000"/>
              </a:lnSpc>
              <a:spcBef>
                <a:spcPct val="30000"/>
              </a:spcBef>
            </a:pPr>
            <a:r>
              <a:rPr lang="zh-CN" altLang="en-US" sz="2200" b="1" dirty="0">
                <a:solidFill>
                  <a:schemeClr val="tx1"/>
                </a:solidFill>
                <a:latin typeface="Times New Roman" panose="02020603050405020304" pitchFamily="18" charset="0"/>
                <a:cs typeface="Times New Roman" panose="02020603050405020304" pitchFamily="18" charset="0"/>
              </a:rPr>
              <a:t>课堂实验是实验课的最重要的环节：</a:t>
            </a:r>
          </a:p>
          <a:p>
            <a:pPr eaLnBrk="1" hangingPunct="1">
              <a:lnSpc>
                <a:spcPct val="120000"/>
              </a:lnSpc>
              <a:spcBef>
                <a:spcPts val="600"/>
              </a:spcBef>
              <a:buNone/>
            </a:pPr>
            <a:r>
              <a:rPr lang="zh-CN" altLang="en-US" sz="2200" dirty="0">
                <a:solidFill>
                  <a:schemeClr val="tx1"/>
                </a:solidFill>
                <a:latin typeface="Times New Roman" panose="02020603050405020304" pitchFamily="18" charset="0"/>
                <a:cs typeface="Times New Roman" panose="02020603050405020304" pitchFamily="18" charset="0"/>
              </a:rPr>
              <a:t>⑴ 检查仪器、材料是否完好、齐备；安装仪器系统、检查确保无误；</a:t>
            </a:r>
          </a:p>
          <a:p>
            <a:pPr eaLnBrk="1" hangingPunct="1">
              <a:lnSpc>
                <a:spcPct val="120000"/>
              </a:lnSpc>
              <a:spcBef>
                <a:spcPct val="30000"/>
              </a:spcBef>
              <a:buNone/>
            </a:pPr>
            <a:r>
              <a:rPr lang="zh-CN" altLang="en-US" sz="2200" dirty="0">
                <a:solidFill>
                  <a:schemeClr val="tx1"/>
                </a:solidFill>
                <a:latin typeface="Times New Roman" panose="02020603050405020304" pitchFamily="18" charset="0"/>
                <a:cs typeface="Times New Roman" panose="02020603050405020304" pitchFamily="18" charset="0"/>
              </a:rPr>
              <a:t>⑵ 按步骤进行实验操作 </a:t>
            </a:r>
            <a:r>
              <a:rPr lang="en-US" altLang="zh-CN" sz="2200" dirty="0">
                <a:solidFill>
                  <a:schemeClr val="tx1"/>
                </a:solidFill>
                <a:latin typeface="Times New Roman" panose="02020603050405020304" pitchFamily="18" charset="0"/>
                <a:cs typeface="Times New Roman" panose="02020603050405020304" pitchFamily="18" charset="0"/>
              </a:rPr>
              <a:t>(</a:t>
            </a:r>
            <a:r>
              <a:rPr lang="zh-CN" altLang="en-US" sz="2200" dirty="0">
                <a:solidFill>
                  <a:srgbClr val="FF0000"/>
                </a:solidFill>
                <a:latin typeface="Times New Roman" panose="02020603050405020304" pitchFamily="18" charset="0"/>
                <a:cs typeface="Times New Roman" panose="02020603050405020304" pitchFamily="18" charset="0"/>
              </a:rPr>
              <a:t>必要时可以和老师讨论</a:t>
            </a: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 ；</a:t>
            </a:r>
          </a:p>
          <a:p>
            <a:pPr eaLnBrk="1" hangingPunct="1">
              <a:lnSpc>
                <a:spcPct val="120000"/>
              </a:lnSpc>
              <a:spcBef>
                <a:spcPct val="30000"/>
              </a:spcBef>
              <a:buNone/>
            </a:pPr>
            <a:r>
              <a:rPr lang="zh-CN" altLang="en-US" sz="2200" dirty="0">
                <a:latin typeface="Times New Roman" panose="02020603050405020304" pitchFamily="18" charset="0"/>
                <a:cs typeface="Times New Roman" panose="02020603050405020304" pitchFamily="18" charset="0"/>
              </a:rPr>
              <a:t>⑶ </a:t>
            </a:r>
            <a:r>
              <a:rPr lang="zh-CN" altLang="en-US" sz="2200" dirty="0">
                <a:solidFill>
                  <a:srgbClr val="FF0000"/>
                </a:solidFill>
                <a:latin typeface="Times New Roman" panose="02020603050405020304" pitchFamily="18" charset="0"/>
                <a:cs typeface="Times New Roman" panose="02020603050405020304" pitchFamily="18" charset="0"/>
              </a:rPr>
              <a:t>观测、记录数据、处理数据（实事求是、保留原始数据）</a:t>
            </a:r>
          </a:p>
          <a:p>
            <a:pPr eaLnBrk="1" hangingPunct="1">
              <a:lnSpc>
                <a:spcPct val="120000"/>
              </a:lnSpc>
              <a:spcBef>
                <a:spcPct val="30000"/>
              </a:spcBef>
              <a:buNone/>
            </a:pPr>
            <a:r>
              <a:rPr lang="zh-CN" altLang="en-US" sz="2200" dirty="0">
                <a:latin typeface="Times New Roman" panose="02020603050405020304" pitchFamily="18" charset="0"/>
                <a:cs typeface="Times New Roman" panose="02020603050405020304" pitchFamily="18" charset="0"/>
              </a:rPr>
              <a:t>⑷ </a:t>
            </a:r>
            <a:r>
              <a:rPr lang="zh-CN" altLang="en-US" sz="2200" dirty="0">
                <a:solidFill>
                  <a:srgbClr val="FF0000"/>
                </a:solidFill>
                <a:latin typeface="Times New Roman" panose="02020603050405020304" pitchFamily="18" charset="0"/>
                <a:cs typeface="Times New Roman" panose="02020603050405020304" pitchFamily="18" charset="0"/>
              </a:rPr>
              <a:t>对测试结果进行分析，提出改进措施，重复试验</a:t>
            </a:r>
            <a:r>
              <a:rPr lang="zh-CN" altLang="en-US" sz="2200" dirty="0">
                <a:latin typeface="Times New Roman" panose="02020603050405020304" pitchFamily="18" charset="0"/>
                <a:cs typeface="Times New Roman" panose="02020603050405020304" pitchFamily="18" charset="0"/>
              </a:rPr>
              <a:t>。</a:t>
            </a:r>
          </a:p>
          <a:p>
            <a:pPr eaLnBrk="1" hangingPunct="1">
              <a:lnSpc>
                <a:spcPct val="120000"/>
              </a:lnSpc>
              <a:spcBef>
                <a:spcPct val="30000"/>
              </a:spcBef>
              <a:buNone/>
            </a:pPr>
            <a:r>
              <a:rPr lang="zh-CN" altLang="en-US" sz="2200" dirty="0">
                <a:latin typeface="Times New Roman" panose="02020603050405020304" pitchFamily="18" charset="0"/>
                <a:cs typeface="Times New Roman" panose="02020603050405020304" pitchFamily="18" charset="0"/>
              </a:rPr>
              <a:t>⑸ </a:t>
            </a:r>
            <a:r>
              <a:rPr lang="zh-CN" altLang="en-US" sz="2200" dirty="0">
                <a:solidFill>
                  <a:srgbClr val="FF0000"/>
                </a:solidFill>
                <a:latin typeface="Times New Roman" panose="02020603050405020304" pitchFamily="18" charset="0"/>
                <a:cs typeface="Times New Roman" panose="02020603050405020304" pitchFamily="18" charset="0"/>
              </a:rPr>
              <a:t>将所测得的数据和处理结果交给教师检查。并与老师讨论（或回答老师的问题）；</a:t>
            </a:r>
          </a:p>
          <a:p>
            <a:pPr eaLnBrk="1" hangingPunct="1">
              <a:lnSpc>
                <a:spcPct val="120000"/>
              </a:lnSpc>
              <a:spcBef>
                <a:spcPct val="30000"/>
              </a:spcBef>
              <a:buNone/>
            </a:pPr>
            <a:r>
              <a:rPr lang="en-US" altLang="zh-CN" sz="2200" dirty="0">
                <a:latin typeface="Times New Roman" panose="02020603050405020304" pitchFamily="18" charset="0"/>
                <a:cs typeface="Times New Roman" panose="02020603050405020304" pitchFamily="18" charset="0"/>
              </a:rPr>
              <a:t>(6) </a:t>
            </a:r>
            <a:r>
              <a:rPr lang="zh-CN" altLang="en-US" sz="2200" dirty="0">
                <a:solidFill>
                  <a:srgbClr val="000000"/>
                </a:solidFill>
                <a:latin typeface="Times New Roman" panose="02020603050405020304" pitchFamily="18" charset="0"/>
                <a:cs typeface="Times New Roman" panose="02020603050405020304" pitchFamily="18" charset="0"/>
              </a:rPr>
              <a:t>经教师认可、签字</a:t>
            </a:r>
            <a:r>
              <a:rPr lang="zh-CN" altLang="zh-CN" sz="2200" dirty="0">
                <a:solidFill>
                  <a:srgbClr val="000000"/>
                </a:solidFill>
                <a:latin typeface="Times New Roman" panose="02020603050405020304" pitchFamily="18" charset="0"/>
                <a:cs typeface="Times New Roman" panose="02020603050405020304" pitchFamily="18" charset="0"/>
              </a:rPr>
              <a:t>后，</a:t>
            </a:r>
            <a:r>
              <a:rPr lang="zh-CN" altLang="en-US" sz="2200" dirty="0">
                <a:solidFill>
                  <a:srgbClr val="000000"/>
                </a:solidFill>
                <a:latin typeface="Times New Roman" panose="02020603050405020304" pitchFamily="18" charset="0"/>
                <a:cs typeface="Times New Roman" panose="02020603050405020304" pitchFamily="18" charset="0"/>
              </a:rPr>
              <a:t>整理</a:t>
            </a:r>
            <a:r>
              <a:rPr lang="zh-CN" altLang="zh-CN" sz="2200" dirty="0">
                <a:solidFill>
                  <a:srgbClr val="000000"/>
                </a:solidFill>
                <a:latin typeface="Times New Roman" panose="02020603050405020304" pitchFamily="18" charset="0"/>
                <a:cs typeface="Times New Roman" panose="02020603050405020304" pitchFamily="18" charset="0"/>
              </a:rPr>
              <a:t>仪器，保持整洁，保证不留任何事故隐患，然后才能离开实验室。</a:t>
            </a:r>
            <a:endParaRPr lang="zh-CN" altLang="en-US" sz="2200" dirty="0">
              <a:solidFill>
                <a:srgbClr val="000000"/>
              </a:solidFill>
              <a:latin typeface="Times New Roman" panose="02020603050405020304" pitchFamily="18" charset="0"/>
              <a:cs typeface="Times New Roman" panose="02020603050405020304" pitchFamily="18" charset="0"/>
            </a:endParaRPr>
          </a:p>
          <a:p>
            <a:pPr eaLnBrk="1" hangingPunct="1">
              <a:lnSpc>
                <a:spcPct val="110000"/>
              </a:lnSpc>
              <a:spcBef>
                <a:spcPct val="30000"/>
              </a:spcBef>
              <a:buNone/>
            </a:pPr>
            <a:endParaRPr lang="zh-CN" altLang="en-US" sz="2400" dirty="0">
              <a:latin typeface="Times New Roman" panose="02020603050405020304" pitchFamily="18" charset="0"/>
              <a:cs typeface="Times New Roman" panose="02020603050405020304" pitchFamily="18" charset="0"/>
            </a:endParaRPr>
          </a:p>
        </p:txBody>
      </p:sp>
      <p:grpSp>
        <p:nvGrpSpPr>
          <p:cNvPr id="198662" name="Group 6"/>
          <p:cNvGrpSpPr/>
          <p:nvPr/>
        </p:nvGrpSpPr>
        <p:grpSpPr>
          <a:xfrm rot="-1114756">
            <a:off x="7283098" y="2774059"/>
            <a:ext cx="1871662" cy="453154"/>
            <a:chOff x="3243" y="2466"/>
            <a:chExt cx="1451" cy="530"/>
          </a:xfrm>
        </p:grpSpPr>
        <p:sp>
          <p:nvSpPr>
            <p:cNvPr id="8198" name="AutoShape 4"/>
            <p:cNvSpPr/>
            <p:nvPr/>
          </p:nvSpPr>
          <p:spPr>
            <a:xfrm flipH="1">
              <a:off x="3243" y="2466"/>
              <a:ext cx="1451" cy="432"/>
            </a:xfrm>
            <a:prstGeom prst="homePlate">
              <a:avLst>
                <a:gd name="adj" fmla="val 61483"/>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nchor="ctr">
              <a:spAutoFit/>
            </a:bodyPr>
            <a:lstStyle/>
            <a:p>
              <a:pPr lvl="0" eaLnBrk="1" hangingPunct="1"/>
              <a:endParaRPr dirty="0"/>
            </a:p>
          </p:txBody>
        </p:sp>
        <p:sp>
          <p:nvSpPr>
            <p:cNvPr id="8199" name="Text Box 5"/>
            <p:cNvSpPr txBox="1"/>
            <p:nvPr/>
          </p:nvSpPr>
          <p:spPr>
            <a:xfrm>
              <a:off x="3645" y="2567"/>
              <a:ext cx="907" cy="429"/>
            </a:xfrm>
            <a:prstGeom prst="rect">
              <a:avLst/>
            </a:prstGeom>
            <a:noFill/>
            <a:ln w="9525">
              <a:noFill/>
              <a:miter/>
            </a:ln>
            <a:effectLst>
              <a:outerShdw dist="107763" dir="2699999" algn="ctr" rotWithShape="0">
                <a:srgbClr val="808080"/>
              </a:outerShdw>
            </a:effectLst>
          </p:spPr>
          <p:txBody>
            <a:bodyPr>
              <a:spAutoFit/>
            </a:bodyPr>
            <a:lstStyle/>
            <a:p>
              <a:pPr lvl="0" algn="l" eaLnBrk="1" hangingPunct="1">
                <a:spcBef>
                  <a:spcPct val="50000"/>
                </a:spcBef>
              </a:pPr>
              <a:r>
                <a:rPr lang="zh-CN" altLang="en-US" dirty="0">
                  <a:solidFill>
                    <a:srgbClr val="000000"/>
                  </a:solidFill>
                  <a:latin typeface="Tahoma" panose="020B0604030504040204" pitchFamily="34" charset="0"/>
                  <a:ea typeface="楷体_GB2312" pitchFamily="49" charset="-122"/>
                </a:rPr>
                <a:t>详见讲义</a:t>
              </a:r>
            </a:p>
          </p:txBody>
        </p:sp>
      </p:grpSp>
      <p:sp>
        <p:nvSpPr>
          <p:cNvPr id="8" name="Text Box 14"/>
          <p:cNvSpPr txBox="1"/>
          <p:nvPr/>
        </p:nvSpPr>
        <p:spPr>
          <a:xfrm>
            <a:off x="107508" y="2420991"/>
            <a:ext cx="615553" cy="1440061"/>
          </a:xfrm>
          <a:prstGeom prst="rect">
            <a:avLst/>
          </a:prstGeom>
          <a:noFill/>
          <a:ln w="9525">
            <a:noFill/>
            <a:miter/>
          </a:ln>
        </p:spPr>
        <p:txBody>
          <a:bodyPr vert="eaVert" wrap="squar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绪   论</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14</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8659">
                                            <p:txEl>
                                              <p:pRg st="0" end="0"/>
                                            </p:txEl>
                                          </p:spTgt>
                                        </p:tgtEl>
                                        <p:attrNameLst>
                                          <p:attrName>style.visibility</p:attrName>
                                        </p:attrNameLst>
                                      </p:cBhvr>
                                      <p:to>
                                        <p:strVal val="visible"/>
                                      </p:to>
                                    </p:set>
                                    <p:animEffect transition="in" filter="wipe(left)">
                                      <p:cBhvr>
                                        <p:cTn id="7" dur="500"/>
                                        <p:tgtEl>
                                          <p:spTgt spid="1986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8659">
                                            <p:txEl>
                                              <p:pRg st="1" end="1"/>
                                            </p:txEl>
                                          </p:spTgt>
                                        </p:tgtEl>
                                        <p:attrNameLst>
                                          <p:attrName>style.visibility</p:attrName>
                                        </p:attrNameLst>
                                      </p:cBhvr>
                                      <p:to>
                                        <p:strVal val="visible"/>
                                      </p:to>
                                    </p:set>
                                    <p:animEffect transition="in" filter="wipe(left)">
                                      <p:cBhvr>
                                        <p:cTn id="12" dur="500"/>
                                        <p:tgtEl>
                                          <p:spTgt spid="1986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8659">
                                            <p:txEl>
                                              <p:pRg st="2" end="2"/>
                                            </p:txEl>
                                          </p:spTgt>
                                        </p:tgtEl>
                                        <p:attrNameLst>
                                          <p:attrName>style.visibility</p:attrName>
                                        </p:attrNameLst>
                                      </p:cBhvr>
                                      <p:to>
                                        <p:strVal val="visible"/>
                                      </p:to>
                                    </p:set>
                                    <p:animEffect transition="in" filter="wipe(left)">
                                      <p:cBhvr>
                                        <p:cTn id="17" dur="500"/>
                                        <p:tgtEl>
                                          <p:spTgt spid="1986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8659">
                                            <p:txEl>
                                              <p:pRg st="3" end="3"/>
                                            </p:txEl>
                                          </p:spTgt>
                                        </p:tgtEl>
                                        <p:attrNameLst>
                                          <p:attrName>style.visibility</p:attrName>
                                        </p:attrNameLst>
                                      </p:cBhvr>
                                      <p:to>
                                        <p:strVal val="visible"/>
                                      </p:to>
                                    </p:set>
                                    <p:animEffect transition="in" filter="wipe(left)">
                                      <p:cBhvr>
                                        <p:cTn id="22" dur="500"/>
                                        <p:tgtEl>
                                          <p:spTgt spid="1986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8659">
                                            <p:txEl>
                                              <p:pRg st="4" end="4"/>
                                            </p:txEl>
                                          </p:spTgt>
                                        </p:tgtEl>
                                        <p:attrNameLst>
                                          <p:attrName>style.visibility</p:attrName>
                                        </p:attrNameLst>
                                      </p:cBhvr>
                                      <p:to>
                                        <p:strVal val="visible"/>
                                      </p:to>
                                    </p:set>
                                    <p:animEffect transition="in" filter="wipe(left)">
                                      <p:cBhvr>
                                        <p:cTn id="27" dur="500"/>
                                        <p:tgtEl>
                                          <p:spTgt spid="1986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8659">
                                            <p:txEl>
                                              <p:pRg st="5" end="5"/>
                                            </p:txEl>
                                          </p:spTgt>
                                        </p:tgtEl>
                                        <p:attrNameLst>
                                          <p:attrName>style.visibility</p:attrName>
                                        </p:attrNameLst>
                                      </p:cBhvr>
                                      <p:to>
                                        <p:strVal val="visible"/>
                                      </p:to>
                                    </p:set>
                                    <p:animEffect transition="in" filter="wipe(left)">
                                      <p:cBhvr>
                                        <p:cTn id="32" dur="500"/>
                                        <p:tgtEl>
                                          <p:spTgt spid="19865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8659">
                                            <p:txEl>
                                              <p:pRg st="6" end="6"/>
                                            </p:txEl>
                                          </p:spTgt>
                                        </p:tgtEl>
                                        <p:attrNameLst>
                                          <p:attrName>style.visibility</p:attrName>
                                        </p:attrNameLst>
                                      </p:cBhvr>
                                      <p:to>
                                        <p:strVal val="visible"/>
                                      </p:to>
                                    </p:set>
                                    <p:animEffect transition="in" filter="wipe(left)">
                                      <p:cBhvr>
                                        <p:cTn id="37" dur="500"/>
                                        <p:tgtEl>
                                          <p:spTgt spid="19865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2" fill="hold" nodeType="clickEffect">
                                  <p:stCondLst>
                                    <p:cond delay="0"/>
                                  </p:stCondLst>
                                  <p:childTnLst>
                                    <p:set>
                                      <p:cBhvr>
                                        <p:cTn id="41" dur="1" fill="hold">
                                          <p:stCondLst>
                                            <p:cond delay="0"/>
                                          </p:stCondLst>
                                        </p:cTn>
                                        <p:tgtEl>
                                          <p:spTgt spid="198662"/>
                                        </p:tgtEl>
                                        <p:attrNameLst>
                                          <p:attrName>style.visibility</p:attrName>
                                        </p:attrNameLst>
                                      </p:cBhvr>
                                      <p:to>
                                        <p:strVal val="visible"/>
                                      </p:to>
                                    </p:set>
                                    <p:animEffect transition="in" filter="slide(fromRight)">
                                      <p:cBhvr>
                                        <p:cTn id="42" dur="500"/>
                                        <p:tgtEl>
                                          <p:spTgt spid="198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日期占位符 3"/>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31C65A3C-5679-4C28-9DC6-4F5A6BA5BFAB}" type="datetime1">
              <a:rPr lang="zh-CN" altLang="en-US" smtClean="0"/>
              <a:t>2023/2/20</a:t>
            </a:fld>
            <a:endParaRPr lang="en-US" altLang="zh-CN" dirty="0"/>
          </a:p>
        </p:txBody>
      </p:sp>
      <p:sp>
        <p:nvSpPr>
          <p:cNvPr id="9219" name="Rectangle 2"/>
          <p:cNvSpPr>
            <a:spLocks noGrp="1"/>
          </p:cNvSpPr>
          <p:nvPr>
            <p:ph type="title"/>
          </p:nvPr>
        </p:nvSpPr>
        <p:spPr>
          <a:xfrm>
            <a:off x="1547280" y="185738"/>
            <a:ext cx="7010400" cy="795337"/>
          </a:xfrm>
        </p:spPr>
        <p:txBody>
          <a:bodyPr vert="horz" wrap="square" lIns="91440" tIns="45720" rIns="91440" bIns="45720" anchor="ctr"/>
          <a:lstStyle/>
          <a:p>
            <a:pPr eaLnBrk="1" hangingPunct="1"/>
            <a:r>
              <a:rPr lang="en-US" altLang="zh-CN" sz="2200" dirty="0">
                <a:solidFill>
                  <a:srgbClr val="0000CC"/>
                </a:solidFill>
                <a:latin typeface="黑体" panose="02010609060101010101" pitchFamily="49" charset="-122"/>
                <a:ea typeface="黑体" panose="02010609060101010101" pitchFamily="49" charset="-122"/>
              </a:rPr>
              <a:t>3</a:t>
            </a:r>
            <a:r>
              <a:rPr lang="zh-CN" altLang="en-US" sz="2200" dirty="0">
                <a:solidFill>
                  <a:srgbClr val="0000CC"/>
                </a:solidFill>
                <a:latin typeface="黑体" panose="02010609060101010101" pitchFamily="49" charset="-122"/>
                <a:ea typeface="黑体" panose="02010609060101010101" pitchFamily="49" charset="-122"/>
              </a:rPr>
              <a:t>．实验报告（研究报告、论文）</a:t>
            </a:r>
          </a:p>
        </p:txBody>
      </p:sp>
      <p:sp>
        <p:nvSpPr>
          <p:cNvPr id="200707" name="Rectangle 3"/>
          <p:cNvSpPr>
            <a:spLocks noGrp="1"/>
          </p:cNvSpPr>
          <p:nvPr>
            <p:ph idx="1"/>
          </p:nvPr>
        </p:nvSpPr>
        <p:spPr>
          <a:xfrm>
            <a:off x="1331640" y="828675"/>
            <a:ext cx="7710638" cy="5876925"/>
          </a:xfrm>
        </p:spPr>
        <p:txBody>
          <a:bodyPr vert="horz" wrap="square" lIns="91440" tIns="45720" rIns="91440" bIns="45720" anchor="t"/>
          <a:lstStyle/>
          <a:p>
            <a:pPr eaLnBrk="1" hangingPunct="1"/>
            <a:r>
              <a:rPr lang="zh-CN" altLang="en-US" sz="2200" b="1" dirty="0">
                <a:solidFill>
                  <a:srgbClr val="FF0000"/>
                </a:solidFill>
              </a:rPr>
              <a:t>实验报告要用统一报告纸书写，</a:t>
            </a:r>
            <a:r>
              <a:rPr lang="zh-CN" altLang="en-US" sz="2200" b="1" u="sng" dirty="0">
                <a:solidFill>
                  <a:srgbClr val="FF0000"/>
                </a:solidFill>
              </a:rPr>
              <a:t>必须各自独立地及时完成</a:t>
            </a:r>
            <a:r>
              <a:rPr lang="zh-CN" altLang="en-US" sz="2200" b="1" dirty="0">
                <a:solidFill>
                  <a:srgbClr val="FF0000"/>
                </a:solidFill>
              </a:rPr>
              <a:t>。</a:t>
            </a:r>
            <a:r>
              <a:rPr lang="zh-CN" altLang="en-US" sz="2200" dirty="0">
                <a:solidFill>
                  <a:schemeClr val="tx1"/>
                </a:solidFill>
                <a:latin typeface="+mn-ea"/>
              </a:rPr>
              <a:t>与预习报告的具体内容有所不同</a:t>
            </a:r>
            <a:r>
              <a:rPr lang="en-US" altLang="zh-CN" sz="2200" dirty="0">
                <a:solidFill>
                  <a:schemeClr val="tx1"/>
                </a:solidFill>
                <a:latin typeface="+mn-ea"/>
              </a:rPr>
              <a:t>,</a:t>
            </a:r>
            <a:r>
              <a:rPr lang="zh-CN" altLang="en-US" sz="2200" dirty="0">
                <a:solidFill>
                  <a:schemeClr val="tx1"/>
                </a:solidFill>
                <a:latin typeface="+mn-ea"/>
              </a:rPr>
              <a:t>通常包括</a:t>
            </a:r>
            <a:r>
              <a:rPr lang="en-US" altLang="zh-CN" sz="2200" dirty="0">
                <a:solidFill>
                  <a:schemeClr val="tx1"/>
                </a:solidFill>
                <a:latin typeface="+mn-ea"/>
              </a:rPr>
              <a:t>:</a:t>
            </a:r>
            <a:endParaRPr lang="zh-CN" altLang="en-US" sz="2200" dirty="0">
              <a:solidFill>
                <a:schemeClr val="tx1"/>
              </a:solidFill>
              <a:latin typeface="+mn-ea"/>
            </a:endParaRPr>
          </a:p>
          <a:p>
            <a:pPr eaLnBrk="1" hangingPunct="1">
              <a:buNone/>
            </a:pPr>
            <a:r>
              <a:rPr lang="zh-CN" altLang="en-US" sz="2200" b="1" dirty="0">
                <a:solidFill>
                  <a:schemeClr val="tx1"/>
                </a:solidFill>
                <a:latin typeface="+mn-ea"/>
              </a:rPr>
              <a:t>⑴ 实验名称、实验者姓名、同组者姓名、实验日期。</a:t>
            </a:r>
          </a:p>
          <a:p>
            <a:pPr eaLnBrk="1" hangingPunct="1">
              <a:buNone/>
            </a:pPr>
            <a:r>
              <a:rPr lang="zh-CN" altLang="en-US" sz="2200" b="1" dirty="0">
                <a:solidFill>
                  <a:schemeClr val="tx1"/>
                </a:solidFill>
                <a:latin typeface="+mn-ea"/>
              </a:rPr>
              <a:t>⑵ 实验目的。</a:t>
            </a:r>
          </a:p>
          <a:p>
            <a:pPr eaLnBrk="1" hangingPunct="1">
              <a:buNone/>
            </a:pPr>
            <a:r>
              <a:rPr lang="zh-CN" altLang="en-US" sz="2200" b="1" dirty="0">
                <a:solidFill>
                  <a:srgbClr val="FF0000"/>
                </a:solidFill>
                <a:latin typeface="+mn-ea"/>
              </a:rPr>
              <a:t>⑶ 实验原理。</a:t>
            </a:r>
          </a:p>
          <a:p>
            <a:pPr eaLnBrk="1" hangingPunct="1">
              <a:buNone/>
            </a:pPr>
            <a:r>
              <a:rPr lang="zh-CN" altLang="en-US" sz="2000" dirty="0">
                <a:solidFill>
                  <a:schemeClr val="tx1"/>
                </a:solidFill>
                <a:latin typeface="+mn-ea"/>
              </a:rPr>
              <a:t>    比预习报告要更详尽一些（但不要照抄教材）。</a:t>
            </a:r>
          </a:p>
          <a:p>
            <a:pPr eaLnBrk="1" hangingPunct="1">
              <a:buNone/>
            </a:pPr>
            <a:r>
              <a:rPr lang="zh-CN" altLang="en-US" sz="2200" b="1" dirty="0">
                <a:solidFill>
                  <a:srgbClr val="FF0000"/>
                </a:solidFill>
                <a:latin typeface="+mn-ea"/>
              </a:rPr>
              <a:t>⑷ 实验方法或步骤</a:t>
            </a:r>
            <a:r>
              <a:rPr lang="zh-CN" altLang="en-US" sz="2200" dirty="0">
                <a:solidFill>
                  <a:srgbClr val="FF0000"/>
                </a:solidFill>
                <a:latin typeface="+mn-ea"/>
              </a:rPr>
              <a:t>。</a:t>
            </a:r>
          </a:p>
          <a:p>
            <a:pPr eaLnBrk="1" hangingPunct="1">
              <a:buNone/>
            </a:pPr>
            <a:r>
              <a:rPr lang="zh-CN" altLang="en-US" sz="2200" dirty="0">
                <a:latin typeface="+mn-ea"/>
              </a:rPr>
              <a:t>    </a:t>
            </a:r>
            <a:r>
              <a:rPr lang="zh-CN" altLang="en-US" sz="2000" dirty="0">
                <a:solidFill>
                  <a:schemeClr val="tx1"/>
                </a:solidFill>
                <a:latin typeface="+mn-ea"/>
              </a:rPr>
              <a:t>与预习报告有所不同，</a:t>
            </a:r>
            <a:r>
              <a:rPr lang="zh-CN" altLang="en-US" sz="2000" b="1" u="sng" dirty="0">
                <a:solidFill>
                  <a:schemeClr val="tx1"/>
                </a:solidFill>
                <a:latin typeface="+mn-ea"/>
              </a:rPr>
              <a:t>应当写实际操作的情况</a:t>
            </a:r>
            <a:r>
              <a:rPr lang="zh-CN" altLang="en-US" sz="2200" dirty="0">
                <a:solidFill>
                  <a:schemeClr val="tx1"/>
                </a:solidFill>
                <a:latin typeface="+mn-ea"/>
              </a:rPr>
              <a:t>。</a:t>
            </a:r>
          </a:p>
          <a:p>
            <a:pPr>
              <a:buNone/>
            </a:pPr>
            <a:r>
              <a:rPr lang="zh-CN" altLang="en-US" sz="2200" b="1" dirty="0">
                <a:solidFill>
                  <a:srgbClr val="FF0000"/>
                </a:solidFill>
                <a:latin typeface="+mn-ea"/>
              </a:rPr>
              <a:t>⑸ 数据记录及其说明。</a:t>
            </a:r>
          </a:p>
          <a:p>
            <a:pPr eaLnBrk="1" hangingPunct="1">
              <a:buNone/>
            </a:pPr>
            <a:r>
              <a:rPr lang="zh-CN" altLang="en-US" sz="2200" dirty="0">
                <a:solidFill>
                  <a:schemeClr val="tx1"/>
                </a:solidFill>
                <a:latin typeface="+mn-ea"/>
              </a:rPr>
              <a:t>    </a:t>
            </a:r>
            <a:r>
              <a:rPr lang="zh-CN" altLang="en-US" sz="2000" dirty="0">
                <a:solidFill>
                  <a:schemeClr val="tx1"/>
                </a:solidFill>
                <a:latin typeface="+mn-ea"/>
              </a:rPr>
              <a:t>实验数据的记录应尽量详尽，并注明单位。数据记录还应包括有关的常数。</a:t>
            </a:r>
          </a:p>
          <a:p>
            <a:pPr>
              <a:buNone/>
            </a:pPr>
            <a:r>
              <a:rPr lang="zh-CN" altLang="en-US" sz="2200" b="1" dirty="0">
                <a:solidFill>
                  <a:srgbClr val="FF0000"/>
                </a:solidFill>
                <a:latin typeface="+mn-ea"/>
              </a:rPr>
              <a:t>⑹ 数据处理及实验结果。</a:t>
            </a:r>
          </a:p>
          <a:p>
            <a:pPr eaLnBrk="1" hangingPunct="1">
              <a:buNone/>
            </a:pPr>
            <a:r>
              <a:rPr lang="zh-CN" altLang="en-US" sz="2200" dirty="0">
                <a:latin typeface="+mn-ea"/>
              </a:rPr>
              <a:t>    </a:t>
            </a:r>
            <a:r>
              <a:rPr lang="zh-CN" altLang="en-US" sz="2000" dirty="0">
                <a:solidFill>
                  <a:schemeClr val="tx1"/>
                </a:solidFill>
                <a:latin typeface="+mn-ea"/>
              </a:rPr>
              <a:t>含有计算、实验曲线、表格、可信程度分析、最后结果等内容。</a:t>
            </a:r>
          </a:p>
          <a:p>
            <a:pPr eaLnBrk="1" hangingPunct="1">
              <a:buNone/>
            </a:pPr>
            <a:r>
              <a:rPr lang="zh-CN" altLang="en-US" sz="2200" b="1" dirty="0">
                <a:solidFill>
                  <a:srgbClr val="FF0000"/>
                </a:solidFill>
                <a:latin typeface="+mn-ea"/>
              </a:rPr>
              <a:t>⑺ 实验讨论</a:t>
            </a:r>
            <a:r>
              <a:rPr lang="zh-CN" altLang="en-US" sz="2200" dirty="0">
                <a:latin typeface="+mn-ea"/>
              </a:rPr>
              <a:t>。</a:t>
            </a:r>
          </a:p>
        </p:txBody>
      </p:sp>
      <p:sp>
        <p:nvSpPr>
          <p:cNvPr id="8" name="Text Box 14"/>
          <p:cNvSpPr txBox="1"/>
          <p:nvPr/>
        </p:nvSpPr>
        <p:spPr>
          <a:xfrm>
            <a:off x="107508" y="2420991"/>
            <a:ext cx="615553" cy="1440061"/>
          </a:xfrm>
          <a:prstGeom prst="rect">
            <a:avLst/>
          </a:prstGeom>
          <a:noFill/>
          <a:ln w="9525">
            <a:noFill/>
            <a:miter/>
          </a:ln>
        </p:spPr>
        <p:txBody>
          <a:bodyPr vert="eaVert" wrap="squar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绪   论</a:t>
            </a:r>
          </a:p>
        </p:txBody>
      </p:sp>
      <p:grpSp>
        <p:nvGrpSpPr>
          <p:cNvPr id="4" name="组合 3"/>
          <p:cNvGrpSpPr/>
          <p:nvPr/>
        </p:nvGrpSpPr>
        <p:grpSpPr>
          <a:xfrm>
            <a:off x="192622" y="2636912"/>
            <a:ext cx="1229361" cy="3417893"/>
            <a:chOff x="169063" y="2780928"/>
            <a:chExt cx="1229361" cy="3417893"/>
          </a:xfrm>
        </p:grpSpPr>
        <p:sp>
          <p:nvSpPr>
            <p:cNvPr id="9222" name="Text Box 6"/>
            <p:cNvSpPr txBox="1"/>
            <p:nvPr/>
          </p:nvSpPr>
          <p:spPr>
            <a:xfrm>
              <a:off x="169063" y="3933056"/>
              <a:ext cx="553998" cy="1296144"/>
            </a:xfrm>
            <a:prstGeom prst="rect">
              <a:avLst/>
            </a:prstGeom>
            <a:solidFill>
              <a:srgbClr val="FFFF00"/>
            </a:solidFill>
            <a:ln w="9525">
              <a:noFill/>
              <a:miter/>
            </a:ln>
            <a:effectLst>
              <a:outerShdw dist="107763" dir="2699999" algn="ctr" rotWithShape="0">
                <a:srgbClr val="808080"/>
              </a:outerShdw>
            </a:effectLst>
          </p:spPr>
          <p:txBody>
            <a:bodyPr vert="eaVert" wrap="square">
              <a:spAutoFit/>
            </a:bodyPr>
            <a:lstStyle/>
            <a:p>
              <a:pPr lvl="0" algn="l" eaLnBrk="1" hangingPunct="1">
                <a:spcBef>
                  <a:spcPct val="50000"/>
                </a:spcBef>
              </a:pPr>
              <a:r>
                <a:rPr lang="zh-CN" altLang="en-US" sz="2400" dirty="0">
                  <a:solidFill>
                    <a:srgbClr val="000000"/>
                  </a:solidFill>
                  <a:latin typeface="Tahoma" panose="020B0604030504040204" pitchFamily="34" charset="0"/>
                </a:rPr>
                <a:t>    </a:t>
              </a:r>
              <a:r>
                <a:rPr lang="zh-CN" altLang="en-US" sz="2000" dirty="0">
                  <a:solidFill>
                    <a:srgbClr val="000000"/>
                  </a:solidFill>
                  <a:latin typeface="Tahoma" panose="020B0604030504040204" pitchFamily="34" charset="0"/>
                </a:rPr>
                <a:t>重  点</a:t>
              </a:r>
            </a:p>
          </p:txBody>
        </p:sp>
        <p:sp>
          <p:nvSpPr>
            <p:cNvPr id="2" name="左大括号 1"/>
            <p:cNvSpPr/>
            <p:nvPr/>
          </p:nvSpPr>
          <p:spPr bwMode="auto">
            <a:xfrm>
              <a:off x="750352" y="2780928"/>
              <a:ext cx="648072" cy="3417893"/>
            </a:xfrm>
            <a:prstGeom prst="leftBrace">
              <a:avLst/>
            </a:prstGeom>
            <a:ln>
              <a:solidFill>
                <a:srgbClr val="FF0000"/>
              </a:solidFill>
            </a:ln>
          </p:spPr>
          <p:style>
            <a:lnRef idx="3">
              <a:schemeClr val="dk1"/>
            </a:lnRef>
            <a:fillRef idx="0">
              <a:schemeClr val="dk1"/>
            </a:fillRef>
            <a:effectRef idx="2">
              <a:schemeClr val="dk1"/>
            </a:effectRef>
            <a:fontRef idx="minor">
              <a:schemeClr val="tx1"/>
            </a:fontRef>
          </p:style>
          <p:txBody>
            <a:bodyPr vert="horz" wrap="square" lIns="91440" tIns="45720" rIns="91440" bIns="45720" numCol="1" rtlCol="0" anchor="t" anchorCtr="0" compatLnSpc="1">
              <a:spAutoFit/>
            </a:bodyPr>
            <a:lstStyle/>
            <a:p>
              <a:pPr marL="0" marR="0" indent="0" algn="ctr" defTabSz="914400" rtl="0" eaLnBrk="1" fontAlgn="base" latinLnBrk="0" hangingPunct="1">
                <a:spcBef>
                  <a:spcPct val="0"/>
                </a:spcBef>
                <a:spcAft>
                  <a:spcPct val="0"/>
                </a:spcAft>
                <a:buClrTx/>
                <a:buSzTx/>
                <a:buFontTx/>
                <a:buNone/>
              </a:pPr>
              <a:endParaRPr kumimoji="0" lang="zh-CN" altLang="en-US" sz="1800" b="1" i="0" u="none" strike="noStrike" cap="none" normalizeH="0" baseline="0">
                <a:ln>
                  <a:noFill/>
                </a:ln>
                <a:solidFill>
                  <a:srgbClr val="FF0000"/>
                </a:solidFill>
                <a:effectLst/>
                <a:latin typeface="Arial" panose="020B0604020202020204" pitchFamily="34" charset="0"/>
                <a:ea typeface="宋体" panose="02010600030101010101" pitchFamily="2" charset="-122"/>
              </a:endParaRPr>
            </a:p>
          </p:txBody>
        </p:sp>
      </p:grpSp>
      <p:sp>
        <p:nvSpPr>
          <p:cNvPr id="3" name="左大括号 2"/>
          <p:cNvSpPr/>
          <p:nvPr/>
        </p:nvSpPr>
        <p:spPr bwMode="auto">
          <a:xfrm>
            <a:off x="1027350" y="2636912"/>
            <a:ext cx="422017" cy="387191"/>
          </a:xfrm>
          <a:prstGeom prst="leftBrace">
            <a:avLst/>
          </a:prstGeom>
          <a:noFill/>
          <a:ln>
            <a:noFill/>
          </a:ln>
          <a:effectLst>
            <a:outerShdw dist="107763" dir="2700000" algn="ctr" rotWithShape="0">
              <a:schemeClr val="bg2"/>
            </a:outerShdw>
          </a:effectLst>
        </p:spPr>
        <p:txBody>
          <a:bodyPr vert="horz" wrap="square" lIns="91440" tIns="45720" rIns="91440" bIns="45720" numCol="1" rtlCol="0" anchor="t" anchorCtr="0" compatLnSpc="1">
            <a:spAutoFit/>
          </a:bodyPr>
          <a:lstStyle/>
          <a:p>
            <a:pPr marL="0" marR="0" indent="0" algn="ctr" defTabSz="914400" rtl="0" eaLnBrk="1" fontAlgn="base" latinLnBrk="0" hangingPunct="1">
              <a:spcBef>
                <a:spcPct val="0"/>
              </a:spcBef>
              <a:spcAft>
                <a:spcPct val="0"/>
              </a:spcAft>
              <a:buClrTx/>
              <a:buSzTx/>
              <a:buFontTx/>
              <a:buNone/>
            </a:pPr>
            <a:endParaRPr kumimoji="0" lang="zh-CN" altLang="en-US" sz="1800" b="1" i="0" u="none" strike="noStrike" cap="none" normalizeH="0" baseline="0">
              <a:ln>
                <a:noFill/>
              </a:ln>
              <a:solidFill>
                <a:srgbClr val="FF0000"/>
              </a:solidFill>
              <a:effectLst/>
              <a:latin typeface="Arial" panose="020B0604020202020204" pitchFamily="34" charset="0"/>
              <a:ea typeface="宋体" panose="02010600030101010101" pitchFamily="2" charset="-122"/>
            </a:endParaRPr>
          </a:p>
        </p:txBody>
      </p:sp>
      <p:sp>
        <p:nvSpPr>
          <p:cNvPr id="5" name="灯片编号占位符 4"/>
          <p:cNvSpPr>
            <a:spLocks noGrp="1"/>
          </p:cNvSpPr>
          <p:nvPr>
            <p:ph type="sldNum" sz="quarter" idx="12"/>
          </p:nvPr>
        </p:nvSpPr>
        <p:spPr/>
        <p:txBody>
          <a:bodyPr/>
          <a:lstStyle/>
          <a:p>
            <a:pPr lvl="0" algn="l" eaLnBrk="1" hangingPunct="1"/>
            <a:fld id="{9A0DB2DC-4C9A-4742-B13C-FB6460FD3503}" type="slidenum">
              <a:rPr lang="zh-CN" altLang="en-US" sz="1400" b="0" smtClean="0"/>
              <a:t>15</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animEffect transition="in" filter="slide(fromBottom)">
                                      <p:cBhvr>
                                        <p:cTn id="7" dur="500"/>
                                        <p:tgtEl>
                                          <p:spTgt spid="2007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00707">
                                            <p:txEl>
                                              <p:pRg st="1" end="1"/>
                                            </p:txEl>
                                          </p:spTgt>
                                        </p:tgtEl>
                                        <p:attrNameLst>
                                          <p:attrName>style.visibility</p:attrName>
                                        </p:attrNameLst>
                                      </p:cBhvr>
                                      <p:to>
                                        <p:strVal val="visible"/>
                                      </p:to>
                                    </p:set>
                                    <p:animEffect transition="in" filter="slide(fromBottom)">
                                      <p:cBhvr>
                                        <p:cTn id="12" dur="500"/>
                                        <p:tgtEl>
                                          <p:spTgt spid="2007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00707">
                                            <p:txEl>
                                              <p:pRg st="2" end="2"/>
                                            </p:txEl>
                                          </p:spTgt>
                                        </p:tgtEl>
                                        <p:attrNameLst>
                                          <p:attrName>style.visibility</p:attrName>
                                        </p:attrNameLst>
                                      </p:cBhvr>
                                      <p:to>
                                        <p:strVal val="visible"/>
                                      </p:to>
                                    </p:set>
                                    <p:animEffect transition="in" filter="slide(fromBottom)">
                                      <p:cBhvr>
                                        <p:cTn id="17" dur="500"/>
                                        <p:tgtEl>
                                          <p:spTgt spid="2007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00707">
                                            <p:txEl>
                                              <p:pRg st="3" end="3"/>
                                            </p:txEl>
                                          </p:spTgt>
                                        </p:tgtEl>
                                        <p:attrNameLst>
                                          <p:attrName>style.visibility</p:attrName>
                                        </p:attrNameLst>
                                      </p:cBhvr>
                                      <p:to>
                                        <p:strVal val="visible"/>
                                      </p:to>
                                    </p:set>
                                    <p:animEffect transition="in" filter="slide(fromBottom)">
                                      <p:cBhvr>
                                        <p:cTn id="22" dur="500"/>
                                        <p:tgtEl>
                                          <p:spTgt spid="2007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00707">
                                            <p:txEl>
                                              <p:pRg st="4" end="4"/>
                                            </p:txEl>
                                          </p:spTgt>
                                        </p:tgtEl>
                                        <p:attrNameLst>
                                          <p:attrName>style.visibility</p:attrName>
                                        </p:attrNameLst>
                                      </p:cBhvr>
                                      <p:to>
                                        <p:strVal val="visible"/>
                                      </p:to>
                                    </p:set>
                                    <p:animEffect transition="in" filter="slide(fromBottom)">
                                      <p:cBhvr>
                                        <p:cTn id="27" dur="500"/>
                                        <p:tgtEl>
                                          <p:spTgt spid="2007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200707">
                                            <p:txEl>
                                              <p:pRg st="5" end="5"/>
                                            </p:txEl>
                                          </p:spTgt>
                                        </p:tgtEl>
                                        <p:attrNameLst>
                                          <p:attrName>style.visibility</p:attrName>
                                        </p:attrNameLst>
                                      </p:cBhvr>
                                      <p:to>
                                        <p:strVal val="visible"/>
                                      </p:to>
                                    </p:set>
                                    <p:animEffect transition="in" filter="slide(fromBottom)">
                                      <p:cBhvr>
                                        <p:cTn id="32" dur="500"/>
                                        <p:tgtEl>
                                          <p:spTgt spid="2007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200707">
                                            <p:txEl>
                                              <p:pRg st="6" end="6"/>
                                            </p:txEl>
                                          </p:spTgt>
                                        </p:tgtEl>
                                        <p:attrNameLst>
                                          <p:attrName>style.visibility</p:attrName>
                                        </p:attrNameLst>
                                      </p:cBhvr>
                                      <p:to>
                                        <p:strVal val="visible"/>
                                      </p:to>
                                    </p:set>
                                    <p:animEffect transition="in" filter="slide(fromBottom)">
                                      <p:cBhvr>
                                        <p:cTn id="37" dur="500"/>
                                        <p:tgtEl>
                                          <p:spTgt spid="20070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200707">
                                            <p:txEl>
                                              <p:pRg st="7" end="7"/>
                                            </p:txEl>
                                          </p:spTgt>
                                        </p:tgtEl>
                                        <p:attrNameLst>
                                          <p:attrName>style.visibility</p:attrName>
                                        </p:attrNameLst>
                                      </p:cBhvr>
                                      <p:to>
                                        <p:strVal val="visible"/>
                                      </p:to>
                                    </p:set>
                                    <p:animEffect transition="in" filter="slide(fromBottom)">
                                      <p:cBhvr>
                                        <p:cTn id="42" dur="500"/>
                                        <p:tgtEl>
                                          <p:spTgt spid="20070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200707">
                                            <p:txEl>
                                              <p:pRg st="8" end="8"/>
                                            </p:txEl>
                                          </p:spTgt>
                                        </p:tgtEl>
                                        <p:attrNameLst>
                                          <p:attrName>style.visibility</p:attrName>
                                        </p:attrNameLst>
                                      </p:cBhvr>
                                      <p:to>
                                        <p:strVal val="visible"/>
                                      </p:to>
                                    </p:set>
                                    <p:animEffect transition="in" filter="slide(fromBottom)">
                                      <p:cBhvr>
                                        <p:cTn id="47" dur="500"/>
                                        <p:tgtEl>
                                          <p:spTgt spid="20070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200707">
                                            <p:txEl>
                                              <p:pRg st="9" end="9"/>
                                            </p:txEl>
                                          </p:spTgt>
                                        </p:tgtEl>
                                        <p:attrNameLst>
                                          <p:attrName>style.visibility</p:attrName>
                                        </p:attrNameLst>
                                      </p:cBhvr>
                                      <p:to>
                                        <p:strVal val="visible"/>
                                      </p:to>
                                    </p:set>
                                    <p:animEffect transition="in" filter="slide(fromBottom)">
                                      <p:cBhvr>
                                        <p:cTn id="52" dur="500"/>
                                        <p:tgtEl>
                                          <p:spTgt spid="20070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200707">
                                            <p:txEl>
                                              <p:pRg st="10" end="10"/>
                                            </p:txEl>
                                          </p:spTgt>
                                        </p:tgtEl>
                                        <p:attrNameLst>
                                          <p:attrName>style.visibility</p:attrName>
                                        </p:attrNameLst>
                                      </p:cBhvr>
                                      <p:to>
                                        <p:strVal val="visible"/>
                                      </p:to>
                                    </p:set>
                                    <p:animEffect transition="in" filter="slide(fromBottom)">
                                      <p:cBhvr>
                                        <p:cTn id="57" dur="500"/>
                                        <p:tgtEl>
                                          <p:spTgt spid="20070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grpId="0" nodeType="clickEffect">
                                  <p:stCondLst>
                                    <p:cond delay="0"/>
                                  </p:stCondLst>
                                  <p:childTnLst>
                                    <p:set>
                                      <p:cBhvr>
                                        <p:cTn id="61" dur="1" fill="hold">
                                          <p:stCondLst>
                                            <p:cond delay="0"/>
                                          </p:stCondLst>
                                        </p:cTn>
                                        <p:tgtEl>
                                          <p:spTgt spid="200707">
                                            <p:txEl>
                                              <p:pRg st="11" end="11"/>
                                            </p:txEl>
                                          </p:spTgt>
                                        </p:tgtEl>
                                        <p:attrNameLst>
                                          <p:attrName>style.visibility</p:attrName>
                                        </p:attrNameLst>
                                      </p:cBhvr>
                                      <p:to>
                                        <p:strVal val="visible"/>
                                      </p:to>
                                    </p:set>
                                    <p:animEffect transition="in" filter="slide(fromBottom)">
                                      <p:cBhvr>
                                        <p:cTn id="62" dur="500"/>
                                        <p:tgtEl>
                                          <p:spTgt spid="200707">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wipe(right)">
                                      <p:cBhvr>
                                        <p:cTn id="6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日期占位符 3"/>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F2D9904C-41FB-4BB4-A103-96ACA0C922AA}" type="datetime1">
              <a:rPr lang="zh-CN" altLang="en-US" smtClean="0"/>
              <a:t>2023/2/20</a:t>
            </a:fld>
            <a:endParaRPr lang="en-US" altLang="zh-CN" dirty="0"/>
          </a:p>
        </p:txBody>
      </p:sp>
      <p:sp>
        <p:nvSpPr>
          <p:cNvPr id="10243" name="Rectangle 2"/>
          <p:cNvSpPr>
            <a:spLocks noGrp="1"/>
          </p:cNvSpPr>
          <p:nvPr>
            <p:ph type="title"/>
          </p:nvPr>
        </p:nvSpPr>
        <p:spPr>
          <a:xfrm>
            <a:off x="1547664" y="333379"/>
            <a:ext cx="6866086" cy="792163"/>
          </a:xfrm>
        </p:spPr>
        <p:txBody>
          <a:bodyPr vert="horz" wrap="square" lIns="91440" tIns="45720" rIns="91440" bIns="45720" anchor="ctr"/>
          <a:lstStyle/>
          <a:p>
            <a:pPr eaLnBrk="1" hangingPunct="1"/>
            <a:r>
              <a:rPr lang="zh-CN" altLang="en-US" sz="2400" dirty="0">
                <a:solidFill>
                  <a:srgbClr val="FF0000"/>
                </a:solidFill>
                <a:ea typeface="黑体" panose="02010609060101010101" pitchFamily="49" charset="-122"/>
              </a:rPr>
              <a:t>论文</a:t>
            </a:r>
          </a:p>
        </p:txBody>
      </p:sp>
      <p:sp>
        <p:nvSpPr>
          <p:cNvPr id="356355" name="Rectangle 3"/>
          <p:cNvSpPr>
            <a:spLocks noGrp="1"/>
          </p:cNvSpPr>
          <p:nvPr>
            <p:ph idx="1"/>
          </p:nvPr>
        </p:nvSpPr>
        <p:spPr>
          <a:xfrm>
            <a:off x="1475656" y="1196979"/>
            <a:ext cx="7668344" cy="5472113"/>
          </a:xfrm>
        </p:spPr>
        <p:txBody>
          <a:bodyPr vert="horz" wrap="square" lIns="91440" tIns="45720" rIns="91440" bIns="45720" anchor="t"/>
          <a:lstStyle/>
          <a:p>
            <a:pPr marL="571500" indent="-571500">
              <a:buNone/>
            </a:pPr>
            <a:r>
              <a:rPr lang="zh-CN" altLang="en-US" sz="2200" b="1" dirty="0">
                <a:solidFill>
                  <a:schemeClr val="tx1"/>
                </a:solidFill>
              </a:rPr>
              <a:t>通用学术论文格式：</a:t>
            </a:r>
          </a:p>
          <a:p>
            <a:pPr eaLnBrk="1" hangingPunct="1">
              <a:buClr>
                <a:srgbClr val="0000CC"/>
              </a:buClr>
              <a:buFont typeface="Wingdings" panose="05000000000000000000" charset="0"/>
              <a:buChar char="Ø"/>
            </a:pPr>
            <a:r>
              <a:rPr lang="zh-CN" altLang="en-US" sz="2200" b="1" dirty="0">
                <a:solidFill>
                  <a:schemeClr val="tx1"/>
                </a:solidFill>
              </a:rPr>
              <a:t>题目</a:t>
            </a:r>
          </a:p>
          <a:p>
            <a:pPr eaLnBrk="1" hangingPunct="1">
              <a:buClr>
                <a:srgbClr val="0000CC"/>
              </a:buClr>
              <a:buFont typeface="Wingdings" panose="05000000000000000000" charset="0"/>
              <a:buChar char="Ø"/>
            </a:pPr>
            <a:r>
              <a:rPr lang="zh-CN" altLang="en-US" sz="2200" b="1" dirty="0">
                <a:solidFill>
                  <a:schemeClr val="tx1"/>
                </a:solidFill>
              </a:rPr>
              <a:t>作者（包括姓名、单位、地址、邮编等）</a:t>
            </a:r>
          </a:p>
          <a:p>
            <a:pPr eaLnBrk="1" hangingPunct="1">
              <a:buClr>
                <a:srgbClr val="0000CC"/>
              </a:buClr>
              <a:buFont typeface="Wingdings" panose="05000000000000000000" charset="0"/>
              <a:buChar char="Ø"/>
            </a:pPr>
            <a:r>
              <a:rPr lang="zh-CN" altLang="en-US" sz="2200" b="1" dirty="0">
                <a:solidFill>
                  <a:schemeClr val="tx1"/>
                </a:solidFill>
              </a:rPr>
              <a:t>摘要（中英文）</a:t>
            </a:r>
          </a:p>
          <a:p>
            <a:pPr eaLnBrk="1" hangingPunct="1">
              <a:buClr>
                <a:srgbClr val="0000CC"/>
              </a:buClr>
              <a:buFont typeface="Wingdings" panose="05000000000000000000" charset="0"/>
              <a:buChar char="Ø"/>
            </a:pPr>
            <a:r>
              <a:rPr lang="zh-CN" altLang="en-US" sz="2200" b="1" dirty="0">
                <a:solidFill>
                  <a:schemeClr val="tx1"/>
                </a:solidFill>
              </a:rPr>
              <a:t>关键词</a:t>
            </a:r>
          </a:p>
          <a:p>
            <a:pPr eaLnBrk="1" hangingPunct="1">
              <a:buClr>
                <a:srgbClr val="0000CC"/>
              </a:buClr>
              <a:buFont typeface="Wingdings" panose="05000000000000000000" charset="0"/>
              <a:buChar char="Ø"/>
            </a:pPr>
            <a:r>
              <a:rPr lang="zh-CN" altLang="en-US" sz="2200" b="1" dirty="0">
                <a:solidFill>
                  <a:schemeClr val="tx1"/>
                </a:solidFill>
              </a:rPr>
              <a:t>论文正文</a:t>
            </a:r>
          </a:p>
          <a:p>
            <a:pPr lvl="1" eaLnBrk="1" hangingPunct="1">
              <a:buClr>
                <a:srgbClr val="0000CC"/>
              </a:buClr>
              <a:buFont typeface="Wingdings" panose="05000000000000000000" pitchFamily="2" charset="2"/>
              <a:buChar char="¢"/>
            </a:pPr>
            <a:r>
              <a:rPr lang="zh-CN" altLang="en-US" sz="2000" b="1" dirty="0">
                <a:solidFill>
                  <a:schemeClr val="tx1"/>
                </a:solidFill>
              </a:rPr>
              <a:t>综述</a:t>
            </a:r>
            <a:r>
              <a:rPr lang="en-US" altLang="zh-CN" sz="2000" b="1" dirty="0">
                <a:solidFill>
                  <a:schemeClr val="tx1"/>
                </a:solidFill>
              </a:rPr>
              <a:t>——</a:t>
            </a:r>
            <a:r>
              <a:rPr lang="zh-CN" altLang="en-US" sz="2000" b="1" dirty="0">
                <a:solidFill>
                  <a:schemeClr val="tx1"/>
                </a:solidFill>
              </a:rPr>
              <a:t>引出为什么做此题目</a:t>
            </a:r>
          </a:p>
          <a:p>
            <a:pPr marL="990600" lvl="1" indent="-533400">
              <a:buClr>
                <a:srgbClr val="0000CC"/>
              </a:buClr>
              <a:buFont typeface="Wingdings" panose="05000000000000000000" pitchFamily="2" charset="2"/>
              <a:buChar char="¢"/>
            </a:pPr>
            <a:r>
              <a:rPr lang="zh-CN" altLang="en-US" sz="2000" b="1" dirty="0">
                <a:solidFill>
                  <a:schemeClr val="tx1"/>
                </a:solidFill>
              </a:rPr>
              <a:t>理论（原理）</a:t>
            </a:r>
            <a:r>
              <a:rPr lang="en-US" altLang="zh-CN" sz="2000" b="1" dirty="0">
                <a:solidFill>
                  <a:schemeClr val="tx1"/>
                </a:solidFill>
              </a:rPr>
              <a:t>——</a:t>
            </a:r>
            <a:r>
              <a:rPr lang="zh-CN" altLang="en-US" sz="2000" b="1" dirty="0">
                <a:solidFill>
                  <a:schemeClr val="tx1"/>
                </a:solidFill>
              </a:rPr>
              <a:t>理论依据和方法</a:t>
            </a:r>
          </a:p>
          <a:p>
            <a:pPr marL="990600" lvl="1" indent="-533400">
              <a:buClr>
                <a:srgbClr val="0000CC"/>
              </a:buClr>
              <a:buFont typeface="Wingdings" panose="05000000000000000000" pitchFamily="2" charset="2"/>
              <a:buChar char="¢"/>
            </a:pPr>
            <a:r>
              <a:rPr lang="zh-CN" altLang="en-US" sz="2000" b="1" dirty="0">
                <a:solidFill>
                  <a:schemeClr val="tx1"/>
                </a:solidFill>
              </a:rPr>
              <a:t>实验（测试与分析）</a:t>
            </a:r>
            <a:r>
              <a:rPr lang="en-US" altLang="zh-CN" sz="2000" b="1" dirty="0">
                <a:solidFill>
                  <a:schemeClr val="tx1"/>
                </a:solidFill>
              </a:rPr>
              <a:t>——</a:t>
            </a:r>
            <a:r>
              <a:rPr lang="zh-CN" altLang="en-US" sz="2000" b="1" dirty="0">
                <a:solidFill>
                  <a:schemeClr val="tx1"/>
                </a:solidFill>
              </a:rPr>
              <a:t>实验验证、测试（仪器、数据及结果）</a:t>
            </a:r>
          </a:p>
          <a:p>
            <a:pPr marL="990600" lvl="1" indent="-533400">
              <a:buClr>
                <a:srgbClr val="0000CC"/>
              </a:buClr>
              <a:buFont typeface="Wingdings" panose="05000000000000000000" pitchFamily="2" charset="2"/>
              <a:buChar char="¢"/>
            </a:pPr>
            <a:r>
              <a:rPr lang="zh-CN" altLang="en-US" sz="2000" b="1" dirty="0">
                <a:solidFill>
                  <a:schemeClr val="tx1"/>
                </a:solidFill>
              </a:rPr>
              <a:t>结论</a:t>
            </a:r>
          </a:p>
          <a:p>
            <a:pPr eaLnBrk="1" hangingPunct="1">
              <a:buClr>
                <a:srgbClr val="0000CC"/>
              </a:buClr>
              <a:buFont typeface="Wingdings" panose="05000000000000000000" charset="0"/>
              <a:buChar char="Ø"/>
            </a:pPr>
            <a:r>
              <a:rPr lang="zh-CN" altLang="en-US" sz="2200" b="1" dirty="0">
                <a:solidFill>
                  <a:schemeClr val="tx1"/>
                </a:solidFill>
              </a:rPr>
              <a:t>参考文献（有标准格式）</a:t>
            </a:r>
          </a:p>
        </p:txBody>
      </p:sp>
      <p:sp>
        <p:nvSpPr>
          <p:cNvPr id="5" name="Text Box 14"/>
          <p:cNvSpPr txBox="1"/>
          <p:nvPr/>
        </p:nvSpPr>
        <p:spPr>
          <a:xfrm>
            <a:off x="107508" y="2420991"/>
            <a:ext cx="615553" cy="1440061"/>
          </a:xfrm>
          <a:prstGeom prst="rect">
            <a:avLst/>
          </a:prstGeom>
          <a:noFill/>
          <a:ln w="9525">
            <a:noFill/>
            <a:miter/>
          </a:ln>
        </p:spPr>
        <p:txBody>
          <a:bodyPr vert="eaVert" wrap="squar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绪   论</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16</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56355">
                                            <p:txEl>
                                              <p:pRg st="0" end="0"/>
                                            </p:txEl>
                                          </p:spTgt>
                                        </p:tgtEl>
                                        <p:attrNameLst>
                                          <p:attrName>style.visibility</p:attrName>
                                        </p:attrNameLst>
                                      </p:cBhvr>
                                      <p:to>
                                        <p:strVal val="visible"/>
                                      </p:to>
                                    </p:set>
                                    <p:animEffect transition="in" filter="slide(fromBottom)">
                                      <p:cBhvr>
                                        <p:cTn id="7" dur="500"/>
                                        <p:tgtEl>
                                          <p:spTgt spid="3563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56355">
                                            <p:txEl>
                                              <p:pRg st="1" end="1"/>
                                            </p:txEl>
                                          </p:spTgt>
                                        </p:tgtEl>
                                        <p:attrNameLst>
                                          <p:attrName>style.visibility</p:attrName>
                                        </p:attrNameLst>
                                      </p:cBhvr>
                                      <p:to>
                                        <p:strVal val="visible"/>
                                      </p:to>
                                    </p:set>
                                    <p:animEffect transition="in" filter="slide(fromBottom)">
                                      <p:cBhvr>
                                        <p:cTn id="12" dur="500"/>
                                        <p:tgtEl>
                                          <p:spTgt spid="3563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56355">
                                            <p:txEl>
                                              <p:pRg st="2" end="2"/>
                                            </p:txEl>
                                          </p:spTgt>
                                        </p:tgtEl>
                                        <p:attrNameLst>
                                          <p:attrName>style.visibility</p:attrName>
                                        </p:attrNameLst>
                                      </p:cBhvr>
                                      <p:to>
                                        <p:strVal val="visible"/>
                                      </p:to>
                                    </p:set>
                                    <p:animEffect transition="in" filter="slide(fromBottom)">
                                      <p:cBhvr>
                                        <p:cTn id="17" dur="500"/>
                                        <p:tgtEl>
                                          <p:spTgt spid="3563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56355">
                                            <p:txEl>
                                              <p:pRg st="3" end="3"/>
                                            </p:txEl>
                                          </p:spTgt>
                                        </p:tgtEl>
                                        <p:attrNameLst>
                                          <p:attrName>style.visibility</p:attrName>
                                        </p:attrNameLst>
                                      </p:cBhvr>
                                      <p:to>
                                        <p:strVal val="visible"/>
                                      </p:to>
                                    </p:set>
                                    <p:animEffect transition="in" filter="slide(fromBottom)">
                                      <p:cBhvr>
                                        <p:cTn id="22" dur="500"/>
                                        <p:tgtEl>
                                          <p:spTgt spid="35635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56355">
                                            <p:txEl>
                                              <p:pRg st="4" end="4"/>
                                            </p:txEl>
                                          </p:spTgt>
                                        </p:tgtEl>
                                        <p:attrNameLst>
                                          <p:attrName>style.visibility</p:attrName>
                                        </p:attrNameLst>
                                      </p:cBhvr>
                                      <p:to>
                                        <p:strVal val="visible"/>
                                      </p:to>
                                    </p:set>
                                    <p:animEffect transition="in" filter="slide(fromBottom)">
                                      <p:cBhvr>
                                        <p:cTn id="27" dur="500"/>
                                        <p:tgtEl>
                                          <p:spTgt spid="35635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356355">
                                            <p:txEl>
                                              <p:pRg st="5" end="5"/>
                                            </p:txEl>
                                          </p:spTgt>
                                        </p:tgtEl>
                                        <p:attrNameLst>
                                          <p:attrName>style.visibility</p:attrName>
                                        </p:attrNameLst>
                                      </p:cBhvr>
                                      <p:to>
                                        <p:strVal val="visible"/>
                                      </p:to>
                                    </p:set>
                                    <p:animEffect transition="in" filter="slide(fromBottom)">
                                      <p:cBhvr>
                                        <p:cTn id="32" dur="500"/>
                                        <p:tgtEl>
                                          <p:spTgt spid="356355">
                                            <p:txEl>
                                              <p:pRg st="5" end="5"/>
                                            </p:txEl>
                                          </p:spTgt>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356355">
                                            <p:txEl>
                                              <p:pRg st="6" end="6"/>
                                            </p:txEl>
                                          </p:spTgt>
                                        </p:tgtEl>
                                        <p:attrNameLst>
                                          <p:attrName>style.visibility</p:attrName>
                                        </p:attrNameLst>
                                      </p:cBhvr>
                                      <p:to>
                                        <p:strVal val="visible"/>
                                      </p:to>
                                    </p:set>
                                    <p:animEffect transition="in" filter="slide(fromBottom)">
                                      <p:cBhvr>
                                        <p:cTn id="35" dur="500"/>
                                        <p:tgtEl>
                                          <p:spTgt spid="356355">
                                            <p:txEl>
                                              <p:pRg st="6" end="6"/>
                                            </p:txEl>
                                          </p:spTgt>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356355">
                                            <p:txEl>
                                              <p:pRg st="7" end="7"/>
                                            </p:txEl>
                                          </p:spTgt>
                                        </p:tgtEl>
                                        <p:attrNameLst>
                                          <p:attrName>style.visibility</p:attrName>
                                        </p:attrNameLst>
                                      </p:cBhvr>
                                      <p:to>
                                        <p:strVal val="visible"/>
                                      </p:to>
                                    </p:set>
                                    <p:animEffect transition="in" filter="slide(fromBottom)">
                                      <p:cBhvr>
                                        <p:cTn id="38" dur="500"/>
                                        <p:tgtEl>
                                          <p:spTgt spid="356355">
                                            <p:txEl>
                                              <p:pRg st="7" end="7"/>
                                            </p:txEl>
                                          </p:spTgt>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356355">
                                            <p:txEl>
                                              <p:pRg st="8" end="8"/>
                                            </p:txEl>
                                          </p:spTgt>
                                        </p:tgtEl>
                                        <p:attrNameLst>
                                          <p:attrName>style.visibility</p:attrName>
                                        </p:attrNameLst>
                                      </p:cBhvr>
                                      <p:to>
                                        <p:strVal val="visible"/>
                                      </p:to>
                                    </p:set>
                                    <p:animEffect transition="in" filter="slide(fromBottom)">
                                      <p:cBhvr>
                                        <p:cTn id="41" dur="500"/>
                                        <p:tgtEl>
                                          <p:spTgt spid="356355">
                                            <p:txEl>
                                              <p:pRg st="8" end="8"/>
                                            </p:txEl>
                                          </p:spTgt>
                                        </p:tgtEl>
                                      </p:cBhvr>
                                    </p:animEffect>
                                  </p:childTnLst>
                                </p:cTn>
                              </p:par>
                              <p:par>
                                <p:cTn id="42" presetID="12" presetClass="entr" presetSubtype="4" fill="hold" grpId="0" nodeType="withEffect">
                                  <p:stCondLst>
                                    <p:cond delay="0"/>
                                  </p:stCondLst>
                                  <p:childTnLst>
                                    <p:set>
                                      <p:cBhvr>
                                        <p:cTn id="43" dur="1" fill="hold">
                                          <p:stCondLst>
                                            <p:cond delay="0"/>
                                          </p:stCondLst>
                                        </p:cTn>
                                        <p:tgtEl>
                                          <p:spTgt spid="356355">
                                            <p:txEl>
                                              <p:pRg st="9" end="9"/>
                                            </p:txEl>
                                          </p:spTgt>
                                        </p:tgtEl>
                                        <p:attrNameLst>
                                          <p:attrName>style.visibility</p:attrName>
                                        </p:attrNameLst>
                                      </p:cBhvr>
                                      <p:to>
                                        <p:strVal val="visible"/>
                                      </p:to>
                                    </p:set>
                                    <p:animEffect transition="in" filter="slide(fromBottom)">
                                      <p:cBhvr>
                                        <p:cTn id="44" dur="500"/>
                                        <p:tgtEl>
                                          <p:spTgt spid="356355">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356355">
                                            <p:txEl>
                                              <p:pRg st="10" end="10"/>
                                            </p:txEl>
                                          </p:spTgt>
                                        </p:tgtEl>
                                        <p:attrNameLst>
                                          <p:attrName>style.visibility</p:attrName>
                                        </p:attrNameLst>
                                      </p:cBhvr>
                                      <p:to>
                                        <p:strVal val="visible"/>
                                      </p:to>
                                    </p:set>
                                    <p:animEffect transition="in" filter="slide(fromBottom)">
                                      <p:cBhvr>
                                        <p:cTn id="49" dur="500"/>
                                        <p:tgtEl>
                                          <p:spTgt spid="35635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日期占位符 3"/>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76273A87-9834-4CF6-85E0-04C4CE65E905}" type="datetime1">
              <a:rPr lang="zh-CN" altLang="en-US" smtClean="0"/>
              <a:t>2023/2/20</a:t>
            </a:fld>
            <a:endParaRPr lang="en-US" altLang="zh-CN" dirty="0"/>
          </a:p>
        </p:txBody>
      </p:sp>
      <p:sp>
        <p:nvSpPr>
          <p:cNvPr id="11267" name="Rectangle 2"/>
          <p:cNvSpPr>
            <a:spLocks noGrp="1"/>
          </p:cNvSpPr>
          <p:nvPr>
            <p:ph type="title"/>
          </p:nvPr>
        </p:nvSpPr>
        <p:spPr>
          <a:xfrm>
            <a:off x="1524000" y="273867"/>
            <a:ext cx="7010400" cy="792162"/>
          </a:xfrm>
        </p:spPr>
        <p:txBody>
          <a:bodyPr vert="horz" wrap="square" lIns="91440" tIns="45720" rIns="91440" bIns="45720" anchor="ctr"/>
          <a:lstStyle/>
          <a:p>
            <a:pPr eaLnBrk="1" hangingPunct="1"/>
            <a:r>
              <a:rPr lang="en-US" altLang="zh-CN" sz="2200" dirty="0">
                <a:solidFill>
                  <a:srgbClr val="0000FF"/>
                </a:solidFill>
                <a:latin typeface="黑体" panose="02010609060101010101" pitchFamily="49" charset="-122"/>
                <a:ea typeface="黑体" panose="02010609060101010101" pitchFamily="49" charset="-122"/>
              </a:rPr>
              <a:t>4. </a:t>
            </a:r>
            <a:r>
              <a:rPr lang="zh-CN" altLang="en-US" sz="2200" dirty="0">
                <a:solidFill>
                  <a:srgbClr val="0000FF"/>
                </a:solidFill>
                <a:latin typeface="黑体" panose="02010609060101010101" pitchFamily="49" charset="-122"/>
                <a:ea typeface="黑体" panose="02010609060101010101" pitchFamily="49" charset="-122"/>
              </a:rPr>
              <a:t>成绩考核</a:t>
            </a:r>
          </a:p>
        </p:txBody>
      </p:sp>
      <p:sp>
        <p:nvSpPr>
          <p:cNvPr id="370691" name="Rectangle 3"/>
          <p:cNvSpPr>
            <a:spLocks noGrp="1"/>
          </p:cNvSpPr>
          <p:nvPr>
            <p:ph idx="1"/>
          </p:nvPr>
        </p:nvSpPr>
        <p:spPr>
          <a:xfrm>
            <a:off x="1403648" y="1171992"/>
            <a:ext cx="7560840" cy="2449513"/>
          </a:xfrm>
        </p:spPr>
        <p:txBody>
          <a:bodyPr vert="horz" wrap="square" lIns="91440" tIns="45720" rIns="91440" bIns="45720" anchor="t"/>
          <a:lstStyle/>
          <a:p>
            <a:pPr eaLnBrk="1" hangingPunct="1">
              <a:spcBef>
                <a:spcPct val="50000"/>
              </a:spcBef>
            </a:pPr>
            <a:r>
              <a:rPr lang="zh-CN" altLang="en-US" sz="2200" b="1" dirty="0">
                <a:solidFill>
                  <a:schemeClr val="tx1"/>
                </a:solidFill>
              </a:rPr>
              <a:t>课程内容：</a:t>
            </a:r>
          </a:p>
          <a:p>
            <a:pPr lvl="1" eaLnBrk="1" hangingPunct="1">
              <a:spcBef>
                <a:spcPct val="50000"/>
              </a:spcBef>
            </a:pPr>
            <a:r>
              <a:rPr lang="zh-CN" altLang="en-US" sz="2000" b="1" dirty="0">
                <a:solidFill>
                  <a:schemeClr val="tx1"/>
                </a:solidFill>
              </a:rPr>
              <a:t>做</a:t>
            </a:r>
            <a:r>
              <a:rPr lang="en-US" altLang="zh-CN" sz="2000" b="1" dirty="0">
                <a:solidFill>
                  <a:schemeClr val="tx1"/>
                </a:solidFill>
              </a:rPr>
              <a:t>N</a:t>
            </a:r>
            <a:r>
              <a:rPr lang="zh-CN" altLang="en-US" sz="2000" b="1" dirty="0">
                <a:solidFill>
                  <a:schemeClr val="tx1"/>
                </a:solidFill>
              </a:rPr>
              <a:t>个实验（</a:t>
            </a:r>
            <a:r>
              <a:rPr lang="en-US" altLang="zh-CN" sz="2000" b="1" dirty="0">
                <a:solidFill>
                  <a:schemeClr val="tx1"/>
                </a:solidFill>
              </a:rPr>
              <a:t>N</a:t>
            </a:r>
            <a:r>
              <a:rPr lang="zh-CN" altLang="en-US" sz="2000" b="1" dirty="0">
                <a:solidFill>
                  <a:schemeClr val="tx1"/>
                </a:solidFill>
              </a:rPr>
              <a:t>为</a:t>
            </a:r>
            <a:r>
              <a:rPr lang="en-US" altLang="zh-CN" sz="2000" b="1" dirty="0">
                <a:solidFill>
                  <a:schemeClr val="tx1"/>
                </a:solidFill>
              </a:rPr>
              <a:t>7</a:t>
            </a:r>
            <a:r>
              <a:rPr lang="zh-CN" altLang="en-US" sz="2000" b="1" dirty="0">
                <a:solidFill>
                  <a:schemeClr val="tx1"/>
                </a:solidFill>
              </a:rPr>
              <a:t>次左右，每个实验满分</a:t>
            </a:r>
            <a:r>
              <a:rPr lang="en-US" altLang="zh-CN" sz="2000" b="1" dirty="0">
                <a:solidFill>
                  <a:schemeClr val="tx1"/>
                </a:solidFill>
              </a:rPr>
              <a:t>100</a:t>
            </a:r>
            <a:r>
              <a:rPr lang="zh-CN" altLang="en-US" sz="2000" b="1" dirty="0">
                <a:solidFill>
                  <a:schemeClr val="tx1"/>
                </a:solidFill>
              </a:rPr>
              <a:t>分），</a:t>
            </a:r>
          </a:p>
          <a:p>
            <a:pPr lvl="1" eaLnBrk="1" hangingPunct="1">
              <a:spcBef>
                <a:spcPct val="50000"/>
              </a:spcBef>
            </a:pPr>
            <a:r>
              <a:rPr lang="zh-CN" altLang="en-US" sz="2000" b="1" dirty="0">
                <a:solidFill>
                  <a:schemeClr val="tx1"/>
                </a:solidFill>
              </a:rPr>
              <a:t>另交一次实验报告、一次论文。（满分各</a:t>
            </a:r>
            <a:r>
              <a:rPr lang="en-US" altLang="zh-CN" sz="2000" b="1" dirty="0">
                <a:solidFill>
                  <a:schemeClr val="tx1"/>
                </a:solidFill>
              </a:rPr>
              <a:t>100</a:t>
            </a:r>
            <a:r>
              <a:rPr lang="zh-CN" altLang="en-US" sz="2000" b="1" dirty="0">
                <a:solidFill>
                  <a:schemeClr val="tx1"/>
                </a:solidFill>
              </a:rPr>
              <a:t>分）</a:t>
            </a:r>
            <a:endParaRPr lang="en-US" altLang="zh-CN" sz="2000" b="1" dirty="0">
              <a:solidFill>
                <a:schemeClr val="tx1"/>
              </a:solidFill>
            </a:endParaRPr>
          </a:p>
          <a:p>
            <a:pPr lvl="1" eaLnBrk="1" hangingPunct="1">
              <a:spcBef>
                <a:spcPct val="50000"/>
              </a:spcBef>
            </a:pPr>
            <a:r>
              <a:rPr lang="zh-CN" altLang="zh-CN" sz="2000" b="1" dirty="0">
                <a:solidFill>
                  <a:schemeClr val="tx1"/>
                </a:solidFill>
              </a:rPr>
              <a:t>第七、第八周实验写一篇实验报告，第九、十周交；第十三周、十四周实验写一篇研究论文，第十五、第十六周交，并交课程评价（感想、意见）。</a:t>
            </a:r>
            <a:endParaRPr lang="zh-CN" altLang="en-US" sz="2000" b="1" dirty="0">
              <a:solidFill>
                <a:schemeClr val="tx1"/>
              </a:solidFill>
            </a:endParaRPr>
          </a:p>
          <a:p>
            <a:pPr eaLnBrk="1" hangingPunct="1">
              <a:spcBef>
                <a:spcPct val="50000"/>
              </a:spcBef>
            </a:pPr>
            <a:r>
              <a:rPr lang="zh-CN" altLang="en-US" sz="2200" b="1" dirty="0">
                <a:solidFill>
                  <a:schemeClr val="tx1"/>
                </a:solidFill>
              </a:rPr>
              <a:t>课程成绩评定方法为：</a:t>
            </a:r>
          </a:p>
          <a:p>
            <a:pPr algn="ctr" eaLnBrk="1" hangingPunct="1">
              <a:spcBef>
                <a:spcPct val="50000"/>
              </a:spcBef>
              <a:buNone/>
            </a:pPr>
            <a:r>
              <a:rPr lang="en-US" altLang="zh-CN" sz="2000" b="1" u="sng" dirty="0">
                <a:solidFill>
                  <a:schemeClr val="tx1"/>
                </a:solidFill>
              </a:rPr>
              <a:t>【N</a:t>
            </a:r>
            <a:r>
              <a:rPr lang="zh-CN" altLang="en-US" sz="2000" b="1" u="sng" dirty="0">
                <a:solidFill>
                  <a:schemeClr val="tx1"/>
                </a:solidFill>
              </a:rPr>
              <a:t>次实验成绩</a:t>
            </a:r>
            <a:r>
              <a:rPr lang="en-US" altLang="zh-CN" sz="2000" b="1" u="sng" dirty="0">
                <a:solidFill>
                  <a:schemeClr val="tx1"/>
                </a:solidFill>
              </a:rPr>
              <a:t>+1</a:t>
            </a:r>
            <a:r>
              <a:rPr lang="zh-CN" altLang="en-US" sz="2000" b="1" u="sng" dirty="0">
                <a:solidFill>
                  <a:schemeClr val="tx1"/>
                </a:solidFill>
              </a:rPr>
              <a:t>次实验报告成绩</a:t>
            </a:r>
            <a:r>
              <a:rPr lang="en-US" altLang="zh-CN" sz="2000" b="1" u="sng" dirty="0">
                <a:solidFill>
                  <a:schemeClr val="tx1"/>
                </a:solidFill>
              </a:rPr>
              <a:t>+1</a:t>
            </a:r>
            <a:r>
              <a:rPr lang="zh-CN" altLang="en-US" sz="2000" b="1" u="sng" dirty="0">
                <a:solidFill>
                  <a:schemeClr val="tx1"/>
                </a:solidFill>
              </a:rPr>
              <a:t>次论文成绩</a:t>
            </a:r>
            <a:r>
              <a:rPr lang="en-US" altLang="zh-CN" sz="2000" b="1" u="sng" dirty="0">
                <a:solidFill>
                  <a:schemeClr val="tx1"/>
                </a:solidFill>
              </a:rPr>
              <a:t>/</a:t>
            </a:r>
            <a:r>
              <a:rPr lang="zh-CN" altLang="en-US" sz="2000" b="1" u="sng" dirty="0">
                <a:solidFill>
                  <a:schemeClr val="tx1"/>
                </a:solidFill>
              </a:rPr>
              <a:t>（</a:t>
            </a:r>
            <a:r>
              <a:rPr lang="en-US" altLang="zh-CN" sz="2000" b="1" u="sng" dirty="0">
                <a:solidFill>
                  <a:schemeClr val="tx1"/>
                </a:solidFill>
              </a:rPr>
              <a:t>N+2</a:t>
            </a:r>
            <a:r>
              <a:rPr lang="zh-CN" altLang="en-US" sz="2000" b="1" u="sng" dirty="0">
                <a:solidFill>
                  <a:schemeClr val="tx1"/>
                </a:solidFill>
              </a:rPr>
              <a:t>）</a:t>
            </a:r>
            <a:r>
              <a:rPr lang="zh-CN" altLang="en-US" sz="2200" b="1" dirty="0">
                <a:solidFill>
                  <a:schemeClr val="tx1"/>
                </a:solidFill>
              </a:rPr>
              <a:t> </a:t>
            </a:r>
          </a:p>
          <a:p>
            <a:pPr eaLnBrk="1" hangingPunct="1">
              <a:spcBef>
                <a:spcPct val="50000"/>
              </a:spcBef>
              <a:buNone/>
            </a:pPr>
            <a:r>
              <a:rPr lang="zh-CN" altLang="en-US" sz="2200" b="1" dirty="0">
                <a:solidFill>
                  <a:schemeClr val="tx1"/>
                </a:solidFill>
              </a:rPr>
              <a:t>      即：</a:t>
            </a:r>
            <a:endParaRPr lang="en-US" altLang="zh-CN" sz="2200" b="1" dirty="0">
              <a:solidFill>
                <a:schemeClr val="tx1"/>
              </a:solidFill>
            </a:endParaRPr>
          </a:p>
          <a:p>
            <a:pPr eaLnBrk="1" hangingPunct="1">
              <a:spcBef>
                <a:spcPct val="50000"/>
              </a:spcBef>
              <a:buNone/>
            </a:pPr>
            <a:endParaRPr lang="en-US" altLang="zh-CN" sz="2200" b="1" dirty="0">
              <a:solidFill>
                <a:schemeClr val="tx1"/>
              </a:solidFill>
            </a:endParaRPr>
          </a:p>
          <a:p>
            <a:pPr eaLnBrk="1" hangingPunct="1">
              <a:spcBef>
                <a:spcPct val="50000"/>
              </a:spcBef>
              <a:buNone/>
            </a:pPr>
            <a:endParaRPr lang="en-US" altLang="zh-CN" sz="2200" b="1" dirty="0">
              <a:solidFill>
                <a:schemeClr val="tx1"/>
              </a:solidFill>
            </a:endParaRPr>
          </a:p>
        </p:txBody>
      </p:sp>
      <p:sp>
        <p:nvSpPr>
          <p:cNvPr id="11269" name="Rectangle 5"/>
          <p:cNvSpPr/>
          <p:nvPr/>
        </p:nvSpPr>
        <p:spPr>
          <a:xfrm>
            <a:off x="4479638" y="3045897"/>
            <a:ext cx="184731" cy="369332"/>
          </a:xfrm>
          <a:prstGeom prst="rect">
            <a:avLst/>
          </a:prstGeom>
          <a:noFill/>
          <a:ln w="9525">
            <a:noFill/>
            <a:miter/>
          </a:ln>
          <a:effectLst>
            <a:outerShdw dist="107763" dir="2699999" algn="ctr" rotWithShape="0">
              <a:schemeClr val="bg2"/>
            </a:outerShdw>
          </a:effectLst>
        </p:spPr>
        <p:txBody>
          <a:bodyPr wrap="none" anchor="ctr">
            <a:spAutoFit/>
          </a:bodyPr>
          <a:lstStyle/>
          <a:p>
            <a:pPr lvl="0" eaLnBrk="1" hangingPunct="1"/>
            <a:endParaRPr dirty="0"/>
          </a:p>
        </p:txBody>
      </p:sp>
      <mc:AlternateContent xmlns:mc="http://schemas.openxmlformats.org/markup-compatibility/2006">
        <mc:Choice xmlns:a14="http://schemas.microsoft.com/office/drawing/2010/main" Requires="a14">
          <p:sp>
            <p:nvSpPr>
              <p:cNvPr id="370692" name="Object 4"/>
              <p:cNvSpPr txBox="1"/>
              <p:nvPr/>
            </p:nvSpPr>
            <p:spPr bwMode="auto">
              <a:xfrm>
                <a:off x="3405187" y="4592371"/>
                <a:ext cx="4176713" cy="696763"/>
              </a:xfrm>
              <a:prstGeom prst="rect">
                <a:avLst/>
              </a:prstGeom>
              <a:solidFill>
                <a:srgbClr val="FFFF00"/>
              </a:solidFill>
              <a:ln w="15875">
                <a:solidFill>
                  <a:srgbClr val="00B050"/>
                </a:solidFill>
              </a:ln>
              <a:ex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课程成绩</m:t>
                      </m:r>
                      <m:r>
                        <a:rPr lang="zh-CN" altLang="en-US">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a:solidFill>
                                <a:srgbClr val="000000"/>
                              </a:solidFill>
                              <a:latin typeface="Cambria Math" panose="02040503050406030204" pitchFamily="18" charset="0"/>
                            </a:rPr>
                            <m:t>N</m:t>
                          </m:r>
                          <m:r>
                            <a:rPr lang="zh-CN" altLang="en-US" i="1">
                              <a:solidFill>
                                <a:srgbClr val="000000"/>
                              </a:solidFill>
                              <a:latin typeface="Cambria Math" panose="02040503050406030204" pitchFamily="18" charset="0"/>
                            </a:rPr>
                            <m:t>×100</m:t>
                          </m:r>
                          <m:r>
                            <a:rPr lang="zh-CN" altLang="en-US">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100</m:t>
                          </m:r>
                          <m:r>
                            <a:rPr lang="zh-CN" altLang="en-US">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100</m:t>
                          </m:r>
                        </m:num>
                        <m:den>
                          <m:r>
                            <m:rPr>
                              <m:nor/>
                            </m:rPr>
                            <a:rPr lang="zh-CN" altLang="en-US">
                              <a:solidFill>
                                <a:srgbClr val="000000"/>
                              </a:solidFill>
                              <a:latin typeface="Cambria Math" panose="02040503050406030204" pitchFamily="18" charset="0"/>
                            </a:rPr>
                            <m:t>N</m:t>
                          </m:r>
                          <m:r>
                            <m:rPr>
                              <m:nor/>
                            </m:rPr>
                            <a:rPr lang="zh-CN" altLang="en-US">
                              <a:solidFill>
                                <a:srgbClr val="000000"/>
                              </a:solidFill>
                              <a:latin typeface="Cambria Math" panose="02040503050406030204" pitchFamily="18" charset="0"/>
                            </a:rPr>
                            <m:t>+2</m:t>
                          </m:r>
                        </m:den>
                      </m:f>
                    </m:oMath>
                  </m:oMathPara>
                </a14:m>
                <a:endParaRPr lang="zh-CN" altLang="en-US" dirty="0"/>
              </a:p>
            </p:txBody>
          </p:sp>
        </mc:Choice>
        <mc:Fallback>
          <p:sp>
            <p:nvSpPr>
              <p:cNvPr id="370692" name="Object 4"/>
              <p:cNvSpPr txBox="1">
                <a:spLocks noRot="1" noChangeAspect="1" noMove="1" noResize="1" noEditPoints="1" noAdjustHandles="1" noChangeArrowheads="1" noChangeShapeType="1" noTextEdit="1"/>
              </p:cNvSpPr>
              <p:nvPr/>
            </p:nvSpPr>
            <p:spPr bwMode="auto">
              <a:xfrm>
                <a:off x="3405187" y="4592371"/>
                <a:ext cx="4176713" cy="696763"/>
              </a:xfrm>
              <a:prstGeom prst="rect">
                <a:avLst/>
              </a:prstGeom>
              <a:blipFill>
                <a:blip r:embed="rId2"/>
                <a:stretch>
                  <a:fillRect/>
                </a:stretch>
              </a:blipFill>
              <a:ln w="15875">
                <a:solidFill>
                  <a:srgbClr val="00B050"/>
                </a:solidFill>
              </a:ln>
              <a:extLst/>
            </p:spPr>
            <p:txBody>
              <a:bodyPr/>
              <a:lstStyle/>
              <a:p>
                <a:r>
                  <a:rPr lang="zh-CN" altLang="en-US">
                    <a:noFill/>
                  </a:rPr>
                  <a:t> </a:t>
                </a:r>
              </a:p>
            </p:txBody>
          </p:sp>
        </mc:Fallback>
      </mc:AlternateContent>
      <p:sp>
        <p:nvSpPr>
          <p:cNvPr id="370694" name="Rectangle 6"/>
          <p:cNvSpPr/>
          <p:nvPr/>
        </p:nvSpPr>
        <p:spPr>
          <a:xfrm>
            <a:off x="1524000" y="5249962"/>
            <a:ext cx="7010400" cy="792162"/>
          </a:xfrm>
          <a:prstGeom prst="rect">
            <a:avLst/>
          </a:prstGeom>
          <a:noFill/>
          <a:ln w="9525">
            <a:noFill/>
            <a:miter/>
          </a:ln>
        </p:spPr>
        <p:txBody>
          <a:bodyPr anchor="ctr"/>
          <a:lstStyle/>
          <a:p>
            <a:pPr lvl="0" algn="l" eaLnBrk="1" hangingPunct="1"/>
            <a:r>
              <a:rPr lang="zh-CN" altLang="en-US" sz="2200" dirty="0"/>
              <a:t>成绩排序后，评出优、良、中、及、不及格。</a:t>
            </a:r>
            <a:r>
              <a:rPr lang="zh-CN" altLang="en-US" sz="2200" b="0" dirty="0"/>
              <a:t> </a:t>
            </a:r>
          </a:p>
        </p:txBody>
      </p:sp>
      <p:sp>
        <p:nvSpPr>
          <p:cNvPr id="8" name="Text Box 14"/>
          <p:cNvSpPr txBox="1"/>
          <p:nvPr/>
        </p:nvSpPr>
        <p:spPr>
          <a:xfrm>
            <a:off x="107508" y="2420991"/>
            <a:ext cx="615553" cy="1440061"/>
          </a:xfrm>
          <a:prstGeom prst="rect">
            <a:avLst/>
          </a:prstGeom>
          <a:noFill/>
          <a:ln w="9525">
            <a:noFill/>
            <a:miter/>
          </a:ln>
        </p:spPr>
        <p:txBody>
          <a:bodyPr vert="eaVert" wrap="squar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绪   论</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17</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70691">
                                            <p:txEl>
                                              <p:pRg st="0" end="0"/>
                                            </p:txEl>
                                          </p:spTgt>
                                        </p:tgtEl>
                                        <p:attrNameLst>
                                          <p:attrName>style.visibility</p:attrName>
                                        </p:attrNameLst>
                                      </p:cBhvr>
                                      <p:to>
                                        <p:strVal val="visible"/>
                                      </p:to>
                                    </p:set>
                                    <p:animEffect transition="in" filter="slide(fromBottom)">
                                      <p:cBhvr>
                                        <p:cTn id="7" dur="500"/>
                                        <p:tgtEl>
                                          <p:spTgt spid="370691">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70691">
                                            <p:txEl>
                                              <p:pRg st="1" end="1"/>
                                            </p:txEl>
                                          </p:spTgt>
                                        </p:tgtEl>
                                        <p:attrNameLst>
                                          <p:attrName>style.visibility</p:attrName>
                                        </p:attrNameLst>
                                      </p:cBhvr>
                                      <p:to>
                                        <p:strVal val="visible"/>
                                      </p:to>
                                    </p:set>
                                    <p:animEffect transition="in" filter="slide(fromBottom)">
                                      <p:cBhvr>
                                        <p:cTn id="10" dur="500"/>
                                        <p:tgtEl>
                                          <p:spTgt spid="370691">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370691">
                                            <p:txEl>
                                              <p:pRg st="2" end="2"/>
                                            </p:txEl>
                                          </p:spTgt>
                                        </p:tgtEl>
                                        <p:attrNameLst>
                                          <p:attrName>style.visibility</p:attrName>
                                        </p:attrNameLst>
                                      </p:cBhvr>
                                      <p:to>
                                        <p:strVal val="visible"/>
                                      </p:to>
                                    </p:set>
                                    <p:animEffect transition="in" filter="slide(fromBottom)">
                                      <p:cBhvr>
                                        <p:cTn id="13" dur="500"/>
                                        <p:tgtEl>
                                          <p:spTgt spid="370691">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370691">
                                            <p:txEl>
                                              <p:pRg st="3" end="3"/>
                                            </p:txEl>
                                          </p:spTgt>
                                        </p:tgtEl>
                                        <p:attrNameLst>
                                          <p:attrName>style.visibility</p:attrName>
                                        </p:attrNameLst>
                                      </p:cBhvr>
                                      <p:to>
                                        <p:strVal val="visible"/>
                                      </p:to>
                                    </p:set>
                                    <p:animEffect transition="in" filter="slide(fromBottom)">
                                      <p:cBhvr>
                                        <p:cTn id="16" dur="500"/>
                                        <p:tgtEl>
                                          <p:spTgt spid="37069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370691">
                                            <p:txEl>
                                              <p:pRg st="4" end="4"/>
                                            </p:txEl>
                                          </p:spTgt>
                                        </p:tgtEl>
                                        <p:attrNameLst>
                                          <p:attrName>style.visibility</p:attrName>
                                        </p:attrNameLst>
                                      </p:cBhvr>
                                      <p:to>
                                        <p:strVal val="visible"/>
                                      </p:to>
                                    </p:set>
                                    <p:animEffect transition="in" filter="slide(fromBottom)">
                                      <p:cBhvr>
                                        <p:cTn id="21" dur="500"/>
                                        <p:tgtEl>
                                          <p:spTgt spid="37069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370691">
                                            <p:txEl>
                                              <p:pRg st="5" end="5"/>
                                            </p:txEl>
                                          </p:spTgt>
                                        </p:tgtEl>
                                        <p:attrNameLst>
                                          <p:attrName>style.visibility</p:attrName>
                                        </p:attrNameLst>
                                      </p:cBhvr>
                                      <p:to>
                                        <p:strVal val="visible"/>
                                      </p:to>
                                    </p:set>
                                    <p:animEffect transition="in" filter="slide(fromBottom)">
                                      <p:cBhvr>
                                        <p:cTn id="26" dur="500"/>
                                        <p:tgtEl>
                                          <p:spTgt spid="370691">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70691">
                                            <p:txEl>
                                              <p:pRg st="6" end="6"/>
                                            </p:txEl>
                                          </p:spTgt>
                                        </p:tgtEl>
                                        <p:attrNameLst>
                                          <p:attrName>style.visibility</p:attrName>
                                        </p:attrNameLst>
                                      </p:cBhvr>
                                      <p:to>
                                        <p:strVal val="visible"/>
                                      </p:to>
                                    </p:set>
                                    <p:animEffect transition="in" filter="slide(fromBottom)">
                                      <p:cBhvr>
                                        <p:cTn id="31" dur="500"/>
                                        <p:tgtEl>
                                          <p:spTgt spid="370691">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70692"/>
                                        </p:tgtEl>
                                        <p:attrNameLst>
                                          <p:attrName>style.visibility</p:attrName>
                                        </p:attrNameLst>
                                      </p:cBhvr>
                                      <p:to>
                                        <p:strVal val="visible"/>
                                      </p:to>
                                    </p:set>
                                    <p:animEffect transition="in" filter="wipe(down)">
                                      <p:cBhvr>
                                        <p:cTn id="36" dur="500"/>
                                        <p:tgtEl>
                                          <p:spTgt spid="370692"/>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370694"/>
                                        </p:tgtEl>
                                        <p:attrNameLst>
                                          <p:attrName>style.visibility</p:attrName>
                                        </p:attrNameLst>
                                      </p:cBhvr>
                                      <p:to>
                                        <p:strVal val="visible"/>
                                      </p:to>
                                    </p:set>
                                    <p:animEffect transition="in" filter="slide(fromBottom)">
                                      <p:cBhvr>
                                        <p:cTn id="41" dur="500"/>
                                        <p:tgtEl>
                                          <p:spTgt spid="370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1" grpId="0" build="p"/>
      <p:bldP spid="370692" grpId="0" bldLvl="0" animBg="1"/>
      <p:bldP spid="37069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日期占位符 3"/>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41360E99-7499-4DCA-97C9-A3FF9FAB4BB5}" type="datetime1">
              <a:rPr lang="zh-CN" altLang="en-US" smtClean="0"/>
              <a:t>2023/2/20</a:t>
            </a:fld>
            <a:endParaRPr lang="en-US" altLang="zh-CN" dirty="0"/>
          </a:p>
        </p:txBody>
      </p:sp>
      <p:sp>
        <p:nvSpPr>
          <p:cNvPr id="13315" name="Rectangle 2"/>
          <p:cNvSpPr>
            <a:spLocks noGrp="1"/>
          </p:cNvSpPr>
          <p:nvPr>
            <p:ph type="title"/>
          </p:nvPr>
        </p:nvSpPr>
        <p:spPr>
          <a:xfrm>
            <a:off x="1547813" y="368700"/>
            <a:ext cx="7010400" cy="935828"/>
          </a:xfrm>
        </p:spPr>
        <p:txBody>
          <a:bodyPr vert="horz" wrap="square" lIns="91440" tIns="45720" rIns="91440" bIns="45720" anchor="ctr"/>
          <a:lstStyle/>
          <a:p>
            <a:pPr eaLnBrk="1" hangingPunct="1"/>
            <a:r>
              <a:rPr lang="zh-CN" altLang="en-US" sz="2000" b="1" dirty="0">
                <a:solidFill>
                  <a:srgbClr val="FF0000"/>
                </a:solidFill>
              </a:rPr>
              <a:t>每个实验的成绩评定：</a:t>
            </a:r>
          </a:p>
        </p:txBody>
      </p:sp>
      <p:sp>
        <p:nvSpPr>
          <p:cNvPr id="371715" name="Rectangle 3"/>
          <p:cNvSpPr>
            <a:spLocks noGrp="1"/>
          </p:cNvSpPr>
          <p:nvPr>
            <p:ph idx="1"/>
          </p:nvPr>
        </p:nvSpPr>
        <p:spPr>
          <a:xfrm>
            <a:off x="1547813" y="1304528"/>
            <a:ext cx="7273061" cy="4764088"/>
          </a:xfrm>
        </p:spPr>
        <p:txBody>
          <a:bodyPr vert="horz" wrap="square" lIns="91440" tIns="45720" rIns="91440" bIns="45720" anchor="t"/>
          <a:lstStyle/>
          <a:p>
            <a:pPr>
              <a:lnSpc>
                <a:spcPct val="120000"/>
              </a:lnSpc>
              <a:spcBef>
                <a:spcPts val="0"/>
              </a:spcBef>
            </a:pPr>
            <a:r>
              <a:rPr lang="zh-CN" altLang="en-US" sz="2200" b="1" dirty="0">
                <a:solidFill>
                  <a:schemeClr val="tx1"/>
                </a:solidFill>
              </a:rPr>
              <a:t>每个实验的成绩满分为</a:t>
            </a:r>
            <a:r>
              <a:rPr lang="en-US" altLang="zh-CN" sz="2200" b="1" dirty="0">
                <a:solidFill>
                  <a:schemeClr val="tx1"/>
                </a:solidFill>
              </a:rPr>
              <a:t>100</a:t>
            </a:r>
            <a:r>
              <a:rPr lang="zh-CN" altLang="en-US" sz="2200" b="1" dirty="0">
                <a:solidFill>
                  <a:schemeClr val="tx1"/>
                </a:solidFill>
              </a:rPr>
              <a:t>分，一般分为三部分： （包含实验的三个部分）</a:t>
            </a:r>
          </a:p>
          <a:p>
            <a:pPr>
              <a:lnSpc>
                <a:spcPct val="120000"/>
              </a:lnSpc>
              <a:spcBef>
                <a:spcPts val="0"/>
              </a:spcBef>
              <a:buFont typeface="Wingdings" panose="05000000000000000000" charset="0"/>
              <a:buChar char="Ø"/>
            </a:pPr>
            <a:r>
              <a:rPr lang="en-US" altLang="zh-CN" sz="2200" b="1" dirty="0">
                <a:solidFill>
                  <a:schemeClr val="tx1"/>
                </a:solidFill>
              </a:rPr>
              <a:t>1. </a:t>
            </a:r>
            <a:r>
              <a:rPr lang="zh-CN" altLang="en-US" sz="2200" b="1" dirty="0">
                <a:solidFill>
                  <a:schemeClr val="tx1"/>
                </a:solidFill>
              </a:rPr>
              <a:t>操作（</a:t>
            </a:r>
            <a:r>
              <a:rPr lang="en-US" altLang="zh-CN" sz="2200" b="1" dirty="0">
                <a:solidFill>
                  <a:schemeClr val="tx1"/>
                </a:solidFill>
              </a:rPr>
              <a:t>30-40</a:t>
            </a:r>
            <a:r>
              <a:rPr lang="zh-CN" altLang="en-US" sz="2200" b="1" dirty="0">
                <a:solidFill>
                  <a:schemeClr val="tx1"/>
                </a:solidFill>
              </a:rPr>
              <a:t>分，包括预习情况）</a:t>
            </a:r>
          </a:p>
          <a:p>
            <a:pPr>
              <a:lnSpc>
                <a:spcPct val="120000"/>
              </a:lnSpc>
              <a:spcBef>
                <a:spcPts val="0"/>
              </a:spcBef>
              <a:buFont typeface="Wingdings" panose="05000000000000000000" charset="0"/>
              <a:buChar char="Ø"/>
            </a:pPr>
            <a:r>
              <a:rPr lang="en-US" altLang="zh-CN" sz="2200" b="1" dirty="0">
                <a:solidFill>
                  <a:schemeClr val="tx1"/>
                </a:solidFill>
              </a:rPr>
              <a:t>2. </a:t>
            </a:r>
            <a:r>
              <a:rPr lang="zh-CN" altLang="en-US" sz="2200" b="1" dirty="0">
                <a:solidFill>
                  <a:schemeClr val="tx1"/>
                </a:solidFill>
              </a:rPr>
              <a:t>数据记录及处理（</a:t>
            </a:r>
            <a:r>
              <a:rPr lang="en-US" altLang="zh-CN" sz="2200" b="1" dirty="0">
                <a:solidFill>
                  <a:schemeClr val="tx1"/>
                </a:solidFill>
              </a:rPr>
              <a:t>30-50</a:t>
            </a:r>
            <a:r>
              <a:rPr lang="zh-CN" altLang="en-US" sz="2200" b="1" dirty="0">
                <a:solidFill>
                  <a:schemeClr val="tx1"/>
                </a:solidFill>
              </a:rPr>
              <a:t>分）</a:t>
            </a:r>
          </a:p>
          <a:p>
            <a:pPr>
              <a:lnSpc>
                <a:spcPct val="120000"/>
              </a:lnSpc>
              <a:spcBef>
                <a:spcPts val="0"/>
              </a:spcBef>
              <a:buFont typeface="Wingdings" panose="05000000000000000000" charset="0"/>
              <a:buChar char="Ø"/>
            </a:pPr>
            <a:r>
              <a:rPr lang="en-US" altLang="zh-CN" sz="2200" b="1" dirty="0">
                <a:solidFill>
                  <a:schemeClr val="tx1"/>
                </a:solidFill>
              </a:rPr>
              <a:t>3. </a:t>
            </a:r>
            <a:r>
              <a:rPr lang="zh-CN" altLang="en-US" sz="2200" b="1" dirty="0">
                <a:solidFill>
                  <a:schemeClr val="tx1"/>
                </a:solidFill>
              </a:rPr>
              <a:t>讨论（</a:t>
            </a:r>
            <a:r>
              <a:rPr lang="en-US" altLang="zh-CN" sz="2200" b="1" dirty="0">
                <a:solidFill>
                  <a:schemeClr val="tx1"/>
                </a:solidFill>
              </a:rPr>
              <a:t>20-30</a:t>
            </a:r>
            <a:r>
              <a:rPr lang="zh-CN" altLang="en-US" sz="2200" b="1" dirty="0">
                <a:solidFill>
                  <a:schemeClr val="tx1"/>
                </a:solidFill>
              </a:rPr>
              <a:t>分）</a:t>
            </a:r>
            <a:endParaRPr lang="en-US" altLang="zh-CN" sz="2200" b="1" dirty="0">
              <a:solidFill>
                <a:schemeClr val="tx1"/>
              </a:solidFill>
            </a:endParaRPr>
          </a:p>
          <a:p>
            <a:pPr>
              <a:lnSpc>
                <a:spcPct val="120000"/>
              </a:lnSpc>
              <a:spcBef>
                <a:spcPts val="0"/>
              </a:spcBef>
              <a:buNone/>
            </a:pPr>
            <a:endParaRPr lang="zh-CN" altLang="en-US" sz="2200" b="1" dirty="0"/>
          </a:p>
          <a:p>
            <a:pPr>
              <a:lnSpc>
                <a:spcPct val="150000"/>
              </a:lnSpc>
              <a:spcBef>
                <a:spcPts val="0"/>
              </a:spcBef>
              <a:buNone/>
            </a:pPr>
            <a:r>
              <a:rPr lang="zh-CN" altLang="en-US" sz="2200" b="1" u="sng" dirty="0">
                <a:solidFill>
                  <a:srgbClr val="0000FF"/>
                </a:solidFill>
              </a:rPr>
              <a:t>注意：一般能够完成教材中的内容可获得</a:t>
            </a:r>
            <a:r>
              <a:rPr lang="en-US" altLang="zh-CN" sz="2200" b="1" u="sng" dirty="0">
                <a:solidFill>
                  <a:srgbClr val="0000FF"/>
                </a:solidFill>
              </a:rPr>
              <a:t>80%</a:t>
            </a:r>
            <a:r>
              <a:rPr lang="zh-CN" altLang="en-US" sz="2200" b="1" u="sng" dirty="0">
                <a:solidFill>
                  <a:srgbClr val="0000FF"/>
                </a:solidFill>
              </a:rPr>
              <a:t>左右的分数，剩余</a:t>
            </a:r>
            <a:r>
              <a:rPr lang="en-US" altLang="zh-CN" sz="2200" b="1" u="sng" dirty="0">
                <a:solidFill>
                  <a:srgbClr val="0000FF"/>
                </a:solidFill>
              </a:rPr>
              <a:t>20%</a:t>
            </a:r>
            <a:r>
              <a:rPr lang="zh-CN" altLang="en-US" sz="2200" b="1" u="sng" dirty="0">
                <a:solidFill>
                  <a:srgbClr val="0000FF"/>
                </a:solidFill>
              </a:rPr>
              <a:t>需有自己扩充的内容，如能发现实验中的问题、对实验提出改进的方法、有深入的分析讨论等</a:t>
            </a:r>
          </a:p>
        </p:txBody>
      </p:sp>
      <p:sp>
        <p:nvSpPr>
          <p:cNvPr id="5" name="Text Box 14"/>
          <p:cNvSpPr txBox="1"/>
          <p:nvPr/>
        </p:nvSpPr>
        <p:spPr>
          <a:xfrm>
            <a:off x="107508" y="2420991"/>
            <a:ext cx="615553" cy="1440061"/>
          </a:xfrm>
          <a:prstGeom prst="rect">
            <a:avLst/>
          </a:prstGeom>
          <a:noFill/>
          <a:ln w="9525">
            <a:noFill/>
            <a:miter/>
          </a:ln>
        </p:spPr>
        <p:txBody>
          <a:bodyPr vert="eaVert" wrap="squar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绪   论</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18</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71715">
                                            <p:txEl>
                                              <p:pRg st="0" end="0"/>
                                            </p:txEl>
                                          </p:spTgt>
                                        </p:tgtEl>
                                        <p:attrNameLst>
                                          <p:attrName>style.visibility</p:attrName>
                                        </p:attrNameLst>
                                      </p:cBhvr>
                                      <p:to>
                                        <p:strVal val="visible"/>
                                      </p:to>
                                    </p:set>
                                    <p:animEffect transition="in" filter="slide(fromBottom)">
                                      <p:cBhvr>
                                        <p:cTn id="7" dur="500"/>
                                        <p:tgtEl>
                                          <p:spTgt spid="3717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71715">
                                            <p:txEl>
                                              <p:pRg st="1" end="1"/>
                                            </p:txEl>
                                          </p:spTgt>
                                        </p:tgtEl>
                                        <p:attrNameLst>
                                          <p:attrName>style.visibility</p:attrName>
                                        </p:attrNameLst>
                                      </p:cBhvr>
                                      <p:to>
                                        <p:strVal val="visible"/>
                                      </p:to>
                                    </p:set>
                                    <p:animEffect transition="in" filter="slide(fromBottom)">
                                      <p:cBhvr>
                                        <p:cTn id="12" dur="500"/>
                                        <p:tgtEl>
                                          <p:spTgt spid="3717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71715">
                                            <p:txEl>
                                              <p:pRg st="2" end="2"/>
                                            </p:txEl>
                                          </p:spTgt>
                                        </p:tgtEl>
                                        <p:attrNameLst>
                                          <p:attrName>style.visibility</p:attrName>
                                        </p:attrNameLst>
                                      </p:cBhvr>
                                      <p:to>
                                        <p:strVal val="visible"/>
                                      </p:to>
                                    </p:set>
                                    <p:animEffect transition="in" filter="slide(fromBottom)">
                                      <p:cBhvr>
                                        <p:cTn id="17" dur="500"/>
                                        <p:tgtEl>
                                          <p:spTgt spid="3717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71715">
                                            <p:txEl>
                                              <p:pRg st="3" end="3"/>
                                            </p:txEl>
                                          </p:spTgt>
                                        </p:tgtEl>
                                        <p:attrNameLst>
                                          <p:attrName>style.visibility</p:attrName>
                                        </p:attrNameLst>
                                      </p:cBhvr>
                                      <p:to>
                                        <p:strVal val="visible"/>
                                      </p:to>
                                    </p:set>
                                    <p:animEffect transition="in" filter="slide(fromBottom)">
                                      <p:cBhvr>
                                        <p:cTn id="22" dur="500"/>
                                        <p:tgtEl>
                                          <p:spTgt spid="3717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71715">
                                            <p:txEl>
                                              <p:pRg st="5" end="5"/>
                                            </p:txEl>
                                          </p:spTgt>
                                        </p:tgtEl>
                                        <p:attrNameLst>
                                          <p:attrName>style.visibility</p:attrName>
                                        </p:attrNameLst>
                                      </p:cBhvr>
                                      <p:to>
                                        <p:strVal val="visible"/>
                                      </p:to>
                                    </p:set>
                                    <p:animEffect transition="in" filter="slide(fromBottom)">
                                      <p:cBhvr>
                                        <p:cTn id="27" dur="500"/>
                                        <p:tgtEl>
                                          <p:spTgt spid="3717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日期占位符 3"/>
          <p:cNvSpPr txBox="1">
            <a:spLocks noGrp="1"/>
          </p:cNvSpPr>
          <p:nvPr>
            <p:ph type="dt" sz="half" idx="10"/>
          </p:nvPr>
        </p:nvSpPr>
        <p:spPr>
          <a:xfrm>
            <a:off x="6629400" y="5743947"/>
            <a:ext cx="1905000" cy="457200"/>
          </a:xfrm>
          <a:prstGeom prst="rect">
            <a:avLst/>
          </a:prstGeom>
          <a:noFill/>
          <a:ln w="9525">
            <a:noFill/>
            <a:miter/>
          </a:ln>
        </p:spPr>
        <p:txBody>
          <a:bodyPr/>
          <a:lstStyle/>
          <a:p>
            <a:pPr eaLnBrk="1" hangingPunct="1"/>
            <a:fld id="{B4C53FC6-A15C-4374-ABF2-8A65690FD71F}" type="datetime1">
              <a:rPr lang="zh-CN" altLang="en-US" smtClean="0"/>
              <a:t>2023/2/20</a:t>
            </a:fld>
            <a:endParaRPr lang="en-US" altLang="zh-CN" dirty="0"/>
          </a:p>
        </p:txBody>
      </p:sp>
      <p:sp>
        <p:nvSpPr>
          <p:cNvPr id="12291" name="Rectangle 2"/>
          <p:cNvSpPr>
            <a:spLocks noGrp="1"/>
          </p:cNvSpPr>
          <p:nvPr>
            <p:ph type="title"/>
          </p:nvPr>
        </p:nvSpPr>
        <p:spPr>
          <a:xfrm>
            <a:off x="1435024" y="559871"/>
            <a:ext cx="7010400" cy="617855"/>
          </a:xfrm>
        </p:spPr>
        <p:txBody>
          <a:bodyPr vert="horz" wrap="square" lIns="91440" tIns="45720" rIns="91440" bIns="45720" anchor="ctr"/>
          <a:lstStyle/>
          <a:p>
            <a:pPr eaLnBrk="1" hangingPunct="1"/>
            <a:r>
              <a:rPr lang="zh-CN" altLang="en-US" sz="2400" b="1" dirty="0">
                <a:solidFill>
                  <a:srgbClr val="000000"/>
                </a:solidFill>
                <a:latin typeface="+mn-ea"/>
                <a:ea typeface="+mn-ea"/>
              </a:rPr>
              <a:t>五、如何学好</a:t>
            </a:r>
            <a:r>
              <a:rPr lang="en-US" altLang="zh-CN" sz="2400" b="1" dirty="0">
                <a:solidFill>
                  <a:srgbClr val="000000"/>
                </a:solidFill>
                <a:latin typeface="+mn-ea"/>
                <a:ea typeface="+mn-ea"/>
              </a:rPr>
              <a:t>“</a:t>
            </a:r>
            <a:r>
              <a:rPr lang="zh-CN" altLang="en-US" sz="2400" b="1" dirty="0">
                <a:solidFill>
                  <a:srgbClr val="000000"/>
                </a:solidFill>
                <a:latin typeface="+mn-ea"/>
                <a:ea typeface="+mn-ea"/>
              </a:rPr>
              <a:t>大学物理实验</a:t>
            </a:r>
            <a:r>
              <a:rPr lang="en-US" altLang="zh-CN" sz="2400" b="1" dirty="0">
                <a:solidFill>
                  <a:srgbClr val="000000"/>
                </a:solidFill>
                <a:latin typeface="+mn-ea"/>
                <a:ea typeface="+mn-ea"/>
              </a:rPr>
              <a:t>”</a:t>
            </a:r>
            <a:r>
              <a:rPr lang="zh-CN" altLang="en-US" sz="2400" b="1" dirty="0">
                <a:solidFill>
                  <a:srgbClr val="000000"/>
                </a:solidFill>
                <a:latin typeface="+mn-ea"/>
                <a:ea typeface="+mn-ea"/>
              </a:rPr>
              <a:t>课程</a:t>
            </a:r>
          </a:p>
        </p:txBody>
      </p:sp>
      <p:sp>
        <p:nvSpPr>
          <p:cNvPr id="372739" name="Rectangle 3"/>
          <p:cNvSpPr>
            <a:spLocks noGrp="1"/>
          </p:cNvSpPr>
          <p:nvPr>
            <p:ph idx="1"/>
          </p:nvPr>
        </p:nvSpPr>
        <p:spPr>
          <a:xfrm>
            <a:off x="1332757" y="2395373"/>
            <a:ext cx="7464533" cy="2881312"/>
          </a:xfrm>
          <a:noFill/>
        </p:spPr>
        <p:txBody>
          <a:bodyPr vert="horz" wrap="square" lIns="91440" tIns="45720" rIns="91440" bIns="45720" anchor="t"/>
          <a:lstStyle/>
          <a:p>
            <a:pPr marL="571500" indent="-571500">
              <a:lnSpc>
                <a:spcPct val="120000"/>
              </a:lnSpc>
              <a:spcBef>
                <a:spcPts val="1200"/>
              </a:spcBef>
              <a:buClr>
                <a:srgbClr val="FF0000"/>
              </a:buClr>
              <a:buFont typeface="Wingdings" panose="05000000000000000000" pitchFamily="2" charset="2"/>
              <a:buAutoNum type="arabicPeriod"/>
            </a:pPr>
            <a:r>
              <a:rPr lang="zh-CN" altLang="en-US" sz="2200" dirty="0">
                <a:solidFill>
                  <a:srgbClr val="FF0000"/>
                </a:solidFill>
                <a:ea typeface="黑体" panose="02010609060101010101" pitchFamily="49" charset="-122"/>
              </a:rPr>
              <a:t>每位同学准备一个记录本（</a:t>
            </a:r>
            <a:r>
              <a:rPr lang="zh-CN" altLang="en-US" sz="2200" u="sng" dirty="0">
                <a:solidFill>
                  <a:srgbClr val="0000FF"/>
                </a:solidFill>
                <a:ea typeface="黑体" panose="02010609060101010101" pitchFamily="49" charset="-122"/>
              </a:rPr>
              <a:t>真正的本子</a:t>
            </a:r>
            <a:r>
              <a:rPr lang="zh-CN" altLang="en-US" sz="2200" dirty="0">
                <a:solidFill>
                  <a:srgbClr val="FF0000"/>
                </a:solidFill>
                <a:ea typeface="黑体" panose="02010609060101010101" pitchFamily="49" charset="-122"/>
              </a:rPr>
              <a:t>）</a:t>
            </a:r>
            <a:r>
              <a:rPr lang="zh-CN" altLang="en-US" sz="2200" dirty="0"/>
              <a:t>：</a:t>
            </a:r>
          </a:p>
          <a:p>
            <a:pPr marL="990600" lvl="1" indent="-533400">
              <a:lnSpc>
                <a:spcPct val="110000"/>
              </a:lnSpc>
              <a:spcBef>
                <a:spcPts val="1200"/>
              </a:spcBef>
            </a:pPr>
            <a:r>
              <a:rPr lang="zh-CN" altLang="en-US" sz="2000" b="1" dirty="0">
                <a:solidFill>
                  <a:schemeClr val="tx1"/>
                </a:solidFill>
              </a:rPr>
              <a:t>写预习报告、问题，实验时记录实验数据、数据处理过程、结论和问题讨论等。</a:t>
            </a:r>
            <a:r>
              <a:rPr lang="zh-CN" altLang="en-US" sz="2000" dirty="0"/>
              <a:t>（</a:t>
            </a:r>
            <a:r>
              <a:rPr lang="zh-CN" altLang="en-US" sz="2000" b="1" dirty="0">
                <a:solidFill>
                  <a:srgbClr val="FF0000"/>
                </a:solidFill>
              </a:rPr>
              <a:t>实验记录本应能长期保存</a:t>
            </a:r>
            <a:r>
              <a:rPr lang="zh-CN" altLang="en-US" sz="2000" dirty="0"/>
              <a:t>）</a:t>
            </a:r>
          </a:p>
          <a:p>
            <a:pPr marL="571500" indent="-571500">
              <a:lnSpc>
                <a:spcPct val="110000"/>
              </a:lnSpc>
              <a:spcBef>
                <a:spcPts val="1200"/>
              </a:spcBef>
              <a:buClr>
                <a:srgbClr val="FF0000"/>
              </a:buClr>
              <a:buFont typeface="Wingdings" panose="05000000000000000000" pitchFamily="2" charset="2"/>
              <a:buAutoNum type="arabicPeriod"/>
            </a:pPr>
            <a:r>
              <a:rPr lang="zh-CN" altLang="en-US" sz="2200" dirty="0">
                <a:solidFill>
                  <a:srgbClr val="FF0000"/>
                </a:solidFill>
                <a:ea typeface="黑体" panose="02010609060101010101" pitchFamily="49" charset="-122"/>
              </a:rPr>
              <a:t>认真做好实验课程的三个环节：</a:t>
            </a:r>
          </a:p>
          <a:p>
            <a:pPr marL="990600" lvl="1" indent="-533400">
              <a:lnSpc>
                <a:spcPct val="110000"/>
              </a:lnSpc>
              <a:spcBef>
                <a:spcPts val="1200"/>
              </a:spcBef>
            </a:pPr>
            <a:r>
              <a:rPr lang="zh-CN" altLang="en-US" sz="2000" b="1" u="sng" dirty="0">
                <a:solidFill>
                  <a:schemeClr val="tx1"/>
                </a:solidFill>
              </a:rPr>
              <a:t>按要求做、注重细节、注意规范，把实验做精；</a:t>
            </a:r>
          </a:p>
          <a:p>
            <a:pPr marL="990600" lvl="1" indent="-533400">
              <a:lnSpc>
                <a:spcPct val="110000"/>
              </a:lnSpc>
              <a:spcBef>
                <a:spcPts val="1200"/>
              </a:spcBef>
            </a:pPr>
            <a:r>
              <a:rPr lang="zh-CN" altLang="en-US" sz="2000" b="1" u="sng" dirty="0">
                <a:solidFill>
                  <a:schemeClr val="tx1"/>
                </a:solidFill>
              </a:rPr>
              <a:t>注意主动、多动手、多动脑、多讨论。</a:t>
            </a:r>
          </a:p>
        </p:txBody>
      </p:sp>
      <p:sp>
        <p:nvSpPr>
          <p:cNvPr id="12300" name="Rectangle 13"/>
          <p:cNvSpPr/>
          <p:nvPr/>
        </p:nvSpPr>
        <p:spPr>
          <a:xfrm>
            <a:off x="2171865" y="1552790"/>
            <a:ext cx="5040650" cy="467519"/>
          </a:xfrm>
          <a:prstGeom prst="rect">
            <a:avLst/>
          </a:prstGeom>
          <a:solidFill>
            <a:srgbClr val="FFFF00"/>
          </a:solidFill>
          <a:ln w="19050" cap="flat" cmpd="sng">
            <a:solidFill>
              <a:srgbClr val="0000FF"/>
            </a:solidFill>
            <a:prstDash val="solid"/>
            <a:miter/>
            <a:headEnd type="none" w="med" len="med"/>
            <a:tailEnd type="none" w="med" len="med"/>
          </a:ln>
        </p:spPr>
        <p:txBody>
          <a:bodyPr anchor="ctr"/>
          <a:lstStyle/>
          <a:p>
            <a:pPr lvl="0" eaLnBrk="1" hangingPunct="1"/>
            <a:r>
              <a:rPr lang="zh-CN" altLang="en-US" sz="2200" b="0" dirty="0">
                <a:solidFill>
                  <a:srgbClr val="FF0000"/>
                </a:solidFill>
                <a:ea typeface="黑体" panose="02010609060101010101" pitchFamily="49" charset="-122"/>
              </a:rPr>
              <a:t>把每一个实验当做一个研究课题来做</a:t>
            </a:r>
            <a:endParaRPr lang="zh-CN" altLang="en-US" sz="2200" dirty="0">
              <a:solidFill>
                <a:srgbClr val="FF0000"/>
              </a:solidFill>
            </a:endParaRPr>
          </a:p>
        </p:txBody>
      </p:sp>
      <p:sp>
        <p:nvSpPr>
          <p:cNvPr id="13" name="Text Box 14"/>
          <p:cNvSpPr txBox="1"/>
          <p:nvPr/>
        </p:nvSpPr>
        <p:spPr>
          <a:xfrm>
            <a:off x="107508" y="2420991"/>
            <a:ext cx="615553" cy="1440061"/>
          </a:xfrm>
          <a:prstGeom prst="rect">
            <a:avLst/>
          </a:prstGeom>
          <a:noFill/>
          <a:ln w="9525">
            <a:noFill/>
            <a:miter/>
          </a:ln>
        </p:spPr>
        <p:txBody>
          <a:bodyPr vert="eaVert" wrap="squar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绪   论</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19</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72739">
                                            <p:txEl>
                                              <p:pRg st="0" end="0"/>
                                            </p:txEl>
                                          </p:spTgt>
                                        </p:tgtEl>
                                        <p:attrNameLst>
                                          <p:attrName>style.visibility</p:attrName>
                                        </p:attrNameLst>
                                      </p:cBhvr>
                                      <p:to>
                                        <p:strVal val="visible"/>
                                      </p:to>
                                    </p:set>
                                    <p:animEffect transition="in" filter="slide(fromBottom)">
                                      <p:cBhvr>
                                        <p:cTn id="7" dur="500"/>
                                        <p:tgtEl>
                                          <p:spTgt spid="372739">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72739">
                                            <p:txEl>
                                              <p:pRg st="1" end="1"/>
                                            </p:txEl>
                                          </p:spTgt>
                                        </p:tgtEl>
                                        <p:attrNameLst>
                                          <p:attrName>style.visibility</p:attrName>
                                        </p:attrNameLst>
                                      </p:cBhvr>
                                      <p:to>
                                        <p:strVal val="visible"/>
                                      </p:to>
                                    </p:set>
                                    <p:animEffect transition="in" filter="slide(fromBottom)">
                                      <p:cBhvr>
                                        <p:cTn id="10" dur="500"/>
                                        <p:tgtEl>
                                          <p:spTgt spid="37273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372739">
                                            <p:txEl>
                                              <p:pRg st="2" end="2"/>
                                            </p:txEl>
                                          </p:spTgt>
                                        </p:tgtEl>
                                        <p:attrNameLst>
                                          <p:attrName>style.visibility</p:attrName>
                                        </p:attrNameLst>
                                      </p:cBhvr>
                                      <p:to>
                                        <p:strVal val="visible"/>
                                      </p:to>
                                    </p:set>
                                    <p:animEffect transition="in" filter="slide(fromBottom)">
                                      <p:cBhvr>
                                        <p:cTn id="15" dur="500"/>
                                        <p:tgtEl>
                                          <p:spTgt spid="372739">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372739">
                                            <p:txEl>
                                              <p:pRg st="3" end="3"/>
                                            </p:txEl>
                                          </p:spTgt>
                                        </p:tgtEl>
                                        <p:attrNameLst>
                                          <p:attrName>style.visibility</p:attrName>
                                        </p:attrNameLst>
                                      </p:cBhvr>
                                      <p:to>
                                        <p:strVal val="visible"/>
                                      </p:to>
                                    </p:set>
                                    <p:animEffect transition="in" filter="slide(fromBottom)">
                                      <p:cBhvr>
                                        <p:cTn id="18" dur="500"/>
                                        <p:tgtEl>
                                          <p:spTgt spid="372739">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372739">
                                            <p:txEl>
                                              <p:pRg st="4" end="4"/>
                                            </p:txEl>
                                          </p:spTgt>
                                        </p:tgtEl>
                                        <p:attrNameLst>
                                          <p:attrName>style.visibility</p:attrName>
                                        </p:attrNameLst>
                                      </p:cBhvr>
                                      <p:to>
                                        <p:strVal val="visible"/>
                                      </p:to>
                                    </p:set>
                                    <p:animEffect transition="in" filter="slide(fromBottom)">
                                      <p:cBhvr>
                                        <p:cTn id="21" dur="500"/>
                                        <p:tgtEl>
                                          <p:spTgt spid="3727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ChangeArrowheads="1"/>
          </p:cNvSpPr>
          <p:nvPr>
            <p:ph type="ctrTitle"/>
          </p:nvPr>
        </p:nvSpPr>
        <p:spPr>
          <a:xfrm>
            <a:off x="1907704" y="404664"/>
            <a:ext cx="6477000" cy="1348740"/>
          </a:xfrm>
        </p:spPr>
        <p:txBody>
          <a:bodyPr/>
          <a:lstStyle/>
          <a:p>
            <a:r>
              <a:rPr lang="zh-CN" altLang="en-US" sz="3600" dirty="0">
                <a:solidFill>
                  <a:schemeClr val="tx1"/>
                </a:solidFill>
                <a:latin typeface="黑体" panose="02010609060101010101" pitchFamily="49" charset="-122"/>
                <a:ea typeface="黑体" panose="02010609060101010101" pitchFamily="49" charset="-122"/>
              </a:rPr>
              <a:t>本次课的主要内容</a:t>
            </a:r>
          </a:p>
        </p:txBody>
      </p:sp>
      <p:sp>
        <p:nvSpPr>
          <p:cNvPr id="3" name="Subtitle 2"/>
          <p:cNvSpPr>
            <a:spLocks noGrp="1" noChangeArrowheads="1"/>
          </p:cNvSpPr>
          <p:nvPr>
            <p:ph type="subTitle" idx="1"/>
          </p:nvPr>
        </p:nvSpPr>
        <p:spPr>
          <a:xfrm>
            <a:off x="2051720" y="1844824"/>
            <a:ext cx="6581338" cy="3933155"/>
          </a:xfrm>
        </p:spPr>
        <p:txBody>
          <a:bodyPr/>
          <a:lstStyle/>
          <a:p>
            <a:pPr marL="457200" indent="-457200">
              <a:buFont typeface="Wingdings" panose="05000000000000000000" charset="0"/>
              <a:buChar char="v"/>
            </a:pPr>
            <a:r>
              <a:rPr lang="zh-CN" altLang="en-US" sz="2400" b="1" dirty="0">
                <a:solidFill>
                  <a:schemeClr val="tx1"/>
                </a:solidFill>
              </a:rPr>
              <a:t>绪论（“大学物理实验”课程简介 ）</a:t>
            </a:r>
          </a:p>
          <a:p>
            <a:pPr lvl="1">
              <a:spcBef>
                <a:spcPts val="1200"/>
              </a:spcBef>
              <a:buFont typeface="Wingdings" panose="05000000000000000000" pitchFamily="2" charset="2"/>
              <a:buChar char="Ø"/>
            </a:pPr>
            <a:r>
              <a:rPr lang="zh-CN" altLang="en-US" sz="2000" b="1" dirty="0">
                <a:solidFill>
                  <a:schemeClr val="tx1"/>
                </a:solidFill>
              </a:rPr>
              <a:t>物理实验课的任务、</a:t>
            </a:r>
            <a:r>
              <a:rPr lang="zh-CN" altLang="en-US" sz="2000" b="1" dirty="0">
                <a:solidFill>
                  <a:schemeClr val="tx1"/>
                </a:solidFill>
                <a:sym typeface="+mn-ea"/>
              </a:rPr>
              <a:t>主要内容</a:t>
            </a:r>
          </a:p>
          <a:p>
            <a:pPr lvl="1">
              <a:spcBef>
                <a:spcPts val="1200"/>
              </a:spcBef>
              <a:buFont typeface="Wingdings" panose="05000000000000000000" pitchFamily="2" charset="2"/>
              <a:buChar char="Ø"/>
            </a:pPr>
            <a:r>
              <a:rPr lang="zh-CN" altLang="en-US" sz="2000" b="1" dirty="0">
                <a:solidFill>
                  <a:schemeClr val="tx1"/>
                </a:solidFill>
                <a:sym typeface="+mn-ea"/>
              </a:rPr>
              <a:t>物理实验课培养的“科学素质” </a:t>
            </a:r>
            <a:endParaRPr lang="zh-CN" altLang="en-US" sz="2000" b="1" dirty="0">
              <a:solidFill>
                <a:schemeClr val="tx1"/>
              </a:solidFill>
            </a:endParaRPr>
          </a:p>
          <a:p>
            <a:pPr lvl="1">
              <a:spcBef>
                <a:spcPts val="1200"/>
              </a:spcBef>
              <a:buFont typeface="Wingdings" panose="05000000000000000000" pitchFamily="2" charset="2"/>
              <a:buChar char="Ø"/>
            </a:pPr>
            <a:r>
              <a:rPr lang="zh-CN" altLang="en-US" sz="2000" b="1" dirty="0">
                <a:solidFill>
                  <a:schemeClr val="tx1"/>
                </a:solidFill>
                <a:cs typeface="+mn-ea"/>
                <a:sym typeface="+mn-ea"/>
              </a:rPr>
              <a:t>“物理实验技术、方法”的用途</a:t>
            </a:r>
          </a:p>
          <a:p>
            <a:pPr lvl="1" algn="l">
              <a:spcBef>
                <a:spcPts val="1200"/>
              </a:spcBef>
              <a:buFont typeface="Wingdings" panose="05000000000000000000" pitchFamily="2" charset="2"/>
              <a:buChar char="Ø"/>
            </a:pPr>
            <a:r>
              <a:rPr lang="zh-CN" altLang="en-US" sz="2000" b="1" dirty="0">
                <a:solidFill>
                  <a:schemeClr val="tx1"/>
                </a:solidFill>
                <a:cs typeface="+mn-ea"/>
                <a:sym typeface="+mn-ea"/>
              </a:rPr>
              <a:t>物理实验课上课方式与方法</a:t>
            </a:r>
          </a:p>
          <a:p>
            <a:pPr lvl="1" algn="l">
              <a:spcBef>
                <a:spcPts val="1200"/>
              </a:spcBef>
              <a:buFont typeface="Wingdings" panose="05000000000000000000" pitchFamily="2" charset="2"/>
              <a:buChar char="Ø"/>
            </a:pPr>
            <a:r>
              <a:rPr lang="zh-CN" altLang="en-US" sz="2000" b="1" dirty="0">
                <a:solidFill>
                  <a:schemeClr val="tx1"/>
                </a:solidFill>
                <a:cs typeface="+mn-ea"/>
                <a:sym typeface="+mn-ea"/>
              </a:rPr>
              <a:t>如何学好“大学物理实验”课程</a:t>
            </a:r>
          </a:p>
          <a:p>
            <a:pPr lvl="1" algn="l">
              <a:spcBef>
                <a:spcPts val="1200"/>
              </a:spcBef>
              <a:buFont typeface="Wingdings" panose="05000000000000000000" pitchFamily="2" charset="2"/>
              <a:buChar char="Ø"/>
            </a:pPr>
            <a:r>
              <a:rPr lang="zh-CN" altLang="en-US" sz="2000" b="1" dirty="0">
                <a:solidFill>
                  <a:schemeClr val="tx1"/>
                </a:solidFill>
                <a:sym typeface="+mn-ea"/>
              </a:rPr>
              <a:t>上课时间、地点</a:t>
            </a:r>
            <a:r>
              <a:rPr lang="zh-CN" altLang="en-US" sz="2000" b="1" dirty="0">
                <a:solidFill>
                  <a:schemeClr val="tx1"/>
                </a:solidFill>
                <a:cs typeface="+mn-ea"/>
                <a:sym typeface="+mn-ea"/>
              </a:rPr>
              <a:t>和顺序</a:t>
            </a:r>
            <a:endParaRPr lang="zh-CN" altLang="en-US" sz="2000" b="1" dirty="0">
              <a:solidFill>
                <a:schemeClr val="tx1"/>
              </a:solidFill>
              <a:sym typeface="+mn-ea"/>
            </a:endParaRPr>
          </a:p>
          <a:p>
            <a:pPr marL="457200" indent="-457200">
              <a:spcBef>
                <a:spcPts val="1800"/>
              </a:spcBef>
              <a:buFont typeface="Wingdings" panose="05000000000000000000" charset="0"/>
              <a:buChar char="v"/>
            </a:pPr>
            <a:r>
              <a:rPr lang="zh-CN" altLang="en-US" sz="2400" b="1" kern="1200" dirty="0">
                <a:solidFill>
                  <a:schemeClr val="tx1"/>
                </a:solidFill>
                <a:latin typeface="+mj-lt"/>
                <a:ea typeface="+mj-ea"/>
                <a:cs typeface="+mj-cs"/>
                <a:sym typeface="+mn-ea"/>
              </a:rPr>
              <a:t>实验的误差及数据处理基础知识</a:t>
            </a:r>
            <a:endParaRPr lang="zh-CN" altLang="en-US" sz="2400" dirty="0">
              <a:solidFill>
                <a:schemeClr val="tx1"/>
              </a:solidFill>
              <a:sym typeface="+mn-ea"/>
            </a:endParaRPr>
          </a:p>
        </p:txBody>
      </p:sp>
      <p:sp>
        <p:nvSpPr>
          <p:cNvPr id="4" name="日期占位符 3"/>
          <p:cNvSpPr>
            <a:spLocks noGrp="1"/>
          </p:cNvSpPr>
          <p:nvPr>
            <p:ph type="dt" sz="half" idx="2"/>
          </p:nvPr>
        </p:nvSpPr>
        <p:spPr/>
        <p:txBody>
          <a:bodyPr/>
          <a:lstStyle/>
          <a:p>
            <a:pPr rtl="0">
              <a:defRPr/>
            </a:pPr>
            <a:fld id="{6CA10534-FB51-4124-954C-6AF699A241FD}" type="datetime1">
              <a:rPr lang="zh-CN" altLang="en-US" smtClean="0">
                <a:cs typeface="+mn-cs"/>
              </a:rPr>
              <a:t>2023/2/20</a:t>
            </a:fld>
            <a:endParaRPr lang="zh-CN" altLang="en-US">
              <a:cs typeface="+mn-cs"/>
            </a:endParaRPr>
          </a:p>
        </p:txBody>
      </p:sp>
      <p:sp>
        <p:nvSpPr>
          <p:cNvPr id="5" name="灯片编号占位符 4"/>
          <p:cNvSpPr>
            <a:spLocks noGrp="1"/>
          </p:cNvSpPr>
          <p:nvPr>
            <p:ph type="sldNum" sz="quarter" idx="4"/>
          </p:nvPr>
        </p:nvSpPr>
        <p:spPr/>
        <p:txBody>
          <a:bodyPr/>
          <a:lstStyle/>
          <a:p>
            <a:pPr algn="l" eaLnBrk="1" hangingPunct="1"/>
            <a:fld id="{9A0DB2DC-4C9A-4742-B13C-FB6460FD3503}" type="slidenum">
              <a:rPr lang="zh-CN" altLang="en-US" sz="1400" b="0" smtClean="0"/>
              <a:t>2</a:t>
            </a:fld>
            <a:endParaRPr lang="en-US" altLang="zh-CN" sz="1400" b="0" dirty="0"/>
          </a:p>
        </p:txBody>
      </p:sp>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日期占位符 3"/>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79E47A29-0850-46C9-BCD8-5FA881BD22D1}" type="datetime1">
              <a:rPr lang="zh-CN" altLang="en-US" smtClean="0"/>
              <a:t>2023/2/20</a:t>
            </a:fld>
            <a:endParaRPr lang="en-US" altLang="zh-CN" dirty="0"/>
          </a:p>
        </p:txBody>
      </p:sp>
      <p:sp>
        <p:nvSpPr>
          <p:cNvPr id="15363" name="Rectangle 2"/>
          <p:cNvSpPr>
            <a:spLocks noGrp="1"/>
          </p:cNvSpPr>
          <p:nvPr>
            <p:ph type="title"/>
          </p:nvPr>
        </p:nvSpPr>
        <p:spPr>
          <a:xfrm>
            <a:off x="1547813" y="188917"/>
            <a:ext cx="6337300" cy="1152525"/>
          </a:xfrm>
        </p:spPr>
        <p:txBody>
          <a:bodyPr vert="horz" wrap="square" lIns="91440" tIns="45720" rIns="91440" bIns="45720" anchor="ctr"/>
          <a:lstStyle/>
          <a:p>
            <a:pPr algn="ctr" eaLnBrk="1" hangingPunct="1"/>
            <a:r>
              <a:rPr lang="zh-CN" altLang="en-US" sz="2800" b="1" dirty="0"/>
              <a:t>学好实验课应做到</a:t>
            </a:r>
          </a:p>
        </p:txBody>
      </p:sp>
      <p:sp>
        <p:nvSpPr>
          <p:cNvPr id="15364" name="Rectangle 4"/>
          <p:cNvSpPr/>
          <p:nvPr/>
        </p:nvSpPr>
        <p:spPr>
          <a:xfrm>
            <a:off x="2555776" y="1124744"/>
            <a:ext cx="4590826" cy="4968875"/>
          </a:xfrm>
          <a:prstGeom prst="rect">
            <a:avLst/>
          </a:prstGeom>
          <a:solidFill>
            <a:srgbClr val="FFFF99"/>
          </a:solidFill>
          <a:ln w="19050" cap="flat" cmpd="sng">
            <a:solidFill>
              <a:srgbClr val="00CCFF"/>
            </a:solidFill>
            <a:prstDash val="solid"/>
            <a:miter/>
            <a:headEnd type="none" w="med" len="med"/>
            <a:tailEnd type="none" w="med" len="med"/>
          </a:ln>
        </p:spPr>
        <p:txBody>
          <a:bodyPr anchor="ctr"/>
          <a:lstStyle/>
          <a:p>
            <a:pPr marL="800100" indent="-800100" algn="l">
              <a:lnSpc>
                <a:spcPct val="130000"/>
              </a:lnSpc>
              <a:spcBef>
                <a:spcPts val="1800"/>
              </a:spcBef>
              <a:buChar char="•"/>
            </a:pPr>
            <a:r>
              <a:rPr lang="zh-CN" altLang="en-US" sz="2400" b="0" dirty="0">
                <a:solidFill>
                  <a:srgbClr val="FF0000"/>
                </a:solidFill>
                <a:ea typeface="黑体" panose="02010609060101010101" pitchFamily="49" charset="-122"/>
              </a:rPr>
              <a:t>三勤：</a:t>
            </a:r>
            <a:br>
              <a:rPr lang="zh-CN" altLang="en-US" sz="2400" b="0" dirty="0">
                <a:solidFill>
                  <a:srgbClr val="FF0000"/>
                </a:solidFill>
                <a:ea typeface="黑体" panose="02010609060101010101" pitchFamily="49" charset="-122"/>
              </a:rPr>
            </a:br>
            <a:r>
              <a:rPr lang="zh-CN" altLang="en-US" sz="2400" b="0" dirty="0">
                <a:solidFill>
                  <a:srgbClr val="0000FF"/>
                </a:solidFill>
                <a:ea typeface="黑体" panose="02010609060101010101" pitchFamily="49" charset="-122"/>
              </a:rPr>
              <a:t>勤动手</a:t>
            </a:r>
            <a:r>
              <a:rPr lang="en-US" altLang="zh-CN" sz="2400" b="0" dirty="0">
                <a:solidFill>
                  <a:srgbClr val="0000FF"/>
                </a:solidFill>
                <a:latin typeface="黑体" panose="02010609060101010101" pitchFamily="49" charset="-122"/>
                <a:ea typeface="黑体" panose="02010609060101010101" pitchFamily="49" charset="-122"/>
              </a:rPr>
              <a:t>——</a:t>
            </a:r>
            <a:r>
              <a:rPr lang="zh-CN" altLang="en-US" sz="2400" b="0" dirty="0">
                <a:solidFill>
                  <a:srgbClr val="0000FF"/>
                </a:solidFill>
                <a:ea typeface="黑体" panose="02010609060101010101" pitchFamily="49" charset="-122"/>
              </a:rPr>
              <a:t>多尝试</a:t>
            </a:r>
            <a:br>
              <a:rPr lang="zh-CN" altLang="en-US" sz="2400" b="0" dirty="0">
                <a:solidFill>
                  <a:srgbClr val="0000FF"/>
                </a:solidFill>
                <a:ea typeface="黑体" panose="02010609060101010101" pitchFamily="49" charset="-122"/>
              </a:rPr>
            </a:br>
            <a:r>
              <a:rPr lang="zh-CN" altLang="en-US" sz="2400" b="0" dirty="0">
                <a:solidFill>
                  <a:srgbClr val="0000FF"/>
                </a:solidFill>
                <a:ea typeface="黑体" panose="02010609060101010101" pitchFamily="49" charset="-122"/>
              </a:rPr>
              <a:t>勤动脑</a:t>
            </a:r>
            <a:r>
              <a:rPr lang="en-US" altLang="zh-CN" sz="2400" b="0" dirty="0">
                <a:solidFill>
                  <a:srgbClr val="0000FF"/>
                </a:solidFill>
                <a:latin typeface="黑体" panose="02010609060101010101" pitchFamily="49" charset="-122"/>
                <a:ea typeface="黑体" panose="02010609060101010101" pitchFamily="49" charset="-122"/>
              </a:rPr>
              <a:t>——</a:t>
            </a:r>
            <a:r>
              <a:rPr lang="zh-CN" altLang="en-US" sz="2400" b="0" dirty="0">
                <a:solidFill>
                  <a:srgbClr val="0000FF"/>
                </a:solidFill>
                <a:ea typeface="黑体" panose="02010609060101010101" pitchFamily="49" charset="-122"/>
              </a:rPr>
              <a:t>多思考</a:t>
            </a:r>
            <a:br>
              <a:rPr lang="zh-CN" altLang="en-US" sz="2400" b="0" dirty="0">
                <a:solidFill>
                  <a:srgbClr val="0000FF"/>
                </a:solidFill>
                <a:ea typeface="黑体" panose="02010609060101010101" pitchFamily="49" charset="-122"/>
              </a:rPr>
            </a:br>
            <a:r>
              <a:rPr lang="zh-CN" altLang="en-US" sz="2400" b="0" dirty="0">
                <a:solidFill>
                  <a:srgbClr val="0000FF"/>
                </a:solidFill>
                <a:ea typeface="黑体" panose="02010609060101010101" pitchFamily="49" charset="-122"/>
              </a:rPr>
              <a:t>勤动嘴</a:t>
            </a:r>
            <a:r>
              <a:rPr lang="en-US" altLang="zh-CN" sz="2400" b="0" dirty="0">
                <a:solidFill>
                  <a:srgbClr val="0000FF"/>
                </a:solidFill>
                <a:latin typeface="黑体" panose="02010609060101010101" pitchFamily="49" charset="-122"/>
                <a:ea typeface="黑体" panose="02010609060101010101" pitchFamily="49" charset="-122"/>
              </a:rPr>
              <a:t>——</a:t>
            </a:r>
            <a:r>
              <a:rPr lang="zh-CN" altLang="en-US" sz="2400" b="0" dirty="0">
                <a:solidFill>
                  <a:srgbClr val="0000FF"/>
                </a:solidFill>
                <a:ea typeface="黑体" panose="02010609060101010101" pitchFamily="49" charset="-122"/>
              </a:rPr>
              <a:t>多讨论</a:t>
            </a:r>
            <a:endParaRPr lang="en-US" altLang="zh-CN" sz="2400" b="0" dirty="0">
              <a:solidFill>
                <a:srgbClr val="0000FF"/>
              </a:solidFill>
              <a:ea typeface="黑体" panose="02010609060101010101" pitchFamily="49" charset="-122"/>
            </a:endParaRPr>
          </a:p>
          <a:p>
            <a:pPr marL="800100" indent="-800100" algn="l">
              <a:lnSpc>
                <a:spcPct val="130000"/>
              </a:lnSpc>
              <a:spcBef>
                <a:spcPts val="0"/>
              </a:spcBef>
              <a:buChar char="•"/>
            </a:pPr>
            <a:r>
              <a:rPr lang="zh-CN" altLang="en-US" sz="2400" b="0" dirty="0">
                <a:solidFill>
                  <a:srgbClr val="0000FF"/>
                </a:solidFill>
                <a:ea typeface="黑体" panose="02010609060101010101" pitchFamily="49" charset="-122"/>
              </a:rPr>
              <a:t>   </a:t>
            </a:r>
            <a:br>
              <a:rPr lang="zh-CN" altLang="en-US" sz="2400" b="0" dirty="0">
                <a:solidFill>
                  <a:srgbClr val="0000FF"/>
                </a:solidFill>
                <a:ea typeface="黑体" panose="02010609060101010101" pitchFamily="49" charset="-122"/>
              </a:rPr>
            </a:br>
            <a:r>
              <a:rPr lang="zh-CN" altLang="en-US" sz="2400" b="0" dirty="0">
                <a:solidFill>
                  <a:srgbClr val="FF0000"/>
                </a:solidFill>
                <a:ea typeface="黑体" panose="02010609060101010101" pitchFamily="49" charset="-122"/>
              </a:rPr>
              <a:t>三要：</a:t>
            </a:r>
            <a:br>
              <a:rPr lang="zh-CN" altLang="en-US" sz="2400" b="0" dirty="0">
                <a:solidFill>
                  <a:srgbClr val="FF0000"/>
                </a:solidFill>
                <a:ea typeface="黑体" panose="02010609060101010101" pitchFamily="49" charset="-122"/>
              </a:rPr>
            </a:br>
            <a:r>
              <a:rPr lang="zh-CN" altLang="en-US" sz="2400" b="0" dirty="0">
                <a:solidFill>
                  <a:srgbClr val="0000FF"/>
                </a:solidFill>
                <a:ea typeface="黑体" panose="02010609060101010101" pitchFamily="49" charset="-122"/>
              </a:rPr>
              <a:t>要遵守规范、严格要求</a:t>
            </a:r>
            <a:br>
              <a:rPr lang="zh-CN" altLang="en-US" sz="2400" b="0" dirty="0">
                <a:solidFill>
                  <a:srgbClr val="0000FF"/>
                </a:solidFill>
                <a:ea typeface="黑体" panose="02010609060101010101" pitchFamily="49" charset="-122"/>
              </a:rPr>
            </a:br>
            <a:r>
              <a:rPr lang="zh-CN" altLang="en-US" sz="2400" b="0" dirty="0">
                <a:solidFill>
                  <a:srgbClr val="0000FF"/>
                </a:solidFill>
                <a:ea typeface="黑体" panose="02010609060101010101" pitchFamily="49" charset="-122"/>
              </a:rPr>
              <a:t>要实事求是、客观完整</a:t>
            </a:r>
            <a:br>
              <a:rPr lang="zh-CN" altLang="en-US" sz="2400" b="0" dirty="0">
                <a:solidFill>
                  <a:srgbClr val="0000FF"/>
                </a:solidFill>
                <a:ea typeface="黑体" panose="02010609060101010101" pitchFamily="49" charset="-122"/>
              </a:rPr>
            </a:br>
            <a:r>
              <a:rPr lang="zh-CN" altLang="en-US" sz="2400" b="0" dirty="0">
                <a:solidFill>
                  <a:srgbClr val="0000FF"/>
                </a:solidFill>
                <a:ea typeface="黑体" panose="02010609060101010101" pitchFamily="49" charset="-122"/>
              </a:rPr>
              <a:t>要勇于创新、协调互助</a:t>
            </a:r>
          </a:p>
        </p:txBody>
      </p:sp>
      <p:sp>
        <p:nvSpPr>
          <p:cNvPr id="5" name="Text Box 14"/>
          <p:cNvSpPr txBox="1"/>
          <p:nvPr/>
        </p:nvSpPr>
        <p:spPr>
          <a:xfrm>
            <a:off x="107508" y="2420991"/>
            <a:ext cx="615553" cy="1440061"/>
          </a:xfrm>
          <a:prstGeom prst="rect">
            <a:avLst/>
          </a:prstGeom>
          <a:noFill/>
          <a:ln w="9525">
            <a:noFill/>
            <a:miter/>
          </a:ln>
        </p:spPr>
        <p:txBody>
          <a:bodyPr vert="eaVert" wrap="squar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绪   论</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20</a:t>
            </a:fld>
            <a:endParaRPr lang="en-US" altLang="zh-CN" sz="1400" b="0" dirty="0"/>
          </a:p>
        </p:txBody>
      </p:sp>
    </p:spTree>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日期占位符 3"/>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7D80AAA5-12A7-4EDC-A070-D79FC0FBD9F7}" type="datetime1">
              <a:rPr lang="zh-CN" altLang="en-US" smtClean="0"/>
              <a:t>2023/2/20</a:t>
            </a:fld>
            <a:endParaRPr lang="en-US" altLang="zh-CN" dirty="0"/>
          </a:p>
        </p:txBody>
      </p:sp>
      <p:sp>
        <p:nvSpPr>
          <p:cNvPr id="16387" name="Rectangle 2"/>
          <p:cNvSpPr>
            <a:spLocks noGrp="1"/>
          </p:cNvSpPr>
          <p:nvPr>
            <p:ph type="title"/>
          </p:nvPr>
        </p:nvSpPr>
        <p:spPr>
          <a:xfrm>
            <a:off x="1476375" y="404813"/>
            <a:ext cx="7010400" cy="935955"/>
          </a:xfrm>
        </p:spPr>
        <p:txBody>
          <a:bodyPr vert="horz" wrap="square" lIns="91440" tIns="45720" rIns="91440" bIns="45720" anchor="ctr"/>
          <a:lstStyle/>
          <a:p>
            <a:pPr eaLnBrk="1" hangingPunct="1">
              <a:lnSpc>
                <a:spcPct val="120000"/>
              </a:lnSpc>
              <a:spcBef>
                <a:spcPct val="50000"/>
              </a:spcBef>
            </a:pPr>
            <a:r>
              <a:rPr lang="en-US" altLang="zh-CN" sz="2200" dirty="0">
                <a:solidFill>
                  <a:srgbClr val="FF0000"/>
                </a:solidFill>
                <a:ea typeface="黑体" panose="02010609060101010101" pitchFamily="49" charset="-122"/>
              </a:rPr>
              <a:t>3. </a:t>
            </a:r>
            <a:r>
              <a:rPr lang="zh-CN" altLang="en-US" sz="2200" dirty="0">
                <a:solidFill>
                  <a:srgbClr val="FF0000"/>
                </a:solidFill>
                <a:ea typeface="黑体" panose="02010609060101010101" pitchFamily="49" charset="-122"/>
              </a:rPr>
              <a:t>遵守学生实验制度（详见实验室、教材）</a:t>
            </a:r>
          </a:p>
        </p:txBody>
      </p:sp>
      <p:sp>
        <p:nvSpPr>
          <p:cNvPr id="202755" name="Rectangle 3"/>
          <p:cNvSpPr>
            <a:spLocks noGrp="1"/>
          </p:cNvSpPr>
          <p:nvPr>
            <p:ph idx="1"/>
          </p:nvPr>
        </p:nvSpPr>
        <p:spPr>
          <a:xfrm>
            <a:off x="1476375" y="1389857"/>
            <a:ext cx="7200082" cy="4951412"/>
          </a:xfrm>
        </p:spPr>
        <p:txBody>
          <a:bodyPr vert="horz" wrap="square" lIns="91440" tIns="45720" rIns="91440" bIns="45720" anchor="t"/>
          <a:lstStyle/>
          <a:p>
            <a:pPr marL="571500" indent="-571500">
              <a:lnSpc>
                <a:spcPct val="120000"/>
              </a:lnSpc>
              <a:spcBef>
                <a:spcPct val="40000"/>
              </a:spcBef>
              <a:buClr>
                <a:schemeClr val="tx2"/>
              </a:buClr>
              <a:buFont typeface="+mj-lt"/>
              <a:buAutoNum type="arabicParenR"/>
            </a:pPr>
            <a:r>
              <a:rPr lang="zh-CN" altLang="en-US" sz="2000" b="1" dirty="0">
                <a:solidFill>
                  <a:srgbClr val="0000FF"/>
                </a:solidFill>
                <a:latin typeface="宋体" panose="02010600030101010101" pitchFamily="2" charset="-122"/>
              </a:rPr>
              <a:t>请假必须有盖章的假条，否则按旷课论处。</a:t>
            </a:r>
            <a:r>
              <a:rPr lang="zh-CN" altLang="en-US" sz="2000" b="1" u="sng" dirty="0">
                <a:solidFill>
                  <a:srgbClr val="FF0000"/>
                </a:solidFill>
                <a:latin typeface="宋体" panose="02010600030101010101" pitchFamily="2" charset="-122"/>
              </a:rPr>
              <a:t>请假两次及以上必需补做</a:t>
            </a:r>
            <a:r>
              <a:rPr lang="zh-CN" altLang="en-US" sz="2000" b="1" dirty="0">
                <a:solidFill>
                  <a:srgbClr val="0000FF"/>
                </a:solidFill>
                <a:latin typeface="宋体" panose="02010600030101010101" pitchFamily="2" charset="-122"/>
              </a:rPr>
              <a:t>。无故旷课，不补。</a:t>
            </a:r>
          </a:p>
          <a:p>
            <a:pPr marL="571500" indent="-571500">
              <a:lnSpc>
                <a:spcPct val="120000"/>
              </a:lnSpc>
              <a:spcBef>
                <a:spcPct val="40000"/>
              </a:spcBef>
              <a:buClr>
                <a:schemeClr val="tx2"/>
              </a:buClr>
              <a:buFont typeface="+mj-lt"/>
              <a:buAutoNum type="arabicParenR"/>
            </a:pPr>
            <a:r>
              <a:rPr lang="zh-CN" altLang="en-US" sz="2000" b="1" dirty="0">
                <a:solidFill>
                  <a:srgbClr val="0000FF"/>
                </a:solidFill>
                <a:latin typeface="宋体" panose="02010600030101010101" pitchFamily="2" charset="-122"/>
              </a:rPr>
              <a:t>迟到超过</a:t>
            </a:r>
            <a:r>
              <a:rPr lang="en-US" altLang="zh-CN" sz="2000" b="1" dirty="0">
                <a:solidFill>
                  <a:srgbClr val="0000FF"/>
                </a:solidFill>
                <a:latin typeface="宋体" panose="02010600030101010101" pitchFamily="2" charset="-122"/>
              </a:rPr>
              <a:t>15</a:t>
            </a:r>
            <a:r>
              <a:rPr lang="zh-CN" altLang="en-US" sz="2000" b="1" dirty="0">
                <a:solidFill>
                  <a:srgbClr val="0000FF"/>
                </a:solidFill>
                <a:latin typeface="宋体" panose="02010600030101010101" pitchFamily="2" charset="-122"/>
              </a:rPr>
              <a:t>分钟、实验后未经任课教师检查签字而离开者，均按旷课论处。</a:t>
            </a:r>
            <a:r>
              <a:rPr lang="zh-CN" altLang="en-US" sz="2000" dirty="0">
                <a:solidFill>
                  <a:schemeClr val="tx1"/>
                </a:solidFill>
                <a:latin typeface="宋体" panose="02010600030101010101" pitchFamily="2" charset="-122"/>
              </a:rPr>
              <a:t>旷课则本次实验按零分计。学期平时实验成绩达三分之一及以上不及格者，最后成绩不及格。</a:t>
            </a:r>
          </a:p>
          <a:p>
            <a:pPr marL="571500" indent="-571500">
              <a:lnSpc>
                <a:spcPct val="120000"/>
              </a:lnSpc>
              <a:spcBef>
                <a:spcPct val="40000"/>
              </a:spcBef>
              <a:buClr>
                <a:schemeClr val="tx2"/>
              </a:buClr>
              <a:buFont typeface="+mj-lt"/>
              <a:buAutoNum type="arabicParenR"/>
            </a:pPr>
            <a:r>
              <a:rPr lang="zh-CN" altLang="en-US" sz="2000" b="1" dirty="0">
                <a:solidFill>
                  <a:srgbClr val="0000FF"/>
                </a:solidFill>
                <a:latin typeface="宋体" panose="02010600030101010101" pitchFamily="2" charset="-122"/>
              </a:rPr>
              <a:t>预习报告、测量原始数据、数据处理过程、讨论等都应写在专用的物理实验记录本上</a:t>
            </a:r>
            <a:r>
              <a:rPr lang="zh-CN" altLang="en-US" sz="2000" dirty="0">
                <a:latin typeface="宋体" panose="02010600030101010101" pitchFamily="2" charset="-122"/>
              </a:rPr>
              <a:t>，</a:t>
            </a:r>
            <a:r>
              <a:rPr lang="zh-CN" altLang="en-US" sz="2000" dirty="0">
                <a:solidFill>
                  <a:schemeClr val="tx1"/>
                </a:solidFill>
                <a:latin typeface="宋体" panose="02010600030101010101" pitchFamily="2" charset="-122"/>
              </a:rPr>
              <a:t>否则任课教师不予签字并酌情减扣实验成绩。</a:t>
            </a:r>
          </a:p>
          <a:p>
            <a:pPr marL="571500" indent="-571500">
              <a:lnSpc>
                <a:spcPct val="120000"/>
              </a:lnSpc>
              <a:spcBef>
                <a:spcPct val="40000"/>
              </a:spcBef>
              <a:buClr>
                <a:schemeClr val="tx2"/>
              </a:buClr>
              <a:buFont typeface="+mj-lt"/>
              <a:buAutoNum type="arabicParenR"/>
            </a:pPr>
            <a:r>
              <a:rPr lang="zh-CN" altLang="en-US" sz="2000" b="1" u="sng" dirty="0">
                <a:solidFill>
                  <a:srgbClr val="0000FF"/>
                </a:solidFill>
                <a:latin typeface="宋体" panose="02010600030101010101" pitchFamily="2" charset="-122"/>
              </a:rPr>
              <a:t>实验小组按学号顺序（从小到大）分，且在整个学期中不得更换。</a:t>
            </a:r>
            <a:r>
              <a:rPr lang="zh-CN" altLang="en-US" sz="2000" dirty="0">
                <a:solidFill>
                  <a:schemeClr val="tx1"/>
                </a:solidFill>
                <a:latin typeface="宋体" panose="02010600030101010101" pitchFamily="2" charset="-122"/>
              </a:rPr>
              <a:t>每组必须在相应编号的仪器上做实验，未经教师同意不得更换仪器。</a:t>
            </a:r>
          </a:p>
        </p:txBody>
      </p:sp>
      <p:sp>
        <p:nvSpPr>
          <p:cNvPr id="5" name="Text Box 14"/>
          <p:cNvSpPr txBox="1"/>
          <p:nvPr/>
        </p:nvSpPr>
        <p:spPr>
          <a:xfrm>
            <a:off x="107508" y="2420991"/>
            <a:ext cx="615553" cy="1440061"/>
          </a:xfrm>
          <a:prstGeom prst="rect">
            <a:avLst/>
          </a:prstGeom>
          <a:noFill/>
          <a:ln w="9525">
            <a:noFill/>
            <a:miter/>
          </a:ln>
        </p:spPr>
        <p:txBody>
          <a:bodyPr vert="eaVert" wrap="squar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绪   论</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21</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02755">
                                            <p:txEl>
                                              <p:pRg st="0" end="0"/>
                                            </p:txEl>
                                          </p:spTgt>
                                        </p:tgtEl>
                                        <p:attrNameLst>
                                          <p:attrName>style.visibility</p:attrName>
                                        </p:attrNameLst>
                                      </p:cBhvr>
                                      <p:to>
                                        <p:strVal val="visible"/>
                                      </p:to>
                                    </p:set>
                                    <p:animEffect transition="in" filter="slide(fromBottom)">
                                      <p:cBhvr>
                                        <p:cTn id="7" dur="500"/>
                                        <p:tgtEl>
                                          <p:spTgt spid="2027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02755">
                                            <p:txEl>
                                              <p:pRg st="1" end="1"/>
                                            </p:txEl>
                                          </p:spTgt>
                                        </p:tgtEl>
                                        <p:attrNameLst>
                                          <p:attrName>style.visibility</p:attrName>
                                        </p:attrNameLst>
                                      </p:cBhvr>
                                      <p:to>
                                        <p:strVal val="visible"/>
                                      </p:to>
                                    </p:set>
                                    <p:animEffect transition="in" filter="slide(fromBottom)">
                                      <p:cBhvr>
                                        <p:cTn id="12" dur="500"/>
                                        <p:tgtEl>
                                          <p:spTgt spid="2027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02755">
                                            <p:txEl>
                                              <p:pRg st="2" end="2"/>
                                            </p:txEl>
                                          </p:spTgt>
                                        </p:tgtEl>
                                        <p:attrNameLst>
                                          <p:attrName>style.visibility</p:attrName>
                                        </p:attrNameLst>
                                      </p:cBhvr>
                                      <p:to>
                                        <p:strVal val="visible"/>
                                      </p:to>
                                    </p:set>
                                    <p:animEffect transition="in" filter="slide(fromBottom)">
                                      <p:cBhvr>
                                        <p:cTn id="17" dur="500"/>
                                        <p:tgtEl>
                                          <p:spTgt spid="2027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02755">
                                            <p:txEl>
                                              <p:pRg st="3" end="3"/>
                                            </p:txEl>
                                          </p:spTgt>
                                        </p:tgtEl>
                                        <p:attrNameLst>
                                          <p:attrName>style.visibility</p:attrName>
                                        </p:attrNameLst>
                                      </p:cBhvr>
                                      <p:to>
                                        <p:strVal val="visible"/>
                                      </p:to>
                                    </p:set>
                                    <p:animEffect transition="in" filter="slide(fromBottom)">
                                      <p:cBhvr>
                                        <p:cTn id="22" dur="500"/>
                                        <p:tgtEl>
                                          <p:spTgt spid="2027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日期占位符 3"/>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8F56D95A-BEBA-460C-9434-BE2A87E219FB}" type="datetime1">
              <a:rPr lang="zh-CN" altLang="en-US" smtClean="0"/>
              <a:t>2023/2/20</a:t>
            </a:fld>
            <a:endParaRPr lang="en-US" altLang="zh-CN" dirty="0"/>
          </a:p>
        </p:txBody>
      </p:sp>
      <p:sp>
        <p:nvSpPr>
          <p:cNvPr id="17411" name="Rectangle 2"/>
          <p:cNvSpPr>
            <a:spLocks noGrp="1"/>
          </p:cNvSpPr>
          <p:nvPr>
            <p:ph type="title"/>
          </p:nvPr>
        </p:nvSpPr>
        <p:spPr>
          <a:xfrm>
            <a:off x="1763717" y="333379"/>
            <a:ext cx="6696075" cy="1431925"/>
          </a:xfrm>
        </p:spPr>
        <p:txBody>
          <a:bodyPr vert="horz" wrap="square" lIns="91440" tIns="45720" rIns="91440" bIns="45720" anchor="ctr"/>
          <a:lstStyle/>
          <a:p>
            <a:pPr eaLnBrk="1" hangingPunct="1"/>
            <a:r>
              <a:rPr lang="zh-CN" altLang="en-US" sz="2200" b="1" dirty="0">
                <a:solidFill>
                  <a:srgbClr val="FF0000"/>
                </a:solidFill>
                <a:ea typeface="黑体" panose="02010609060101010101" pitchFamily="49" charset="-122"/>
              </a:rPr>
              <a:t>学生实验制度（续）</a:t>
            </a:r>
          </a:p>
        </p:txBody>
      </p:sp>
      <p:sp>
        <p:nvSpPr>
          <p:cNvPr id="203779" name="Rectangle 3"/>
          <p:cNvSpPr>
            <a:spLocks noGrp="1"/>
          </p:cNvSpPr>
          <p:nvPr>
            <p:ph idx="1"/>
          </p:nvPr>
        </p:nvSpPr>
        <p:spPr>
          <a:xfrm>
            <a:off x="1475656" y="1642090"/>
            <a:ext cx="7417122" cy="3384550"/>
          </a:xfrm>
        </p:spPr>
        <p:txBody>
          <a:bodyPr vert="horz" wrap="square" lIns="91440" tIns="45720" rIns="91440" bIns="45720" anchor="t"/>
          <a:lstStyle/>
          <a:p>
            <a:pPr marL="609600" indent="-609600">
              <a:lnSpc>
                <a:spcPct val="120000"/>
              </a:lnSpc>
              <a:spcBef>
                <a:spcPct val="40000"/>
              </a:spcBef>
              <a:buFont typeface="+mj-lt"/>
              <a:buAutoNum type="arabicParenR" startAt="5"/>
            </a:pPr>
            <a:r>
              <a:rPr lang="zh-CN" altLang="en-US" sz="2000" dirty="0">
                <a:solidFill>
                  <a:schemeClr val="tx1"/>
                </a:solidFill>
                <a:latin typeface="宋体" panose="02010600030101010101" pitchFamily="2" charset="-122"/>
              </a:rPr>
              <a:t>实验报告（论文）上要写上同组者姓名</a:t>
            </a:r>
            <a:r>
              <a:rPr lang="zh-CN" altLang="en-US" sz="2000" b="1" dirty="0">
                <a:solidFill>
                  <a:schemeClr val="tx1"/>
                </a:solidFill>
                <a:latin typeface="宋体" panose="02010600030101010101" pitchFamily="2" charset="-122"/>
              </a:rPr>
              <a:t>。</a:t>
            </a:r>
            <a:r>
              <a:rPr lang="zh-CN" altLang="en-US" sz="2000" b="1" dirty="0">
                <a:solidFill>
                  <a:srgbClr val="0000FF"/>
                </a:solidFill>
                <a:latin typeface="宋体" panose="02010600030101010101" pitchFamily="2" charset="-122"/>
              </a:rPr>
              <a:t>实验报告（论文）不得抄袭。雷同报告均判为零分。</a:t>
            </a:r>
          </a:p>
          <a:p>
            <a:pPr marL="609600" indent="-609600">
              <a:lnSpc>
                <a:spcPct val="120000"/>
              </a:lnSpc>
              <a:spcBef>
                <a:spcPct val="40000"/>
              </a:spcBef>
              <a:buFont typeface="+mj-lt"/>
              <a:buAutoNum type="arabicParenR" startAt="5"/>
            </a:pPr>
            <a:r>
              <a:rPr lang="zh-CN" altLang="en-US" sz="2000" dirty="0">
                <a:solidFill>
                  <a:schemeClr val="tx1"/>
                </a:solidFill>
                <a:latin typeface="宋体" panose="02010600030101010101" pitchFamily="2" charset="-122"/>
              </a:rPr>
              <a:t>注意保护仪器。</a:t>
            </a:r>
            <a:r>
              <a:rPr lang="zh-CN" altLang="en-US" sz="2000" b="1" dirty="0">
                <a:solidFill>
                  <a:srgbClr val="0000FF"/>
                </a:solidFill>
                <a:latin typeface="宋体" panose="02010600030101010101" pitchFamily="2" charset="-122"/>
              </a:rPr>
              <a:t>丢失或损坏仪器，按学校有关规定赔偿。</a:t>
            </a:r>
          </a:p>
          <a:p>
            <a:pPr marL="609600" indent="-609600">
              <a:lnSpc>
                <a:spcPct val="120000"/>
              </a:lnSpc>
              <a:spcBef>
                <a:spcPct val="40000"/>
              </a:spcBef>
              <a:buFont typeface="+mj-lt"/>
              <a:buAutoNum type="arabicParenR" startAt="5"/>
            </a:pPr>
            <a:r>
              <a:rPr lang="zh-CN" altLang="en-US" sz="2000" dirty="0">
                <a:solidFill>
                  <a:schemeClr val="tx1"/>
                </a:solidFill>
                <a:latin typeface="宋体" panose="02010600030101010101" pitchFamily="2" charset="-122"/>
              </a:rPr>
              <a:t>实验结束后，把使用的仪器整理好，关闭有关的电源。</a:t>
            </a:r>
            <a:r>
              <a:rPr lang="zh-CN" altLang="en-US" sz="2000" b="1" dirty="0">
                <a:solidFill>
                  <a:srgbClr val="0000FF"/>
                </a:solidFill>
                <a:latin typeface="宋体" panose="02010600030101010101" pitchFamily="2" charset="-122"/>
              </a:rPr>
              <a:t>值日生要打扫实验室。</a:t>
            </a:r>
            <a:endParaRPr lang="zh-CN" altLang="en-US" sz="2000" dirty="0">
              <a:solidFill>
                <a:srgbClr val="0000FF"/>
              </a:solidFill>
            </a:endParaRPr>
          </a:p>
        </p:txBody>
      </p:sp>
      <p:sp>
        <p:nvSpPr>
          <p:cNvPr id="203780" name="Rectangle 4"/>
          <p:cNvSpPr/>
          <p:nvPr/>
        </p:nvSpPr>
        <p:spPr>
          <a:xfrm>
            <a:off x="899592" y="5342731"/>
            <a:ext cx="7920558" cy="534541"/>
          </a:xfrm>
          <a:prstGeom prst="rect">
            <a:avLst/>
          </a:prstGeom>
          <a:noFill/>
          <a:ln w="19050" cap="flat" cmpd="sng">
            <a:solidFill>
              <a:srgbClr val="0000FF"/>
            </a:solidFill>
            <a:prstDash val="solid"/>
            <a:miter/>
            <a:headEnd type="none" w="med" len="med"/>
            <a:tailEnd type="none" w="med" len="med"/>
          </a:ln>
        </p:spPr>
        <p:txBody>
          <a:bodyPr anchor="ctr"/>
          <a:lstStyle/>
          <a:p>
            <a:pPr lvl="0" eaLnBrk="1" hangingPunct="1"/>
            <a:r>
              <a:rPr lang="zh-CN" altLang="en-US" sz="2400" dirty="0">
                <a:solidFill>
                  <a:srgbClr val="FF0000"/>
                </a:solidFill>
                <a:ea typeface="华文新魏" panose="02010800040101010101" pitchFamily="2" charset="-122"/>
              </a:rPr>
              <a:t>课后要详细阅读</a:t>
            </a:r>
            <a:r>
              <a:rPr lang="zh-CN" altLang="en-US" sz="2400" dirty="0">
                <a:solidFill>
                  <a:srgbClr val="FF0000"/>
                </a:solidFill>
                <a:latin typeface="黑体" panose="02010609060101010101" pitchFamily="49" charset="-122"/>
                <a:ea typeface="华文新魏" panose="02010800040101010101" pitchFamily="2" charset="-122"/>
              </a:rPr>
              <a:t>“</a:t>
            </a:r>
            <a:r>
              <a:rPr lang="zh-CN" altLang="en-US" sz="2400" dirty="0">
                <a:solidFill>
                  <a:srgbClr val="FF0000"/>
                </a:solidFill>
                <a:ea typeface="华文新魏" panose="02010800040101010101" pitchFamily="2" charset="-122"/>
              </a:rPr>
              <a:t>学生实验制度</a:t>
            </a:r>
            <a:r>
              <a:rPr lang="zh-CN" altLang="en-US" sz="2400" dirty="0">
                <a:solidFill>
                  <a:srgbClr val="FF0000"/>
                </a:solidFill>
                <a:latin typeface="黑体" panose="02010609060101010101" pitchFamily="49" charset="-122"/>
                <a:ea typeface="华文新魏" panose="02010800040101010101" pitchFamily="2" charset="-122"/>
              </a:rPr>
              <a:t>”</a:t>
            </a:r>
            <a:r>
              <a:rPr lang="zh-CN" altLang="en-US" sz="2400" dirty="0">
                <a:solidFill>
                  <a:srgbClr val="FF0000"/>
                </a:solidFill>
                <a:ea typeface="华文新魏" panose="02010800040101010101" pitchFamily="2" charset="-122"/>
              </a:rPr>
              <a:t>，且认真遵守！</a:t>
            </a:r>
          </a:p>
        </p:txBody>
      </p:sp>
      <p:sp>
        <p:nvSpPr>
          <p:cNvPr id="6" name="Text Box 14"/>
          <p:cNvSpPr txBox="1"/>
          <p:nvPr/>
        </p:nvSpPr>
        <p:spPr>
          <a:xfrm>
            <a:off x="107508" y="2420991"/>
            <a:ext cx="615553" cy="1440061"/>
          </a:xfrm>
          <a:prstGeom prst="rect">
            <a:avLst/>
          </a:prstGeom>
          <a:noFill/>
          <a:ln w="9525">
            <a:noFill/>
            <a:miter/>
          </a:ln>
        </p:spPr>
        <p:txBody>
          <a:bodyPr vert="eaVert" wrap="squar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绪   论</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22</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03779">
                                            <p:txEl>
                                              <p:pRg st="0" end="0"/>
                                            </p:txEl>
                                          </p:spTgt>
                                        </p:tgtEl>
                                        <p:attrNameLst>
                                          <p:attrName>style.visibility</p:attrName>
                                        </p:attrNameLst>
                                      </p:cBhvr>
                                      <p:to>
                                        <p:strVal val="visible"/>
                                      </p:to>
                                    </p:set>
                                    <p:animEffect transition="in" filter="slide(fromBottom)">
                                      <p:cBhvr>
                                        <p:cTn id="7" dur="500"/>
                                        <p:tgtEl>
                                          <p:spTgt spid="2037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03779">
                                            <p:txEl>
                                              <p:pRg st="1" end="1"/>
                                            </p:txEl>
                                          </p:spTgt>
                                        </p:tgtEl>
                                        <p:attrNameLst>
                                          <p:attrName>style.visibility</p:attrName>
                                        </p:attrNameLst>
                                      </p:cBhvr>
                                      <p:to>
                                        <p:strVal val="visible"/>
                                      </p:to>
                                    </p:set>
                                    <p:animEffect transition="in" filter="slide(fromBottom)">
                                      <p:cBhvr>
                                        <p:cTn id="12" dur="500"/>
                                        <p:tgtEl>
                                          <p:spTgt spid="2037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03779">
                                            <p:txEl>
                                              <p:pRg st="2" end="2"/>
                                            </p:txEl>
                                          </p:spTgt>
                                        </p:tgtEl>
                                        <p:attrNameLst>
                                          <p:attrName>style.visibility</p:attrName>
                                        </p:attrNameLst>
                                      </p:cBhvr>
                                      <p:to>
                                        <p:strVal val="visible"/>
                                      </p:to>
                                    </p:set>
                                    <p:animEffect transition="in" filter="slide(fromBottom)">
                                      <p:cBhvr>
                                        <p:cTn id="17" dur="500"/>
                                        <p:tgtEl>
                                          <p:spTgt spid="203779">
                                            <p:txEl>
                                              <p:pRg st="2" end="2"/>
                                            </p:txEl>
                                          </p:spTgt>
                                        </p:tgtEl>
                                      </p:cBhvr>
                                    </p:animEffect>
                                  </p:childTnLst>
                                </p:cTn>
                              </p:par>
                            </p:childTnLst>
                          </p:cTn>
                        </p:par>
                        <p:par>
                          <p:cTn id="18" fill="hold">
                            <p:stCondLst>
                              <p:cond delay="500"/>
                            </p:stCondLst>
                            <p:childTnLst>
                              <p:par>
                                <p:cTn id="19" presetID="1" presetClass="entr" presetSubtype="0" fill="hold" grpId="0" nodeType="afterEffect">
                                  <p:stCondLst>
                                    <p:cond delay="0"/>
                                  </p:stCondLst>
                                  <p:endCondLst>
                                    <p:cond evt="onNext" delay="0">
                                      <p:tgtEl>
                                        <p:sldTgt/>
                                      </p:tgtEl>
                                    </p:cond>
                                  </p:endCondLst>
                                  <p:childTnLst>
                                    <p:set>
                                      <p:cBhvr>
                                        <p:cTn id="20" dur="1" fill="hold">
                                          <p:stCondLst>
                                            <p:cond delay="0"/>
                                          </p:stCondLst>
                                        </p:cTn>
                                        <p:tgtEl>
                                          <p:spTgt spid="203780"/>
                                        </p:tgtEl>
                                        <p:attrNameLst>
                                          <p:attrName>style.visibility</p:attrName>
                                        </p:attrNameLst>
                                      </p:cBhvr>
                                      <p:to>
                                        <p:strVal val="visible"/>
                                      </p:to>
                                    </p:set>
                                  </p:childTnLst>
                                </p:cTn>
                              </p:par>
                            </p:childTnLst>
                          </p:cTn>
                        </p:par>
                        <p:par>
                          <p:cTn id="21" fill="hold">
                            <p:stCondLst>
                              <p:cond delay="500"/>
                            </p:stCondLst>
                            <p:childTnLst>
                              <p:par>
                                <p:cTn id="22" presetID="26" presetClass="emph" presetSubtype="0" fill="hold" grpId="1" nodeType="afterEffect">
                                  <p:stCondLst>
                                    <p:cond delay="0"/>
                                  </p:stCondLst>
                                  <p:childTnLst>
                                    <p:animEffect transition="out" filter="fade">
                                      <p:cBhvr>
                                        <p:cTn id="23" dur="2000" tmFilter="0, 0; .2, .5; .8, .5; 1, 0"/>
                                        <p:tgtEl>
                                          <p:spTgt spid="203780"/>
                                        </p:tgtEl>
                                      </p:cBhvr>
                                    </p:animEffect>
                                    <p:animScale>
                                      <p:cBhvr>
                                        <p:cTn id="24" dur="1000" autoRev="1" fill="hold"/>
                                        <p:tgtEl>
                                          <p:spTgt spid="20378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build="p"/>
      <p:bldP spid="203780" grpId="0" animBg="1"/>
      <p:bldP spid="20378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日期占位符 3"/>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5E30FB2B-A526-4B50-8061-2A4163C50426}" type="datetime1">
              <a:rPr lang="zh-CN" altLang="en-US" smtClean="0"/>
              <a:t>2023/2/20</a:t>
            </a:fld>
            <a:endParaRPr lang="en-US" altLang="zh-CN" dirty="0"/>
          </a:p>
        </p:txBody>
      </p:sp>
      <p:sp>
        <p:nvSpPr>
          <p:cNvPr id="18436" name="Rectangle 2"/>
          <p:cNvSpPr>
            <a:spLocks noGrp="1"/>
          </p:cNvSpPr>
          <p:nvPr>
            <p:ph type="title"/>
          </p:nvPr>
        </p:nvSpPr>
        <p:spPr>
          <a:xfrm>
            <a:off x="1529577" y="213529"/>
            <a:ext cx="5970506" cy="774700"/>
          </a:xfrm>
        </p:spPr>
        <p:txBody>
          <a:bodyPr vert="horz" wrap="square" lIns="91440" tIns="45720" rIns="91440" bIns="45720" anchor="ctr"/>
          <a:lstStyle/>
          <a:p>
            <a:pPr eaLnBrk="1" hangingPunct="1"/>
            <a:r>
              <a:rPr lang="zh-CN" altLang="en-US" sz="2400" b="1" dirty="0">
                <a:solidFill>
                  <a:srgbClr val="000000"/>
                </a:solidFill>
                <a:latin typeface="+mn-ea"/>
                <a:ea typeface="+mn-ea"/>
              </a:rPr>
              <a:t>六、上课时间、地点、实验顺序</a:t>
            </a:r>
          </a:p>
        </p:txBody>
      </p:sp>
      <p:sp>
        <p:nvSpPr>
          <p:cNvPr id="353283" name="Rectangle 3"/>
          <p:cNvSpPr>
            <a:spLocks noChangeArrowheads="1"/>
          </p:cNvSpPr>
          <p:nvPr/>
        </p:nvSpPr>
        <p:spPr bwMode="auto">
          <a:xfrm>
            <a:off x="1318532" y="895149"/>
            <a:ext cx="7825467" cy="2639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lvl="0" algn="l">
              <a:lnSpc>
                <a:spcPct val="130000"/>
              </a:lnSpc>
            </a:pPr>
            <a:r>
              <a:rPr lang="en-US" altLang="zh-CN" sz="2200" dirty="0">
                <a:effectLst>
                  <a:outerShdw blurRad="38100" dist="38100" dir="2700000">
                    <a:srgbClr val="C0C0C0"/>
                  </a:outerShdw>
                </a:effectLst>
                <a:latin typeface="Tahoma" panose="020B0604030504040204" pitchFamily="34" charset="0"/>
              </a:rPr>
              <a:t>1</a:t>
            </a:r>
            <a:r>
              <a:rPr lang="zh-CN" altLang="en-US" sz="2200" dirty="0">
                <a:effectLst>
                  <a:outerShdw blurRad="38100" dist="38100" dir="2700000">
                    <a:srgbClr val="C0C0C0"/>
                  </a:outerShdw>
                </a:effectLst>
                <a:latin typeface="Tahoma" panose="020B0604030504040204" pitchFamily="34" charset="0"/>
              </a:rPr>
              <a:t>、上课时间：周三四下午</a:t>
            </a:r>
            <a:r>
              <a:rPr lang="en-US" altLang="zh-CN" sz="2200" dirty="0">
                <a:effectLst>
                  <a:outerShdw blurRad="38100" dist="38100" dir="2700000">
                    <a:srgbClr val="C0C0C0"/>
                  </a:outerShdw>
                </a:effectLst>
                <a:latin typeface="Tahoma" panose="020B0604030504040204" pitchFamily="34" charset="0"/>
              </a:rPr>
              <a:t>5</a:t>
            </a:r>
            <a:r>
              <a:rPr lang="zh-CN" altLang="en-US" sz="2200" dirty="0">
                <a:effectLst>
                  <a:outerShdw blurRad="38100" dist="38100" dir="2700000">
                    <a:srgbClr val="C0C0C0"/>
                  </a:outerShdw>
                </a:effectLst>
                <a:latin typeface="Tahoma" panose="020B0604030504040204" pitchFamily="34" charset="0"/>
              </a:rPr>
              <a:t>－</a:t>
            </a:r>
            <a:r>
              <a:rPr lang="en-US" altLang="zh-CN" sz="2200" dirty="0">
                <a:effectLst>
                  <a:outerShdw blurRad="38100" dist="38100" dir="2700000">
                    <a:srgbClr val="C0C0C0"/>
                  </a:outerShdw>
                </a:effectLst>
                <a:latin typeface="Tahoma" panose="020B0604030504040204" pitchFamily="34" charset="0"/>
              </a:rPr>
              <a:t>8</a:t>
            </a:r>
            <a:r>
              <a:rPr lang="zh-CN" altLang="en-US" sz="2200" dirty="0">
                <a:effectLst>
                  <a:outerShdw blurRad="38100" dist="38100" dir="2700000">
                    <a:srgbClr val="C0C0C0"/>
                  </a:outerShdw>
                </a:effectLst>
                <a:latin typeface="Tahoma" panose="020B0604030504040204" pitchFamily="34" charset="0"/>
              </a:rPr>
              <a:t>节，</a:t>
            </a:r>
            <a:r>
              <a:rPr lang="zh-CN" altLang="zh-CN" dirty="0"/>
              <a:t>第一次做实验（第四、五周，）</a:t>
            </a:r>
            <a:endParaRPr lang="en-US" altLang="zh-CN" sz="2200" dirty="0">
              <a:effectLst>
                <a:outerShdw blurRad="38100" dist="38100" dir="2700000">
                  <a:srgbClr val="C0C0C0"/>
                </a:outerShdw>
              </a:effectLst>
              <a:latin typeface="Tahoma" panose="020B0604030504040204" pitchFamily="34" charset="0"/>
            </a:endParaRPr>
          </a:p>
          <a:p>
            <a:pPr lvl="0" algn="l" eaLnBrk="1" hangingPunct="1">
              <a:lnSpc>
                <a:spcPct val="130000"/>
              </a:lnSpc>
            </a:pPr>
            <a:r>
              <a:rPr lang="en-US" altLang="zh-CN" sz="2200" dirty="0">
                <a:effectLst>
                  <a:outerShdw blurRad="38100" dist="38100" dir="2700000">
                    <a:srgbClr val="C0C0C0"/>
                  </a:outerShdw>
                </a:effectLst>
                <a:latin typeface="Tahoma" panose="020B0604030504040204" pitchFamily="34" charset="0"/>
              </a:rPr>
              <a:t>2</a:t>
            </a:r>
            <a:r>
              <a:rPr lang="zh-CN" altLang="en-US" sz="2200" dirty="0">
                <a:effectLst>
                  <a:outerShdw blurRad="38100" dist="38100" dir="2700000">
                    <a:srgbClr val="C0C0C0"/>
                  </a:outerShdw>
                </a:effectLst>
                <a:latin typeface="Tahoma" panose="020B0604030504040204" pitchFamily="34" charset="0"/>
              </a:rPr>
              <a:t>、上课地点：青岛校区</a:t>
            </a:r>
            <a:r>
              <a:rPr lang="en-US" altLang="zh-CN" sz="2200" dirty="0">
                <a:effectLst>
                  <a:outerShdw blurRad="38100" dist="38100" dir="2700000">
                    <a:srgbClr val="C0C0C0"/>
                  </a:outerShdw>
                </a:effectLst>
                <a:latin typeface="Tahoma" panose="020B0604030504040204" pitchFamily="34" charset="0"/>
              </a:rPr>
              <a:t>K2</a:t>
            </a:r>
            <a:r>
              <a:rPr lang="zh-CN" altLang="en-US" sz="2200" dirty="0">
                <a:effectLst>
                  <a:outerShdw blurRad="38100" dist="38100" dir="2700000">
                    <a:srgbClr val="C0C0C0"/>
                  </a:outerShdw>
                </a:effectLst>
                <a:latin typeface="Tahoma" panose="020B0604030504040204" pitchFamily="34" charset="0"/>
              </a:rPr>
              <a:t>楼公共实验教学中心三层西侧。</a:t>
            </a:r>
          </a:p>
          <a:p>
            <a:pPr lvl="0" algn="l" eaLnBrk="1" hangingPunct="1">
              <a:lnSpc>
                <a:spcPct val="130000"/>
              </a:lnSpc>
            </a:pPr>
            <a:r>
              <a:rPr lang="en-US" altLang="zh-CN" sz="2200" dirty="0">
                <a:effectLst>
                  <a:outerShdw blurRad="38100" dist="38100" dir="2700000">
                    <a:srgbClr val="C0C0C0"/>
                  </a:outerShdw>
                </a:effectLst>
                <a:latin typeface="Tahoma" panose="020B0604030504040204" pitchFamily="34" charset="0"/>
              </a:rPr>
              <a:t>3</a:t>
            </a:r>
            <a:r>
              <a:rPr lang="zh-CN" altLang="en-US" sz="2200" dirty="0">
                <a:effectLst>
                  <a:outerShdw blurRad="38100" dist="38100" dir="2700000">
                    <a:srgbClr val="C0C0C0"/>
                  </a:outerShdw>
                </a:effectLst>
                <a:latin typeface="Tahoma" panose="020B0604030504040204" pitchFamily="34" charset="0"/>
              </a:rPr>
              <a:t>、分组：如</a:t>
            </a:r>
            <a:r>
              <a:rPr lang="en-US" altLang="zh-CN" sz="2200" dirty="0">
                <a:effectLst>
                  <a:outerShdw blurRad="38100" dist="38100" dir="2700000">
                    <a:srgbClr val="C0C0C0"/>
                  </a:outerShdw>
                </a:effectLst>
                <a:latin typeface="Tahoma" panose="020B0604030504040204" pitchFamily="34" charset="0"/>
              </a:rPr>
              <a:t>12</a:t>
            </a:r>
            <a:r>
              <a:rPr lang="zh-CN" altLang="en-US" sz="2200" dirty="0">
                <a:effectLst>
                  <a:outerShdw blurRad="38100" dist="38100" dir="2700000">
                    <a:srgbClr val="C0C0C0"/>
                  </a:outerShdw>
                </a:effectLst>
                <a:latin typeface="Tahoma" panose="020B0604030504040204" pitchFamily="34" charset="0"/>
              </a:rPr>
              <a:t>个实验、</a:t>
            </a:r>
            <a:r>
              <a:rPr lang="en-US" altLang="zh-CN" sz="2200" dirty="0">
                <a:effectLst>
                  <a:outerShdw blurRad="38100" dist="38100" dir="2700000">
                    <a:srgbClr val="C0C0C0"/>
                  </a:outerShdw>
                </a:effectLst>
                <a:latin typeface="Tahoma" panose="020B0604030504040204" pitchFamily="34" charset="0"/>
              </a:rPr>
              <a:t>12</a:t>
            </a:r>
            <a:r>
              <a:rPr lang="zh-CN" altLang="en-US" sz="2200" dirty="0">
                <a:effectLst>
                  <a:outerShdw blurRad="38100" dist="38100" dir="2700000">
                    <a:srgbClr val="C0C0C0"/>
                  </a:outerShdw>
                </a:effectLst>
                <a:latin typeface="Tahoma" panose="020B0604030504040204" pitchFamily="34" charset="0"/>
              </a:rPr>
              <a:t>个实验班：</a:t>
            </a:r>
          </a:p>
          <a:p>
            <a:pPr lvl="0" algn="l" eaLnBrk="1" hangingPunct="1">
              <a:lnSpc>
                <a:spcPct val="130000"/>
              </a:lnSpc>
            </a:pPr>
            <a:r>
              <a:rPr lang="zh-CN" altLang="en-US" sz="2200" dirty="0">
                <a:effectLst>
                  <a:outerShdw blurRad="38100" dist="38100" dir="2700000">
                    <a:srgbClr val="C0C0C0"/>
                  </a:outerShdw>
                </a:effectLst>
                <a:latin typeface="Tahoma" panose="020B0604030504040204" pitchFamily="34" charset="0"/>
              </a:rPr>
              <a:t>实验：</a:t>
            </a:r>
            <a:r>
              <a:rPr lang="zh-CN" altLang="en-US" sz="2000" dirty="0">
                <a:effectLst>
                  <a:outerShdw blurRad="38100" dist="38100" dir="2700000">
                    <a:srgbClr val="C0C0C0"/>
                  </a:outerShdw>
                </a:effectLst>
                <a:latin typeface="Tahoma" panose="020B0604030504040204" pitchFamily="34" charset="0"/>
              </a:rPr>
              <a:t>一、二、三、四、五、六、七、八、九、十、十一、十二</a:t>
            </a:r>
            <a:endParaRPr lang="en-US" altLang="zh-CN" sz="2200" dirty="0">
              <a:effectLst>
                <a:outerShdw blurRad="38100" dist="38100" dir="2700000">
                  <a:srgbClr val="C0C0C0"/>
                </a:outerShdw>
              </a:effectLst>
              <a:latin typeface="Tahoma" panose="020B0604030504040204" pitchFamily="34" charset="0"/>
            </a:endParaRPr>
          </a:p>
          <a:p>
            <a:pPr lvl="0" algn="l" eaLnBrk="1" hangingPunct="1">
              <a:lnSpc>
                <a:spcPct val="130000"/>
              </a:lnSpc>
            </a:pPr>
            <a:endParaRPr lang="zh-CN" altLang="en-US" sz="2200" dirty="0">
              <a:effectLst>
                <a:outerShdw blurRad="38100" dist="38100" dir="2700000">
                  <a:srgbClr val="C0C0C0"/>
                </a:outerShdw>
              </a:effectLst>
              <a:latin typeface="Tahoma" panose="020B0604030504040204" pitchFamily="34" charset="0"/>
            </a:endParaRPr>
          </a:p>
          <a:p>
            <a:pPr lvl="0" algn="l" eaLnBrk="1" hangingPunct="1">
              <a:lnSpc>
                <a:spcPct val="130000"/>
              </a:lnSpc>
            </a:pPr>
            <a:endParaRPr lang="zh-CN" altLang="en-US" sz="2200" dirty="0">
              <a:effectLst>
                <a:outerShdw blurRad="38100" dist="38100" dir="2700000">
                  <a:srgbClr val="C0C0C0"/>
                </a:outerShdw>
              </a:effectLst>
              <a:latin typeface="Tahoma" panose="020B0604030504040204" pitchFamily="34" charset="0"/>
            </a:endParaRPr>
          </a:p>
        </p:txBody>
      </p:sp>
      <p:sp>
        <p:nvSpPr>
          <p:cNvPr id="18438" name="AutoShape 5"/>
          <p:cNvSpPr/>
          <p:nvPr/>
        </p:nvSpPr>
        <p:spPr>
          <a:xfrm rot="10800000">
            <a:off x="2689687" y="2748089"/>
            <a:ext cx="5686869" cy="1011565"/>
          </a:xfrm>
          <a:custGeom>
            <a:avLst/>
            <a:gdLst>
              <a:gd name="txL" fmla="*/ 3163 w 21600"/>
              <a:gd name="txT" fmla="*/ 3163 h 21600"/>
              <a:gd name="txR" fmla="*/ 18437 w 21600"/>
              <a:gd name="txB" fmla="*/ 18437 h 21600"/>
            </a:gdLst>
            <a:ahLst/>
            <a:cxnLst>
              <a:cxn ang="0">
                <a:pos x="2063115" y="826"/>
              </a:cxn>
              <a:cxn ang="0">
                <a:pos x="77819" y="641287"/>
              </a:cxn>
              <a:cxn ang="0">
                <a:pos x="2070354" y="46990"/>
              </a:cxn>
              <a:cxn ang="0">
                <a:pos x="4848521" y="543179"/>
              </a:cxn>
              <a:cxn ang="0">
                <a:pos x="4343400" y="767398"/>
              </a:cxn>
              <a:cxn ang="0">
                <a:pos x="3633375" y="607949"/>
              </a:cxn>
            </a:cxnLst>
            <a:rect l="txL" t="txT" r="txR" b="txB"/>
            <a:pathLst>
              <a:path w="21600" h="21600">
                <a:moveTo>
                  <a:pt x="20731" y="9125"/>
                </a:moveTo>
                <a:cubicBezTo>
                  <a:pt x="19914" y="4277"/>
                  <a:pt x="15716" y="728"/>
                  <a:pt x="10800" y="728"/>
                </a:cubicBezTo>
                <a:cubicBezTo>
                  <a:pt x="5499" y="727"/>
                  <a:pt x="1106" y="4835"/>
                  <a:pt x="750" y="10124"/>
                </a:cubicBezTo>
                <a:lnTo>
                  <a:pt x="24" y="10075"/>
                </a:lnTo>
                <a:cubicBezTo>
                  <a:pt x="405" y="4404"/>
                  <a:pt x="5116" y="-1"/>
                  <a:pt x="10800" y="0"/>
                </a:cubicBezTo>
                <a:cubicBezTo>
                  <a:pt x="16071" y="0"/>
                  <a:pt x="20572" y="3805"/>
                  <a:pt x="21449" y="9003"/>
                </a:cubicBezTo>
                <a:lnTo>
                  <a:pt x="24112" y="8554"/>
                </a:lnTo>
                <a:lnTo>
                  <a:pt x="21600" y="12085"/>
                </a:lnTo>
                <a:lnTo>
                  <a:pt x="18069" y="9574"/>
                </a:lnTo>
                <a:lnTo>
                  <a:pt x="20731" y="9125"/>
                </a:lnTo>
                <a:close/>
              </a:path>
            </a:pathLst>
          </a:custGeom>
          <a:solidFill>
            <a:srgbClr val="FFFFFF">
              <a:alpha val="100000"/>
            </a:srgbClr>
          </a:solidFill>
          <a:ln w="9525"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18439" name="AutoShape 6"/>
          <p:cNvSpPr/>
          <p:nvPr/>
        </p:nvSpPr>
        <p:spPr>
          <a:xfrm>
            <a:off x="2447673" y="2853406"/>
            <a:ext cx="5970506" cy="296863"/>
          </a:xfrm>
          <a:prstGeom prst="rightArrow">
            <a:avLst>
              <a:gd name="adj1" fmla="val 17944"/>
              <a:gd name="adj2" fmla="val 91569"/>
            </a:avLst>
          </a:prstGeom>
          <a:solidFill>
            <a:srgbClr val="FFFFFF"/>
          </a:solidFill>
          <a:ln w="9525" cap="flat" cmpd="sng">
            <a:solidFill>
              <a:srgbClr val="000000"/>
            </a:solidFill>
            <a:prstDash val="solid"/>
            <a:miter/>
            <a:headEnd type="none" w="med" len="med"/>
            <a:tailEnd type="none" w="med" len="med"/>
          </a:ln>
        </p:spPr>
        <p:txBody>
          <a:bodyPr/>
          <a:lstStyle/>
          <a:p>
            <a:pPr lvl="0" eaLnBrk="1" hangingPunct="1"/>
            <a:endParaRPr dirty="0"/>
          </a:p>
        </p:txBody>
      </p:sp>
      <p:sp>
        <p:nvSpPr>
          <p:cNvPr id="9" name="Text Box 14"/>
          <p:cNvSpPr txBox="1"/>
          <p:nvPr/>
        </p:nvSpPr>
        <p:spPr>
          <a:xfrm>
            <a:off x="107508" y="2420991"/>
            <a:ext cx="615553" cy="1440061"/>
          </a:xfrm>
          <a:prstGeom prst="rect">
            <a:avLst/>
          </a:prstGeom>
          <a:noFill/>
          <a:ln w="9525">
            <a:noFill/>
            <a:miter/>
          </a:ln>
        </p:spPr>
        <p:txBody>
          <a:bodyPr vert="eaVert" wrap="squar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绪   论</a:t>
            </a:r>
          </a:p>
        </p:txBody>
      </p:sp>
      <p:sp>
        <p:nvSpPr>
          <p:cNvPr id="3" name="灯片编号占位符 2"/>
          <p:cNvSpPr>
            <a:spLocks noGrp="1"/>
          </p:cNvSpPr>
          <p:nvPr>
            <p:ph type="sldNum" sz="quarter" idx="12"/>
          </p:nvPr>
        </p:nvSpPr>
        <p:spPr/>
        <p:txBody>
          <a:bodyPr/>
          <a:lstStyle/>
          <a:p>
            <a:pPr lvl="0" algn="l" eaLnBrk="1" hangingPunct="1"/>
            <a:fld id="{9A0DB2DC-4C9A-4742-B13C-FB6460FD3503}" type="slidenum">
              <a:rPr lang="zh-CN" altLang="en-US" sz="1400" b="0" smtClean="0"/>
              <a:t>23</a:t>
            </a:fld>
            <a:endParaRPr lang="en-US" altLang="zh-CN" sz="1400" b="0" dirty="0"/>
          </a:p>
        </p:txBody>
      </p:sp>
      <p:graphicFrame>
        <p:nvGraphicFramePr>
          <p:cNvPr id="4" name="表格 3">
            <a:extLst>
              <a:ext uri="{FF2B5EF4-FFF2-40B4-BE49-F238E27FC236}">
                <a16:creationId xmlns:a16="http://schemas.microsoft.com/office/drawing/2014/main" id="{3107E2CC-3E17-43BB-84CF-7CA3CB3DB571}"/>
              </a:ext>
            </a:extLst>
          </p:cNvPr>
          <p:cNvGraphicFramePr>
            <a:graphicFrameLocks noGrp="1"/>
          </p:cNvGraphicFramePr>
          <p:nvPr>
            <p:extLst>
              <p:ext uri="{D42A27DB-BD31-4B8C-83A1-F6EECF244321}">
                <p14:modId xmlns:p14="http://schemas.microsoft.com/office/powerpoint/2010/main" val="1719603412"/>
              </p:ext>
            </p:extLst>
          </p:nvPr>
        </p:nvGraphicFramePr>
        <p:xfrm>
          <a:off x="637334" y="4069447"/>
          <a:ext cx="8196422" cy="1904658"/>
        </p:xfrm>
        <a:graphic>
          <a:graphicData uri="http://schemas.openxmlformats.org/drawingml/2006/table">
            <a:tbl>
              <a:tblPr firstRow="1" firstCol="1" bandRow="1">
                <a:tableStyleId>{BC89EF96-8CEA-46FF-86C4-4CE0E7609802}</a:tableStyleId>
              </a:tblPr>
              <a:tblGrid>
                <a:gridCol w="1365976">
                  <a:extLst>
                    <a:ext uri="{9D8B030D-6E8A-4147-A177-3AD203B41FA5}">
                      <a16:colId xmlns:a16="http://schemas.microsoft.com/office/drawing/2014/main" val="1404913753"/>
                    </a:ext>
                  </a:extLst>
                </a:gridCol>
                <a:gridCol w="1249118">
                  <a:extLst>
                    <a:ext uri="{9D8B030D-6E8A-4147-A177-3AD203B41FA5}">
                      <a16:colId xmlns:a16="http://schemas.microsoft.com/office/drawing/2014/main" val="2570308331"/>
                    </a:ext>
                  </a:extLst>
                </a:gridCol>
                <a:gridCol w="1482832">
                  <a:extLst>
                    <a:ext uri="{9D8B030D-6E8A-4147-A177-3AD203B41FA5}">
                      <a16:colId xmlns:a16="http://schemas.microsoft.com/office/drawing/2014/main" val="3557252146"/>
                    </a:ext>
                  </a:extLst>
                </a:gridCol>
                <a:gridCol w="1365976">
                  <a:extLst>
                    <a:ext uri="{9D8B030D-6E8A-4147-A177-3AD203B41FA5}">
                      <a16:colId xmlns:a16="http://schemas.microsoft.com/office/drawing/2014/main" val="1399234290"/>
                    </a:ext>
                  </a:extLst>
                </a:gridCol>
                <a:gridCol w="1365976">
                  <a:extLst>
                    <a:ext uri="{9D8B030D-6E8A-4147-A177-3AD203B41FA5}">
                      <a16:colId xmlns:a16="http://schemas.microsoft.com/office/drawing/2014/main" val="952911473"/>
                    </a:ext>
                  </a:extLst>
                </a:gridCol>
                <a:gridCol w="1366544">
                  <a:extLst>
                    <a:ext uri="{9D8B030D-6E8A-4147-A177-3AD203B41FA5}">
                      <a16:colId xmlns:a16="http://schemas.microsoft.com/office/drawing/2014/main" val="1901940368"/>
                    </a:ext>
                  </a:extLst>
                </a:gridCol>
              </a:tblGrid>
              <a:tr h="758857">
                <a:tc>
                  <a:txBody>
                    <a:bodyPr/>
                    <a:lstStyle/>
                    <a:p>
                      <a:pPr marL="105410" algn="just">
                        <a:lnSpc>
                          <a:spcPts val="1100"/>
                        </a:lnSpc>
                        <a:spcAft>
                          <a:spcPts val="0"/>
                        </a:spcAft>
                      </a:pPr>
                      <a:r>
                        <a:rPr lang="zh-CN" sz="1200" kern="100" dirty="0">
                          <a:effectLst/>
                        </a:rPr>
                        <a:t>一、实验</a:t>
                      </a:r>
                      <a:r>
                        <a:rPr lang="en-US" sz="1200" kern="100" dirty="0">
                          <a:effectLst/>
                        </a:rPr>
                        <a:t>5.1 </a:t>
                      </a:r>
                      <a:r>
                        <a:rPr lang="zh-CN" sz="1200" kern="100" dirty="0">
                          <a:effectLst/>
                        </a:rPr>
                        <a:t>杨氏模量（</a:t>
                      </a:r>
                      <a:r>
                        <a:rPr lang="en-US" sz="1200" kern="100" dirty="0">
                          <a:effectLst/>
                        </a:rPr>
                        <a:t>10,12</a:t>
                      </a:r>
                      <a:r>
                        <a:rPr lang="zh-CN" sz="1200" kern="100" dirty="0">
                          <a:effectLst/>
                        </a:rPr>
                        <a:t>）</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105410" indent="-173990" algn="ctr">
                        <a:lnSpc>
                          <a:spcPts val="1100"/>
                        </a:lnSpc>
                        <a:spcAft>
                          <a:spcPts val="0"/>
                        </a:spcAft>
                      </a:pPr>
                      <a:r>
                        <a:rPr lang="zh-CN" sz="1200" kern="100" dirty="0">
                          <a:effectLst/>
                        </a:rPr>
                        <a:t>二、实验</a:t>
                      </a:r>
                      <a:r>
                        <a:rPr lang="en-US" sz="1200" kern="100" dirty="0">
                          <a:effectLst/>
                        </a:rPr>
                        <a:t>4.1</a:t>
                      </a:r>
                      <a:r>
                        <a:rPr lang="zh-CN" sz="1200" kern="100" dirty="0">
                          <a:effectLst/>
                        </a:rPr>
                        <a:t>声速测量（</a:t>
                      </a:r>
                      <a:r>
                        <a:rPr lang="en-US" sz="1200" kern="100" dirty="0">
                          <a:effectLst/>
                        </a:rPr>
                        <a:t>10,12</a:t>
                      </a:r>
                      <a:r>
                        <a:rPr lang="zh-CN" sz="1200" kern="100" dirty="0">
                          <a:effectLst/>
                        </a:rPr>
                        <a:t>）</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105410" indent="-105410" algn="just">
                        <a:lnSpc>
                          <a:spcPts val="1100"/>
                        </a:lnSpc>
                        <a:spcAft>
                          <a:spcPts val="0"/>
                        </a:spcAft>
                      </a:pPr>
                      <a:r>
                        <a:rPr lang="zh-CN" sz="1200" kern="100" dirty="0">
                          <a:effectLst/>
                        </a:rPr>
                        <a:t>三、实验</a:t>
                      </a:r>
                      <a:r>
                        <a:rPr lang="en-US" sz="1200" kern="100" dirty="0">
                          <a:effectLst/>
                        </a:rPr>
                        <a:t>3.8 </a:t>
                      </a:r>
                      <a:r>
                        <a:rPr lang="zh-CN" sz="1200" kern="100" dirty="0">
                          <a:effectLst/>
                        </a:rPr>
                        <a:t>电阻温度系数</a:t>
                      </a:r>
                      <a:endParaRPr lang="zh-CN" sz="1400" kern="100" dirty="0">
                        <a:effectLst/>
                      </a:endParaRPr>
                    </a:p>
                    <a:p>
                      <a:pPr marL="105410" indent="-105410" algn="ctr">
                        <a:lnSpc>
                          <a:spcPts val="1100"/>
                        </a:lnSpc>
                        <a:spcAft>
                          <a:spcPts val="0"/>
                        </a:spcAft>
                      </a:pPr>
                      <a:r>
                        <a:rPr lang="zh-CN" sz="1200" kern="100" dirty="0">
                          <a:effectLst/>
                        </a:rPr>
                        <a:t>实验</a:t>
                      </a:r>
                      <a:r>
                        <a:rPr lang="en-US" sz="1200" kern="100" dirty="0">
                          <a:effectLst/>
                        </a:rPr>
                        <a:t>3.10</a:t>
                      </a:r>
                      <a:r>
                        <a:rPr lang="zh-CN" sz="1200" kern="100" dirty="0">
                          <a:effectLst/>
                        </a:rPr>
                        <a:t>导体电阻率（</a:t>
                      </a:r>
                      <a:r>
                        <a:rPr lang="en-US" sz="1200" kern="100" dirty="0">
                          <a:effectLst/>
                        </a:rPr>
                        <a:t>4,9</a:t>
                      </a:r>
                      <a:r>
                        <a:rPr lang="zh-CN" sz="1200" kern="100" dirty="0">
                          <a:effectLst/>
                        </a:rPr>
                        <a:t>）</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105410" indent="-154305" algn="ctr">
                        <a:lnSpc>
                          <a:spcPts val="1100"/>
                        </a:lnSpc>
                        <a:spcAft>
                          <a:spcPts val="0"/>
                        </a:spcAft>
                      </a:pPr>
                      <a:r>
                        <a:rPr lang="zh-CN" sz="1200" kern="100">
                          <a:effectLst/>
                        </a:rPr>
                        <a:t>四、（补充）传感器综合实验（</a:t>
                      </a:r>
                      <a:r>
                        <a:rPr lang="en-US" sz="1200" kern="100">
                          <a:effectLst/>
                        </a:rPr>
                        <a:t>4,9</a:t>
                      </a:r>
                      <a:r>
                        <a:rPr lang="zh-CN" sz="1200" kern="10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105410" algn="just">
                        <a:lnSpc>
                          <a:spcPts val="1100"/>
                        </a:lnSpc>
                        <a:spcAft>
                          <a:spcPts val="0"/>
                        </a:spcAft>
                      </a:pPr>
                      <a:r>
                        <a:rPr lang="zh-CN" sz="1200" kern="100">
                          <a:effectLst/>
                        </a:rPr>
                        <a:t>五、实验</a:t>
                      </a:r>
                      <a:r>
                        <a:rPr lang="en-US" sz="1200" kern="100">
                          <a:effectLst/>
                        </a:rPr>
                        <a:t>3.4 </a:t>
                      </a:r>
                      <a:r>
                        <a:rPr lang="zh-CN" sz="1200" kern="100">
                          <a:effectLst/>
                        </a:rPr>
                        <a:t>液体黏度（</a:t>
                      </a:r>
                      <a:r>
                        <a:rPr lang="en-US" sz="1200" kern="100">
                          <a:effectLst/>
                        </a:rPr>
                        <a:t>6 ,8</a:t>
                      </a:r>
                      <a:r>
                        <a:rPr lang="zh-CN" sz="1200" kern="10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105410" indent="-133350" algn="just">
                        <a:lnSpc>
                          <a:spcPts val="1100"/>
                        </a:lnSpc>
                        <a:spcAft>
                          <a:spcPts val="0"/>
                        </a:spcAft>
                      </a:pPr>
                      <a:r>
                        <a:rPr lang="zh-CN" sz="1200" kern="100">
                          <a:effectLst/>
                        </a:rPr>
                        <a:t>六、实验</a:t>
                      </a:r>
                      <a:r>
                        <a:rPr lang="en-US" sz="1200" kern="100">
                          <a:effectLst/>
                        </a:rPr>
                        <a:t>3.7</a:t>
                      </a:r>
                      <a:r>
                        <a:rPr lang="zh-CN" sz="1200" kern="100">
                          <a:effectLst/>
                        </a:rPr>
                        <a:t>固体导热系数（</a:t>
                      </a:r>
                      <a:r>
                        <a:rPr lang="en-US" sz="1200" kern="100">
                          <a:effectLst/>
                        </a:rPr>
                        <a:t>6 ,8</a:t>
                      </a:r>
                      <a:r>
                        <a:rPr lang="zh-CN" sz="1200" kern="10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717535879"/>
                  </a:ext>
                </a:extLst>
              </a:tr>
              <a:tr h="192098">
                <a:tc>
                  <a:txBody>
                    <a:bodyPr/>
                    <a:lstStyle/>
                    <a:p>
                      <a:pPr marL="105410" algn="ctr">
                        <a:lnSpc>
                          <a:spcPts val="1100"/>
                        </a:lnSpc>
                        <a:spcAft>
                          <a:spcPts val="0"/>
                        </a:spcAft>
                      </a:pPr>
                      <a:r>
                        <a:rPr lang="en-US" sz="1200" kern="100">
                          <a:effectLst/>
                        </a:rPr>
                        <a:t>301</a:t>
                      </a:r>
                      <a:r>
                        <a:rPr lang="zh-CN" sz="1200" kern="100">
                          <a:effectLst/>
                        </a:rPr>
                        <a:t>室</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105410" indent="-90170" algn="ctr">
                        <a:lnSpc>
                          <a:spcPts val="1100"/>
                        </a:lnSpc>
                        <a:spcAft>
                          <a:spcPts val="0"/>
                        </a:spcAft>
                      </a:pPr>
                      <a:r>
                        <a:rPr lang="en-US" sz="1200" kern="100" dirty="0">
                          <a:effectLst/>
                        </a:rPr>
                        <a:t>303</a:t>
                      </a:r>
                      <a:r>
                        <a:rPr lang="zh-CN" sz="1200" kern="100" dirty="0">
                          <a:effectLst/>
                        </a:rPr>
                        <a:t>室</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105410" indent="-105410" algn="ctr">
                        <a:lnSpc>
                          <a:spcPts val="1100"/>
                        </a:lnSpc>
                        <a:spcAft>
                          <a:spcPts val="0"/>
                        </a:spcAft>
                      </a:pPr>
                      <a:r>
                        <a:rPr lang="en-US" sz="1200" kern="100" dirty="0">
                          <a:effectLst/>
                        </a:rPr>
                        <a:t>305</a:t>
                      </a:r>
                      <a:r>
                        <a:rPr lang="zh-CN" sz="1200" kern="100" dirty="0">
                          <a:effectLst/>
                        </a:rPr>
                        <a:t>室</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105410" indent="-154305" algn="ctr">
                        <a:lnSpc>
                          <a:spcPts val="1100"/>
                        </a:lnSpc>
                        <a:spcAft>
                          <a:spcPts val="0"/>
                        </a:spcAft>
                      </a:pPr>
                      <a:r>
                        <a:rPr lang="en-US" sz="1200" kern="100" dirty="0">
                          <a:effectLst/>
                        </a:rPr>
                        <a:t>307</a:t>
                      </a:r>
                      <a:r>
                        <a:rPr lang="zh-CN" sz="1200" kern="100" dirty="0">
                          <a:effectLst/>
                        </a:rPr>
                        <a:t>室</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105410" algn="ctr">
                        <a:lnSpc>
                          <a:spcPts val="1100"/>
                        </a:lnSpc>
                        <a:spcAft>
                          <a:spcPts val="0"/>
                        </a:spcAft>
                      </a:pPr>
                      <a:r>
                        <a:rPr lang="en-US" sz="1200" kern="100">
                          <a:effectLst/>
                        </a:rPr>
                        <a:t>309</a:t>
                      </a:r>
                      <a:r>
                        <a:rPr lang="zh-CN" sz="1200" kern="100">
                          <a:effectLst/>
                        </a:rPr>
                        <a:t>室</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105410" indent="-133350" algn="ctr">
                        <a:lnSpc>
                          <a:spcPts val="1100"/>
                        </a:lnSpc>
                        <a:spcAft>
                          <a:spcPts val="0"/>
                        </a:spcAft>
                      </a:pPr>
                      <a:r>
                        <a:rPr lang="en-US" sz="1200" kern="100">
                          <a:effectLst/>
                        </a:rPr>
                        <a:t>311</a:t>
                      </a:r>
                      <a:r>
                        <a:rPr lang="zh-CN" sz="1200" kern="100">
                          <a:effectLst/>
                        </a:rPr>
                        <a:t>室</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869787571"/>
                  </a:ext>
                </a:extLst>
              </a:tr>
              <a:tr h="761605">
                <a:tc>
                  <a:txBody>
                    <a:bodyPr/>
                    <a:lstStyle/>
                    <a:p>
                      <a:pPr marL="105410" algn="just">
                        <a:lnSpc>
                          <a:spcPts val="1100"/>
                        </a:lnSpc>
                        <a:spcAft>
                          <a:spcPts val="0"/>
                        </a:spcAft>
                      </a:pPr>
                      <a:r>
                        <a:rPr lang="zh-CN" sz="1200" kern="100">
                          <a:effectLst/>
                        </a:rPr>
                        <a:t>七、实验</a:t>
                      </a:r>
                      <a:r>
                        <a:rPr lang="en-US" sz="1200" kern="100">
                          <a:effectLst/>
                        </a:rPr>
                        <a:t>3.5 </a:t>
                      </a:r>
                      <a:r>
                        <a:rPr lang="zh-CN" sz="1200" kern="100">
                          <a:effectLst/>
                        </a:rPr>
                        <a:t>表面张力系数（</a:t>
                      </a:r>
                      <a:r>
                        <a:rPr lang="en-US" sz="1200" kern="100">
                          <a:effectLst/>
                        </a:rPr>
                        <a:t>3,5</a:t>
                      </a:r>
                      <a:r>
                        <a:rPr lang="zh-CN" sz="1200" kern="10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105410" algn="just">
                        <a:lnSpc>
                          <a:spcPts val="1100"/>
                        </a:lnSpc>
                        <a:spcAft>
                          <a:spcPts val="0"/>
                        </a:spcAft>
                      </a:pPr>
                      <a:r>
                        <a:rPr lang="zh-CN" sz="1200" kern="100">
                          <a:effectLst/>
                        </a:rPr>
                        <a:t>八、实验</a:t>
                      </a:r>
                      <a:r>
                        <a:rPr lang="en-US" sz="1200" kern="100">
                          <a:effectLst/>
                        </a:rPr>
                        <a:t>4.4 </a:t>
                      </a:r>
                      <a:r>
                        <a:rPr lang="zh-CN" sz="1200" kern="100">
                          <a:effectLst/>
                        </a:rPr>
                        <a:t>霍尔效应（</a:t>
                      </a:r>
                      <a:r>
                        <a:rPr lang="en-US" sz="1200" kern="100">
                          <a:effectLst/>
                        </a:rPr>
                        <a:t>3,5</a:t>
                      </a:r>
                      <a:r>
                        <a:rPr lang="zh-CN" sz="1200" kern="10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105410" algn="just">
                        <a:lnSpc>
                          <a:spcPts val="1100"/>
                        </a:lnSpc>
                        <a:spcAft>
                          <a:spcPts val="0"/>
                        </a:spcAft>
                      </a:pPr>
                      <a:r>
                        <a:rPr lang="zh-CN" sz="1200" kern="100">
                          <a:effectLst/>
                        </a:rPr>
                        <a:t>九、实验</a:t>
                      </a:r>
                      <a:r>
                        <a:rPr lang="en-US" sz="1200" kern="100">
                          <a:effectLst/>
                        </a:rPr>
                        <a:t>3.14 </a:t>
                      </a:r>
                      <a:r>
                        <a:rPr lang="zh-CN" sz="1200" kern="100">
                          <a:effectLst/>
                        </a:rPr>
                        <a:t>衍射光栅</a:t>
                      </a:r>
                      <a:r>
                        <a:rPr lang="en-US" sz="1200" kern="100">
                          <a:effectLst/>
                        </a:rPr>
                        <a:t>, </a:t>
                      </a:r>
                      <a:r>
                        <a:rPr lang="zh-CN" sz="1200" kern="100">
                          <a:effectLst/>
                        </a:rPr>
                        <a:t>（</a:t>
                      </a:r>
                      <a:r>
                        <a:rPr lang="en-US" sz="1200" kern="100">
                          <a:effectLst/>
                        </a:rPr>
                        <a:t>2,7</a:t>
                      </a:r>
                      <a:r>
                        <a:rPr lang="zh-CN" sz="1200" kern="10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105410" algn="just">
                        <a:lnSpc>
                          <a:spcPts val="1100"/>
                        </a:lnSpc>
                        <a:spcAft>
                          <a:spcPts val="0"/>
                        </a:spcAft>
                      </a:pPr>
                      <a:r>
                        <a:rPr lang="zh-CN" sz="1200" kern="100" dirty="0">
                          <a:effectLst/>
                        </a:rPr>
                        <a:t>十、实验</a:t>
                      </a:r>
                      <a:r>
                        <a:rPr lang="en-US" sz="1200" kern="100" dirty="0">
                          <a:effectLst/>
                        </a:rPr>
                        <a:t>4.9 </a:t>
                      </a:r>
                      <a:r>
                        <a:rPr lang="zh-CN" sz="1200" kern="100" dirty="0">
                          <a:effectLst/>
                        </a:rPr>
                        <a:t>等厚干涉（</a:t>
                      </a:r>
                      <a:r>
                        <a:rPr lang="en-US" sz="1200" kern="100" dirty="0">
                          <a:effectLst/>
                        </a:rPr>
                        <a:t>2,7</a:t>
                      </a:r>
                      <a:r>
                        <a:rPr lang="zh-CN" sz="1200" kern="100" dirty="0">
                          <a:effectLst/>
                        </a:rPr>
                        <a:t>）</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105410" algn="just">
                        <a:lnSpc>
                          <a:spcPts val="1100"/>
                        </a:lnSpc>
                        <a:spcAft>
                          <a:spcPts val="0"/>
                        </a:spcAft>
                      </a:pPr>
                      <a:r>
                        <a:rPr lang="zh-CN" sz="1200" kern="100" dirty="0">
                          <a:effectLst/>
                        </a:rPr>
                        <a:t>十一、实验</a:t>
                      </a:r>
                      <a:r>
                        <a:rPr lang="en-US" sz="1200" kern="100" dirty="0">
                          <a:effectLst/>
                        </a:rPr>
                        <a:t> 3.12 </a:t>
                      </a:r>
                      <a:r>
                        <a:rPr lang="zh-CN" sz="1200" kern="100" dirty="0">
                          <a:effectLst/>
                        </a:rPr>
                        <a:t>薄透镜焦距的测量（</a:t>
                      </a:r>
                      <a:r>
                        <a:rPr lang="en-US" sz="1200" kern="100" dirty="0">
                          <a:effectLst/>
                        </a:rPr>
                        <a:t>1,11</a:t>
                      </a:r>
                      <a:r>
                        <a:rPr lang="zh-CN" sz="1200" kern="100" dirty="0">
                          <a:effectLst/>
                        </a:rPr>
                        <a:t>）</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105410" algn="just">
                        <a:lnSpc>
                          <a:spcPts val="1100"/>
                        </a:lnSpc>
                        <a:spcAft>
                          <a:spcPts val="0"/>
                        </a:spcAft>
                      </a:pPr>
                      <a:r>
                        <a:rPr lang="zh-CN" sz="1200" kern="100" dirty="0">
                          <a:effectLst/>
                        </a:rPr>
                        <a:t>十二、实验</a:t>
                      </a:r>
                      <a:r>
                        <a:rPr lang="en-US" sz="1200" kern="100" dirty="0">
                          <a:effectLst/>
                        </a:rPr>
                        <a:t> 4.7 </a:t>
                      </a:r>
                      <a:r>
                        <a:rPr lang="zh-CN" sz="1200" kern="100" dirty="0">
                          <a:effectLst/>
                        </a:rPr>
                        <a:t>迈克尔逊干涉仪实验（</a:t>
                      </a:r>
                      <a:r>
                        <a:rPr lang="en-US" sz="1200" kern="100" dirty="0">
                          <a:effectLst/>
                        </a:rPr>
                        <a:t>1,11</a:t>
                      </a:r>
                      <a:r>
                        <a:rPr lang="zh-CN" sz="1200" kern="100" dirty="0">
                          <a:effectLst/>
                        </a:rPr>
                        <a:t>）</a:t>
                      </a:r>
                      <a:endParaRPr lang="zh-CN" sz="1400" kern="100" dirty="0">
                        <a:effectLst/>
                      </a:endParaRPr>
                    </a:p>
                    <a:p>
                      <a:pPr marL="105410" algn="just">
                        <a:lnSpc>
                          <a:spcPts val="1100"/>
                        </a:lnSpc>
                        <a:spcAft>
                          <a:spcPts val="0"/>
                        </a:spcAft>
                      </a:pPr>
                      <a:r>
                        <a:rPr lang="en-US" sz="12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9899362"/>
                  </a:ext>
                </a:extLst>
              </a:tr>
              <a:tr h="192098">
                <a:tc>
                  <a:txBody>
                    <a:bodyPr/>
                    <a:lstStyle/>
                    <a:p>
                      <a:pPr indent="-89535" algn="ctr">
                        <a:lnSpc>
                          <a:spcPts val="1100"/>
                        </a:lnSpc>
                        <a:spcAft>
                          <a:spcPts val="0"/>
                        </a:spcAft>
                      </a:pPr>
                      <a:r>
                        <a:rPr lang="en-US" sz="1200" kern="100">
                          <a:effectLst/>
                        </a:rPr>
                        <a:t>318</a:t>
                      </a:r>
                      <a:r>
                        <a:rPr lang="zh-CN" sz="1200" kern="100">
                          <a:effectLst/>
                        </a:rPr>
                        <a:t>室</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105410" algn="ctr">
                        <a:lnSpc>
                          <a:spcPts val="1100"/>
                        </a:lnSpc>
                        <a:spcAft>
                          <a:spcPts val="0"/>
                        </a:spcAft>
                      </a:pPr>
                      <a:r>
                        <a:rPr lang="en-US" sz="1200" kern="100">
                          <a:effectLst/>
                        </a:rPr>
                        <a:t>316</a:t>
                      </a:r>
                      <a:r>
                        <a:rPr lang="zh-CN" sz="1200" kern="100">
                          <a:effectLst/>
                        </a:rPr>
                        <a:t>室</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100"/>
                        </a:lnSpc>
                        <a:spcAft>
                          <a:spcPts val="0"/>
                        </a:spcAft>
                      </a:pPr>
                      <a:r>
                        <a:rPr lang="en-US" sz="1200" kern="100">
                          <a:effectLst/>
                        </a:rPr>
                        <a:t>312</a:t>
                      </a:r>
                      <a:r>
                        <a:rPr lang="zh-CN" sz="1200" kern="100">
                          <a:effectLst/>
                        </a:rPr>
                        <a:t>室</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105410" algn="ctr">
                        <a:lnSpc>
                          <a:spcPts val="1100"/>
                        </a:lnSpc>
                        <a:spcAft>
                          <a:spcPts val="0"/>
                        </a:spcAft>
                      </a:pPr>
                      <a:r>
                        <a:rPr lang="en-US" sz="1200" kern="100">
                          <a:effectLst/>
                        </a:rPr>
                        <a:t>308</a:t>
                      </a:r>
                      <a:r>
                        <a:rPr lang="zh-CN" sz="1200" kern="100">
                          <a:effectLst/>
                        </a:rPr>
                        <a:t>室</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105410" algn="ctr">
                        <a:lnSpc>
                          <a:spcPts val="1100"/>
                        </a:lnSpc>
                        <a:spcAft>
                          <a:spcPts val="0"/>
                        </a:spcAft>
                      </a:pPr>
                      <a:r>
                        <a:rPr lang="en-US" sz="1200" kern="100">
                          <a:effectLst/>
                        </a:rPr>
                        <a:t>304</a:t>
                      </a:r>
                      <a:r>
                        <a:rPr lang="zh-CN" sz="1200" kern="100">
                          <a:effectLst/>
                        </a:rPr>
                        <a:t>室</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105410" algn="ctr">
                        <a:lnSpc>
                          <a:spcPts val="1100"/>
                        </a:lnSpc>
                        <a:spcAft>
                          <a:spcPts val="0"/>
                        </a:spcAft>
                      </a:pPr>
                      <a:r>
                        <a:rPr lang="en-US" sz="1200" kern="100" dirty="0">
                          <a:effectLst/>
                        </a:rPr>
                        <a:t>304</a:t>
                      </a:r>
                      <a:r>
                        <a:rPr lang="zh-CN" sz="1200" kern="100" dirty="0">
                          <a:effectLst/>
                        </a:rPr>
                        <a:t>室</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345360110"/>
                  </a:ext>
                </a:extLst>
              </a:tr>
            </a:tbl>
          </a:graphicData>
        </a:graphic>
      </p:graphicFrame>
    </p:spTree>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日期占位符 4"/>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1EAC29FA-937F-48E2-850C-63A6F1C5604E}" type="datetime1">
              <a:rPr lang="zh-CN" altLang="en-US" smtClean="0"/>
              <a:t>2023/2/20</a:t>
            </a:fld>
            <a:endParaRPr lang="en-US" altLang="zh-CN" dirty="0"/>
          </a:p>
        </p:txBody>
      </p:sp>
      <p:sp>
        <p:nvSpPr>
          <p:cNvPr id="211970" name="Rectangle 2"/>
          <p:cNvSpPr>
            <a:spLocks noGrp="1" noChangeArrowheads="1"/>
          </p:cNvSpPr>
          <p:nvPr>
            <p:ph type="title"/>
          </p:nvPr>
        </p:nvSpPr>
        <p:spPr>
          <a:xfrm>
            <a:off x="1547813" y="188914"/>
            <a:ext cx="7010400" cy="887654"/>
          </a:xfrm>
        </p:spPr>
        <p:txBody>
          <a:bodyPr vert="horz" wrap="square" lIns="91440" tIns="45720" rIns="91440" bIns="45720" numCol="1" anchor="ctr" anchorCtr="0" compatLnSpc="1"/>
          <a:lstStyle/>
          <a:p>
            <a:pPr lvl="0" algn="ctr" eaLnBrk="1" hangingPunct="1"/>
            <a:r>
              <a:rPr lang="zh-CN" altLang="en-US" sz="2800" dirty="0">
                <a:ea typeface="黑体" panose="02010609060101010101" pitchFamily="49" charset="-122"/>
                <a:hlinkClick r:id="rId2" action="ppaction://hlinkfile"/>
              </a:rPr>
              <a:t>课表</a:t>
            </a:r>
            <a:r>
              <a:rPr lang="zh-CN" altLang="en-US" sz="2800" dirty="0">
                <a:ea typeface="黑体" panose="02010609060101010101" pitchFamily="49" charset="-122"/>
              </a:rPr>
              <a:t>、</a:t>
            </a:r>
            <a:r>
              <a:rPr lang="zh-CN" altLang="en-US" sz="2800" b="1" u="sng" dirty="0">
                <a:effectLst>
                  <a:outerShdw blurRad="38100" dist="38100" dir="2700000">
                    <a:srgbClr val="C0C0C0"/>
                  </a:outerShdw>
                </a:effectLst>
                <a:hlinkClick r:id="rId3" action="ppaction://hlinkfile"/>
              </a:rPr>
              <a:t>分组点名册</a:t>
            </a:r>
            <a:endParaRPr lang="zh-CN" altLang="en-US" sz="2800" b="1" u="sng" dirty="0">
              <a:effectLst>
                <a:outerShdw blurRad="38100" dist="38100" dir="2700000">
                  <a:srgbClr val="C0C0C0"/>
                </a:outerShdw>
              </a:effectLst>
              <a:hlinkClick r:id="rId4" action="ppaction://hlinkfile"/>
            </a:endParaRPr>
          </a:p>
        </p:txBody>
      </p:sp>
      <p:sp>
        <p:nvSpPr>
          <p:cNvPr id="5" name="文本框 4"/>
          <p:cNvSpPr txBox="1"/>
          <p:nvPr/>
        </p:nvSpPr>
        <p:spPr>
          <a:xfrm>
            <a:off x="3347868" y="6292334"/>
            <a:ext cx="3206327" cy="369332"/>
          </a:xfrm>
          <a:prstGeom prst="rect">
            <a:avLst/>
          </a:prstGeom>
          <a:solidFill>
            <a:schemeClr val="accent4">
              <a:lumMod val="20000"/>
              <a:lumOff val="80000"/>
            </a:schemeClr>
          </a:solidFill>
        </p:spPr>
        <p:txBody>
          <a:bodyPr wrap="none" rtlCol="0">
            <a:spAutoFit/>
          </a:bodyPr>
          <a:lstStyle/>
          <a:p>
            <a:r>
              <a:rPr lang="zh-CN" altLang="en-US" dirty="0">
                <a:solidFill>
                  <a:srgbClr val="FF0000"/>
                </a:solidFill>
              </a:rPr>
              <a:t>注：按学号由小往大顺序分组</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24</a:t>
            </a:fld>
            <a:endParaRPr lang="en-US" altLang="zh-CN" sz="1400" b="0" dirty="0"/>
          </a:p>
        </p:txBody>
      </p:sp>
      <p:graphicFrame>
        <p:nvGraphicFramePr>
          <p:cNvPr id="7" name="表格 6">
            <a:extLst>
              <a:ext uri="{FF2B5EF4-FFF2-40B4-BE49-F238E27FC236}">
                <a16:creationId xmlns:a16="http://schemas.microsoft.com/office/drawing/2014/main" id="{C48187A5-A67C-43D3-8AC9-656C9BD6E367}"/>
              </a:ext>
            </a:extLst>
          </p:cNvPr>
          <p:cNvGraphicFramePr>
            <a:graphicFrameLocks noGrp="1"/>
          </p:cNvGraphicFramePr>
          <p:nvPr>
            <p:extLst>
              <p:ext uri="{D42A27DB-BD31-4B8C-83A1-F6EECF244321}">
                <p14:modId xmlns:p14="http://schemas.microsoft.com/office/powerpoint/2010/main" val="261443807"/>
              </p:ext>
            </p:extLst>
          </p:nvPr>
        </p:nvGraphicFramePr>
        <p:xfrm>
          <a:off x="349127" y="1125910"/>
          <a:ext cx="8525452" cy="5166471"/>
        </p:xfrm>
        <a:graphic>
          <a:graphicData uri="http://schemas.openxmlformats.org/drawingml/2006/table">
            <a:tbl>
              <a:tblPr firstRow="1" firstCol="1" bandRow="1">
                <a:tableStyleId>{5C22544A-7EE6-4342-B048-85BDC9FD1C3A}</a:tableStyleId>
              </a:tblPr>
              <a:tblGrid>
                <a:gridCol w="182129">
                  <a:extLst>
                    <a:ext uri="{9D8B030D-6E8A-4147-A177-3AD203B41FA5}">
                      <a16:colId xmlns:a16="http://schemas.microsoft.com/office/drawing/2014/main" val="1089852489"/>
                    </a:ext>
                  </a:extLst>
                </a:gridCol>
                <a:gridCol w="472006">
                  <a:extLst>
                    <a:ext uri="{9D8B030D-6E8A-4147-A177-3AD203B41FA5}">
                      <a16:colId xmlns:a16="http://schemas.microsoft.com/office/drawing/2014/main" val="1234835630"/>
                    </a:ext>
                  </a:extLst>
                </a:gridCol>
                <a:gridCol w="656262">
                  <a:extLst>
                    <a:ext uri="{9D8B030D-6E8A-4147-A177-3AD203B41FA5}">
                      <a16:colId xmlns:a16="http://schemas.microsoft.com/office/drawing/2014/main" val="3229269336"/>
                    </a:ext>
                  </a:extLst>
                </a:gridCol>
                <a:gridCol w="471235">
                  <a:extLst>
                    <a:ext uri="{9D8B030D-6E8A-4147-A177-3AD203B41FA5}">
                      <a16:colId xmlns:a16="http://schemas.microsoft.com/office/drawing/2014/main" val="2082168399"/>
                    </a:ext>
                  </a:extLst>
                </a:gridCol>
                <a:gridCol w="1211343">
                  <a:extLst>
                    <a:ext uri="{9D8B030D-6E8A-4147-A177-3AD203B41FA5}">
                      <a16:colId xmlns:a16="http://schemas.microsoft.com/office/drawing/2014/main" val="3387510580"/>
                    </a:ext>
                  </a:extLst>
                </a:gridCol>
                <a:gridCol w="471235">
                  <a:extLst>
                    <a:ext uri="{9D8B030D-6E8A-4147-A177-3AD203B41FA5}">
                      <a16:colId xmlns:a16="http://schemas.microsoft.com/office/drawing/2014/main" val="992845109"/>
                    </a:ext>
                  </a:extLst>
                </a:gridCol>
                <a:gridCol w="640843">
                  <a:extLst>
                    <a:ext uri="{9D8B030D-6E8A-4147-A177-3AD203B41FA5}">
                      <a16:colId xmlns:a16="http://schemas.microsoft.com/office/drawing/2014/main" val="344818983"/>
                    </a:ext>
                  </a:extLst>
                </a:gridCol>
                <a:gridCol w="640843">
                  <a:extLst>
                    <a:ext uri="{9D8B030D-6E8A-4147-A177-3AD203B41FA5}">
                      <a16:colId xmlns:a16="http://schemas.microsoft.com/office/drawing/2014/main" val="302788724"/>
                    </a:ext>
                  </a:extLst>
                </a:gridCol>
                <a:gridCol w="717938">
                  <a:extLst>
                    <a:ext uri="{9D8B030D-6E8A-4147-A177-3AD203B41FA5}">
                      <a16:colId xmlns:a16="http://schemas.microsoft.com/office/drawing/2014/main" val="1152332386"/>
                    </a:ext>
                  </a:extLst>
                </a:gridCol>
                <a:gridCol w="471235">
                  <a:extLst>
                    <a:ext uri="{9D8B030D-6E8A-4147-A177-3AD203B41FA5}">
                      <a16:colId xmlns:a16="http://schemas.microsoft.com/office/drawing/2014/main" val="2969818916"/>
                    </a:ext>
                  </a:extLst>
                </a:gridCol>
                <a:gridCol w="66216">
                  <a:extLst>
                    <a:ext uri="{9D8B030D-6E8A-4147-A177-3AD203B41FA5}">
                      <a16:colId xmlns:a16="http://schemas.microsoft.com/office/drawing/2014/main" val="1836587096"/>
                    </a:ext>
                  </a:extLst>
                </a:gridCol>
                <a:gridCol w="405018">
                  <a:extLst>
                    <a:ext uri="{9D8B030D-6E8A-4147-A177-3AD203B41FA5}">
                      <a16:colId xmlns:a16="http://schemas.microsoft.com/office/drawing/2014/main" val="4255769503"/>
                    </a:ext>
                  </a:extLst>
                </a:gridCol>
                <a:gridCol w="66216">
                  <a:extLst>
                    <a:ext uri="{9D8B030D-6E8A-4147-A177-3AD203B41FA5}">
                      <a16:colId xmlns:a16="http://schemas.microsoft.com/office/drawing/2014/main" val="2739701418"/>
                    </a:ext>
                  </a:extLst>
                </a:gridCol>
                <a:gridCol w="638229">
                  <a:extLst>
                    <a:ext uri="{9D8B030D-6E8A-4147-A177-3AD203B41FA5}">
                      <a16:colId xmlns:a16="http://schemas.microsoft.com/office/drawing/2014/main" val="621646218"/>
                    </a:ext>
                  </a:extLst>
                </a:gridCol>
                <a:gridCol w="775072">
                  <a:extLst>
                    <a:ext uri="{9D8B030D-6E8A-4147-A177-3AD203B41FA5}">
                      <a16:colId xmlns:a16="http://schemas.microsoft.com/office/drawing/2014/main" val="1347716362"/>
                    </a:ext>
                  </a:extLst>
                </a:gridCol>
                <a:gridCol w="639632">
                  <a:extLst>
                    <a:ext uri="{9D8B030D-6E8A-4147-A177-3AD203B41FA5}">
                      <a16:colId xmlns:a16="http://schemas.microsoft.com/office/drawing/2014/main" val="3185790526"/>
                    </a:ext>
                  </a:extLst>
                </a:gridCol>
              </a:tblGrid>
              <a:tr h="124827">
                <a:tc gridSpan="2">
                  <a:txBody>
                    <a:bodyPr/>
                    <a:lstStyle/>
                    <a:p>
                      <a:pPr algn="ctr">
                        <a:spcAft>
                          <a:spcPts val="0"/>
                        </a:spcAft>
                      </a:pPr>
                      <a:r>
                        <a:rPr lang="zh-CN" sz="1000" kern="100">
                          <a:effectLst/>
                        </a:rPr>
                        <a:t>单周</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gridSpan="6">
                  <a:txBody>
                    <a:bodyPr/>
                    <a:lstStyle/>
                    <a:p>
                      <a:pPr algn="ctr">
                        <a:spcAft>
                          <a:spcPts val="0"/>
                        </a:spcAft>
                      </a:pPr>
                      <a:r>
                        <a:rPr lang="zh-CN" sz="1000" kern="100">
                          <a:effectLst/>
                        </a:rPr>
                        <a:t>星期三下午（</a:t>
                      </a:r>
                      <a:r>
                        <a:rPr lang="en-US" sz="1000" kern="100">
                          <a:effectLst/>
                        </a:rPr>
                        <a:t>5-8</a:t>
                      </a:r>
                      <a:r>
                        <a:rPr lang="zh-CN" sz="1000" kern="100">
                          <a:effectLst/>
                        </a:rPr>
                        <a:t>节）（绪论：尹娜）</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a:spcAft>
                          <a:spcPts val="0"/>
                        </a:spcAft>
                      </a:pPr>
                      <a:r>
                        <a:rPr lang="zh-CN" sz="1000" kern="100">
                          <a:effectLst/>
                        </a:rPr>
                        <a:t>星期四下午（</a:t>
                      </a:r>
                      <a:r>
                        <a:rPr lang="en-US" sz="1000" kern="100">
                          <a:effectLst/>
                        </a:rPr>
                        <a:t>5-8</a:t>
                      </a:r>
                      <a:r>
                        <a:rPr lang="zh-CN" sz="1000" kern="100">
                          <a:effectLst/>
                        </a:rPr>
                        <a:t>节）（绪论：任祥祥）</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3181401"/>
                  </a:ext>
                </a:extLst>
              </a:tr>
              <a:tr h="156243">
                <a:tc rowSpan="5">
                  <a:txBody>
                    <a:bodyPr/>
                    <a:lstStyle/>
                    <a:p>
                      <a:pPr algn="ctr">
                        <a:spcAft>
                          <a:spcPts val="0"/>
                        </a:spcAft>
                      </a:pPr>
                      <a:r>
                        <a:rPr lang="zh-CN" sz="1000" kern="100">
                          <a:effectLst/>
                        </a:rPr>
                        <a:t>单</a:t>
                      </a:r>
                    </a:p>
                    <a:p>
                      <a:pPr algn="ctr">
                        <a:spcAft>
                          <a:spcPts val="0"/>
                        </a:spcAft>
                      </a:pPr>
                      <a:r>
                        <a:rPr lang="zh-CN" sz="1000" kern="100">
                          <a:effectLst/>
                        </a:rPr>
                        <a:t>周</a:t>
                      </a:r>
                    </a:p>
                    <a:p>
                      <a:pPr algn="ctr">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zh-CN" sz="900" kern="100">
                          <a:effectLst/>
                        </a:rPr>
                        <a:t>班级</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gridSpan="6">
                  <a:txBody>
                    <a:bodyPr/>
                    <a:lstStyle/>
                    <a:p>
                      <a:pPr algn="ctr">
                        <a:lnSpc>
                          <a:spcPts val="1100"/>
                        </a:lnSpc>
                        <a:spcAft>
                          <a:spcPts val="0"/>
                        </a:spcAft>
                      </a:pPr>
                      <a:r>
                        <a:rPr lang="zh-CN" sz="1000" kern="0">
                          <a:effectLst/>
                        </a:rPr>
                        <a:t>环科</a:t>
                      </a:r>
                      <a:r>
                        <a:rPr lang="en-US" sz="1000" kern="0">
                          <a:effectLst/>
                        </a:rPr>
                        <a:t>2022</a:t>
                      </a:r>
                      <a:r>
                        <a:rPr lang="zh-CN" sz="1000" kern="0">
                          <a:effectLst/>
                        </a:rPr>
                        <a:t>级</a:t>
                      </a:r>
                      <a:r>
                        <a:rPr lang="en-US" sz="1000" kern="0">
                          <a:effectLst/>
                        </a:rPr>
                        <a:t>/</a:t>
                      </a:r>
                      <a:r>
                        <a:rPr lang="zh-CN" sz="1000" kern="0">
                          <a:effectLst/>
                        </a:rPr>
                        <a:t>计算机</a:t>
                      </a:r>
                      <a:r>
                        <a:rPr lang="en-US" sz="1000" kern="0">
                          <a:effectLst/>
                        </a:rPr>
                        <a:t>2022</a:t>
                      </a:r>
                      <a:r>
                        <a:rPr lang="zh-CN" sz="1000" kern="0">
                          <a:effectLst/>
                        </a:rPr>
                        <a:t>级</a:t>
                      </a:r>
                      <a:r>
                        <a:rPr lang="en-US" sz="1000" kern="0">
                          <a:effectLst/>
                        </a:rPr>
                        <a:t>6</a:t>
                      </a:r>
                      <a:r>
                        <a:rPr lang="zh-CN" sz="1000" kern="0">
                          <a:effectLst/>
                        </a:rPr>
                        <a:t>班，</a:t>
                      </a:r>
                      <a:r>
                        <a:rPr lang="en-US" sz="1000" kern="0">
                          <a:effectLst/>
                        </a:rPr>
                        <a:t>153</a:t>
                      </a:r>
                      <a:r>
                        <a:rPr lang="zh-CN" sz="1000" kern="0">
                          <a:effectLst/>
                        </a:rPr>
                        <a:t>人</a:t>
                      </a:r>
                      <a:r>
                        <a:rPr lang="zh-CN" sz="1000" kern="100">
                          <a:effectLst/>
                        </a:rPr>
                        <a:t> </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a:lnSpc>
                          <a:spcPts val="1100"/>
                        </a:lnSpc>
                        <a:spcAft>
                          <a:spcPts val="0"/>
                        </a:spcAft>
                      </a:pPr>
                      <a:r>
                        <a:rPr lang="zh-CN" sz="1000" kern="0">
                          <a:effectLst/>
                        </a:rPr>
                        <a:t>生科</a:t>
                      </a:r>
                      <a:r>
                        <a:rPr lang="en-US" sz="1000" kern="0">
                          <a:effectLst/>
                        </a:rPr>
                        <a:t>2022</a:t>
                      </a:r>
                      <a:r>
                        <a:rPr lang="zh-CN" sz="1000" kern="0">
                          <a:effectLst/>
                        </a:rPr>
                        <a:t>级， </a:t>
                      </a:r>
                      <a:r>
                        <a:rPr lang="en-US" sz="1000" kern="0">
                          <a:effectLst/>
                        </a:rPr>
                        <a:t>188</a:t>
                      </a:r>
                      <a:r>
                        <a:rPr lang="zh-CN" sz="1000" kern="0">
                          <a:effectLst/>
                        </a:rPr>
                        <a:t>人</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17117141"/>
                  </a:ext>
                </a:extLst>
              </a:tr>
              <a:tr h="124827">
                <a:tc vMerge="1">
                  <a:txBody>
                    <a:bodyPr/>
                    <a:lstStyle/>
                    <a:p>
                      <a:endParaRPr lang="zh-CN" altLang="en-US"/>
                    </a:p>
                  </a:txBody>
                  <a:tcPr/>
                </a:tc>
                <a:tc>
                  <a:txBody>
                    <a:bodyPr/>
                    <a:lstStyle/>
                    <a:p>
                      <a:pPr algn="ctr">
                        <a:spcAft>
                          <a:spcPts val="0"/>
                        </a:spcAft>
                      </a:pPr>
                      <a:r>
                        <a:rPr lang="zh-CN" sz="900" kern="750" spc="-30">
                          <a:effectLst/>
                        </a:rPr>
                        <a:t>实验序号</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一</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二</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三</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四</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五</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六</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一</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二</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gridSpan="2">
                  <a:txBody>
                    <a:bodyPr/>
                    <a:lstStyle/>
                    <a:p>
                      <a:pPr algn="ctr">
                        <a:spcAft>
                          <a:spcPts val="0"/>
                        </a:spcAft>
                      </a:pPr>
                      <a:r>
                        <a:rPr lang="zh-CN" sz="1000" kern="100">
                          <a:effectLst/>
                        </a:rPr>
                        <a:t>三</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gridSpan="2">
                  <a:txBody>
                    <a:bodyPr/>
                    <a:lstStyle/>
                    <a:p>
                      <a:pPr algn="ctr">
                        <a:spcAft>
                          <a:spcPts val="0"/>
                        </a:spcAft>
                      </a:pPr>
                      <a:r>
                        <a:rPr lang="zh-CN" sz="1000" kern="100">
                          <a:effectLst/>
                        </a:rPr>
                        <a:t>四</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a:txBody>
                    <a:bodyPr/>
                    <a:lstStyle/>
                    <a:p>
                      <a:pPr algn="ctr">
                        <a:spcAft>
                          <a:spcPts val="0"/>
                        </a:spcAft>
                      </a:pPr>
                      <a:r>
                        <a:rPr lang="zh-CN" sz="1000" kern="100">
                          <a:effectLst/>
                        </a:rPr>
                        <a:t>五</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r>
                        <a:rPr lang="zh-CN" sz="1000" kern="100">
                          <a:effectLst/>
                        </a:rPr>
                        <a:t>六</a:t>
                      </a:r>
                      <a:endParaRPr lang="zh-CN" altLang="en-US" sz="2400"/>
                    </a:p>
                  </a:txBody>
                  <a:tcPr marL="13094" marR="13094" marT="0" marB="0" anchor="ctr"/>
                </a:tc>
                <a:extLst>
                  <a:ext uri="{0D108BD9-81ED-4DB2-BD59-A6C34878D82A}">
                    <a16:rowId xmlns:a16="http://schemas.microsoft.com/office/drawing/2014/main" val="675710589"/>
                  </a:ext>
                </a:extLst>
              </a:tr>
              <a:tr h="944071">
                <a:tc vMerge="1">
                  <a:txBody>
                    <a:bodyPr/>
                    <a:lstStyle/>
                    <a:p>
                      <a:endParaRPr lang="zh-CN" altLang="en-US"/>
                    </a:p>
                  </a:txBody>
                  <a:tcPr/>
                </a:tc>
                <a:tc>
                  <a:txBody>
                    <a:bodyPr/>
                    <a:lstStyle/>
                    <a:p>
                      <a:pPr algn="ctr">
                        <a:spcAft>
                          <a:spcPts val="0"/>
                        </a:spcAft>
                      </a:pPr>
                      <a:r>
                        <a:rPr lang="zh-CN" sz="900" kern="750" spc="-30">
                          <a:effectLst/>
                        </a:rPr>
                        <a:t>学号</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100"/>
                        </a:lnSpc>
                        <a:spcAft>
                          <a:spcPts val="0"/>
                        </a:spcAft>
                      </a:pPr>
                      <a:r>
                        <a:rPr lang="zh-CN" sz="1000" kern="100">
                          <a:effectLst/>
                        </a:rPr>
                        <a:t>环科</a:t>
                      </a:r>
                      <a:r>
                        <a:rPr lang="en-US" sz="1000" kern="100">
                          <a:effectLst/>
                        </a:rPr>
                        <a:t>053-54</a:t>
                      </a:r>
                      <a:endParaRPr lang="zh-CN" sz="1000" kern="100">
                        <a:effectLst/>
                      </a:endParaRPr>
                    </a:p>
                    <a:p>
                      <a:pPr algn="ctr">
                        <a:lnSpc>
                          <a:spcPts val="1100"/>
                        </a:lnSpc>
                        <a:spcAft>
                          <a:spcPts val="0"/>
                        </a:spcAft>
                      </a:pPr>
                      <a:r>
                        <a:rPr lang="zh-CN" sz="1000" kern="100">
                          <a:effectLst/>
                        </a:rPr>
                        <a:t>计机</a:t>
                      </a:r>
                      <a:r>
                        <a:rPr lang="en-US" sz="1000" kern="100">
                          <a:effectLst/>
                        </a:rPr>
                        <a:t>007-75</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100"/>
                        </a:lnSpc>
                        <a:spcAft>
                          <a:spcPts val="0"/>
                        </a:spcAft>
                      </a:pPr>
                      <a:r>
                        <a:rPr lang="en-US" sz="1000" kern="100">
                          <a:effectLst/>
                        </a:rPr>
                        <a:t>088-212</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100"/>
                        </a:lnSpc>
                        <a:spcAft>
                          <a:spcPts val="0"/>
                        </a:spcAft>
                      </a:pPr>
                      <a:r>
                        <a:rPr lang="en-US" sz="1000" kern="100">
                          <a:effectLst/>
                        </a:rPr>
                        <a:t>225-288, </a:t>
                      </a:r>
                      <a:r>
                        <a:rPr lang="zh-CN" sz="1000" kern="100">
                          <a:effectLst/>
                        </a:rPr>
                        <a:t>环科 </a:t>
                      </a:r>
                      <a:r>
                        <a:rPr lang="en-US" sz="1000" kern="100">
                          <a:effectLst/>
                        </a:rPr>
                        <a:t>001-006</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100"/>
                        </a:lnSpc>
                        <a:spcAft>
                          <a:spcPts val="0"/>
                        </a:spcAft>
                      </a:pPr>
                      <a:r>
                        <a:rPr lang="en-US" sz="1000" kern="100">
                          <a:effectLst/>
                        </a:rPr>
                        <a:t>007-021</a:t>
                      </a:r>
                      <a:endParaRPr lang="zh-CN" sz="1000" kern="100">
                        <a:effectLst/>
                      </a:endParaRPr>
                    </a:p>
                    <a:p>
                      <a:pPr algn="ctr">
                        <a:lnSpc>
                          <a:spcPts val="1100"/>
                        </a:lnSpc>
                        <a:spcAft>
                          <a:spcPts val="0"/>
                        </a:spcAft>
                      </a:pPr>
                      <a:r>
                        <a:rPr lang="en-US" sz="1000" kern="100" spc="-30">
                          <a:effectLst/>
                        </a:rPr>
                        <a:t> </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100"/>
                        </a:lnSpc>
                        <a:spcAft>
                          <a:spcPts val="0"/>
                        </a:spcAft>
                      </a:pPr>
                      <a:r>
                        <a:rPr lang="en-US" sz="1000" kern="100">
                          <a:effectLst/>
                        </a:rPr>
                        <a:t>022-035</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100"/>
                        </a:lnSpc>
                        <a:spcAft>
                          <a:spcPts val="0"/>
                        </a:spcAft>
                      </a:pPr>
                      <a:r>
                        <a:rPr lang="en-US" sz="1000" kern="100">
                          <a:effectLst/>
                        </a:rPr>
                        <a:t>036-048</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100"/>
                        </a:lnSpc>
                        <a:spcAft>
                          <a:spcPts val="0"/>
                        </a:spcAft>
                      </a:pPr>
                      <a:r>
                        <a:rPr lang="zh-CN" sz="1000" kern="100">
                          <a:effectLst/>
                        </a:rPr>
                        <a:t>生科</a:t>
                      </a:r>
                      <a:r>
                        <a:rPr lang="en-US" sz="1000" kern="100">
                          <a:effectLst/>
                        </a:rPr>
                        <a:t>004-018</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100"/>
                        </a:lnSpc>
                        <a:spcAft>
                          <a:spcPts val="0"/>
                        </a:spcAft>
                      </a:pPr>
                      <a:r>
                        <a:rPr lang="en-US" sz="1000" kern="100">
                          <a:effectLst/>
                        </a:rPr>
                        <a:t>019-036</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gridSpan="2">
                  <a:txBody>
                    <a:bodyPr/>
                    <a:lstStyle/>
                    <a:p>
                      <a:pPr algn="ctr">
                        <a:lnSpc>
                          <a:spcPts val="1100"/>
                        </a:lnSpc>
                        <a:spcAft>
                          <a:spcPts val="0"/>
                        </a:spcAft>
                      </a:pPr>
                      <a:r>
                        <a:rPr lang="en-US" sz="1000" kern="100" dirty="0">
                          <a:effectLst/>
                        </a:rPr>
                        <a:t>038-054</a:t>
                      </a:r>
                      <a:endParaRPr lang="zh-CN" sz="1000" kern="100" dirty="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gridSpan="2">
                  <a:txBody>
                    <a:bodyPr/>
                    <a:lstStyle/>
                    <a:p>
                      <a:pPr algn="ctr">
                        <a:lnSpc>
                          <a:spcPts val="1100"/>
                        </a:lnSpc>
                        <a:spcAft>
                          <a:spcPts val="0"/>
                        </a:spcAft>
                      </a:pPr>
                      <a:r>
                        <a:rPr lang="en-US" sz="1000" kern="100">
                          <a:effectLst/>
                        </a:rPr>
                        <a:t>055-072</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a:txBody>
                    <a:bodyPr/>
                    <a:lstStyle/>
                    <a:p>
                      <a:pPr algn="ctr">
                        <a:lnSpc>
                          <a:spcPts val="1100"/>
                        </a:lnSpc>
                        <a:spcAft>
                          <a:spcPts val="0"/>
                        </a:spcAft>
                      </a:pPr>
                      <a:r>
                        <a:rPr lang="en-US" sz="1000" kern="100">
                          <a:effectLst/>
                        </a:rPr>
                        <a:t>074-091</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r>
                        <a:rPr lang="en-US" sz="1000" kern="100">
                          <a:effectLst/>
                        </a:rPr>
                        <a:t>092-112</a:t>
                      </a:r>
                      <a:endParaRPr lang="zh-CN" altLang="en-US" sz="2400"/>
                    </a:p>
                  </a:txBody>
                  <a:tcPr marL="13094" marR="13094" marT="0" marB="0" anchor="ctr"/>
                </a:tc>
                <a:extLst>
                  <a:ext uri="{0D108BD9-81ED-4DB2-BD59-A6C34878D82A}">
                    <a16:rowId xmlns:a16="http://schemas.microsoft.com/office/drawing/2014/main" val="1852441453"/>
                  </a:ext>
                </a:extLst>
              </a:tr>
              <a:tr h="237518">
                <a:tc vMerge="1">
                  <a:txBody>
                    <a:bodyPr/>
                    <a:lstStyle/>
                    <a:p>
                      <a:endParaRPr lang="zh-CN" altLang="en-US"/>
                    </a:p>
                  </a:txBody>
                  <a:tcPr/>
                </a:tc>
                <a:tc>
                  <a:txBody>
                    <a:bodyPr/>
                    <a:lstStyle/>
                    <a:p>
                      <a:pPr algn="ctr">
                        <a:spcAft>
                          <a:spcPts val="0"/>
                        </a:spcAft>
                      </a:pPr>
                      <a:r>
                        <a:rPr lang="zh-CN" sz="900" kern="750" spc="-30">
                          <a:effectLst/>
                        </a:rPr>
                        <a:t>实验序号</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七</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八</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九</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十</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十一</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十二</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七</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八</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gridSpan="2">
                  <a:txBody>
                    <a:bodyPr/>
                    <a:lstStyle/>
                    <a:p>
                      <a:pPr algn="ctr">
                        <a:spcAft>
                          <a:spcPts val="0"/>
                        </a:spcAft>
                      </a:pPr>
                      <a:r>
                        <a:rPr lang="zh-CN" sz="1000" kern="100">
                          <a:effectLst/>
                        </a:rPr>
                        <a:t>九</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gridSpan="2">
                  <a:txBody>
                    <a:bodyPr/>
                    <a:lstStyle/>
                    <a:p>
                      <a:pPr algn="ctr">
                        <a:spcAft>
                          <a:spcPts val="0"/>
                        </a:spcAft>
                      </a:pPr>
                      <a:r>
                        <a:rPr lang="zh-CN" sz="1000" kern="100">
                          <a:effectLst/>
                        </a:rPr>
                        <a:t>十</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a:txBody>
                    <a:bodyPr/>
                    <a:lstStyle/>
                    <a:p>
                      <a:pPr algn="ctr">
                        <a:spcAft>
                          <a:spcPts val="0"/>
                        </a:spcAft>
                      </a:pPr>
                      <a:r>
                        <a:rPr lang="zh-CN" sz="1000" kern="100">
                          <a:effectLst/>
                        </a:rPr>
                        <a:t>十一</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r>
                        <a:rPr lang="zh-CN" sz="1000" kern="100">
                          <a:effectLst/>
                        </a:rPr>
                        <a:t>十二</a:t>
                      </a:r>
                      <a:endParaRPr lang="zh-CN" altLang="en-US" sz="2400"/>
                    </a:p>
                  </a:txBody>
                  <a:tcPr marL="13094" marR="13094" marT="0" marB="0" anchor="ctr"/>
                </a:tc>
                <a:extLst>
                  <a:ext uri="{0D108BD9-81ED-4DB2-BD59-A6C34878D82A}">
                    <a16:rowId xmlns:a16="http://schemas.microsoft.com/office/drawing/2014/main" val="1815161886"/>
                  </a:ext>
                </a:extLst>
              </a:tr>
              <a:tr h="860569">
                <a:tc vMerge="1">
                  <a:txBody>
                    <a:bodyPr/>
                    <a:lstStyle/>
                    <a:p>
                      <a:endParaRPr lang="zh-CN" altLang="en-US"/>
                    </a:p>
                  </a:txBody>
                  <a:tcPr/>
                </a:tc>
                <a:tc>
                  <a:txBody>
                    <a:bodyPr/>
                    <a:lstStyle/>
                    <a:p>
                      <a:pPr algn="ctr">
                        <a:spcAft>
                          <a:spcPts val="0"/>
                        </a:spcAft>
                      </a:pPr>
                      <a:r>
                        <a:rPr lang="zh-CN" sz="900" kern="750" spc="-30">
                          <a:effectLst/>
                        </a:rPr>
                        <a:t>学号</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en-US" sz="1000" kern="100">
                          <a:effectLst/>
                        </a:rPr>
                        <a:t>049-075</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en-US" sz="1000" kern="100">
                          <a:effectLst/>
                        </a:rPr>
                        <a:t>076-088</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en-US" sz="1000" kern="100">
                          <a:effectLst/>
                        </a:rPr>
                        <a:t>089-102</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en-US" sz="1000" kern="100">
                          <a:effectLst/>
                        </a:rPr>
                        <a:t>103-118</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en-US" sz="1000" kern="100">
                          <a:effectLst/>
                        </a:rPr>
                        <a:t>119-120</a:t>
                      </a:r>
                      <a:r>
                        <a:rPr lang="zh-CN" sz="1000" kern="100">
                          <a:effectLst/>
                        </a:rPr>
                        <a:t>……</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en-US" sz="1000" kern="100">
                          <a:effectLst/>
                        </a:rPr>
                        <a:t>073-108</a:t>
                      </a:r>
                      <a:r>
                        <a:rPr lang="zh-CN" sz="1000" kern="100">
                          <a:effectLst/>
                        </a:rPr>
                        <a:t>……</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en-US" sz="1000" kern="100">
                          <a:effectLst/>
                        </a:rPr>
                        <a:t>113-133</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en-US" sz="1000" kern="100">
                          <a:effectLst/>
                        </a:rPr>
                        <a:t>134-152</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gridSpan="2">
                  <a:txBody>
                    <a:bodyPr/>
                    <a:lstStyle/>
                    <a:p>
                      <a:pPr algn="ctr">
                        <a:lnSpc>
                          <a:spcPts val="1000"/>
                        </a:lnSpc>
                        <a:spcAft>
                          <a:spcPts val="0"/>
                        </a:spcAft>
                      </a:pPr>
                      <a:r>
                        <a:rPr lang="en-US" sz="1000" kern="100">
                          <a:effectLst/>
                        </a:rPr>
                        <a:t>153-168</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gridSpan="2">
                  <a:txBody>
                    <a:bodyPr/>
                    <a:lstStyle/>
                    <a:p>
                      <a:pPr algn="ctr">
                        <a:lnSpc>
                          <a:spcPts val="1000"/>
                        </a:lnSpc>
                        <a:spcAft>
                          <a:spcPts val="0"/>
                        </a:spcAft>
                      </a:pPr>
                      <a:r>
                        <a:rPr lang="en-US" sz="1000" kern="100" dirty="0">
                          <a:effectLst/>
                        </a:rPr>
                        <a:t>169/024-107</a:t>
                      </a:r>
                      <a:endParaRPr lang="zh-CN" sz="1000" kern="100" dirty="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a:txBody>
                    <a:bodyPr/>
                    <a:lstStyle/>
                    <a:p>
                      <a:pPr algn="ctr">
                        <a:lnSpc>
                          <a:spcPts val="1000"/>
                        </a:lnSpc>
                        <a:spcAft>
                          <a:spcPts val="0"/>
                        </a:spcAft>
                      </a:pPr>
                      <a:r>
                        <a:rPr lang="en-US" sz="1000" kern="100">
                          <a:effectLst/>
                        </a:rPr>
                        <a:t>108-141</a:t>
                      </a:r>
                      <a:endParaRPr lang="zh-CN" sz="1000" kern="100">
                        <a:effectLst/>
                      </a:endParaRPr>
                    </a:p>
                    <a:p>
                      <a:pPr algn="ctr">
                        <a:lnSpc>
                          <a:spcPts val="1000"/>
                        </a:lnSpc>
                        <a:spcAft>
                          <a:spcPts val="0"/>
                        </a:spcAft>
                      </a:pPr>
                      <a:r>
                        <a:rPr lang="zh-CN" sz="1000" kern="100">
                          <a:effectLst/>
                        </a:rPr>
                        <a:t>生科强</a:t>
                      </a:r>
                      <a:r>
                        <a:rPr lang="en-US" sz="1000" kern="100">
                          <a:effectLst/>
                        </a:rPr>
                        <a:t>001-010</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r>
                        <a:rPr lang="en-US" sz="1000" kern="100" dirty="0">
                          <a:effectLst/>
                        </a:rPr>
                        <a:t>011-025</a:t>
                      </a:r>
                      <a:endParaRPr lang="zh-CN" altLang="en-US" sz="2400" dirty="0"/>
                    </a:p>
                  </a:txBody>
                  <a:tcPr marL="13094" marR="13094" marT="0" marB="0" anchor="ctr"/>
                </a:tc>
                <a:extLst>
                  <a:ext uri="{0D108BD9-81ED-4DB2-BD59-A6C34878D82A}">
                    <a16:rowId xmlns:a16="http://schemas.microsoft.com/office/drawing/2014/main" val="3696615682"/>
                  </a:ext>
                </a:extLst>
              </a:tr>
              <a:tr h="124827">
                <a:tc gridSpan="2">
                  <a:txBody>
                    <a:bodyPr/>
                    <a:lstStyle/>
                    <a:p>
                      <a:pPr algn="ctr">
                        <a:spcAft>
                          <a:spcPts val="0"/>
                        </a:spcAft>
                      </a:pPr>
                      <a:r>
                        <a:rPr lang="zh-CN" sz="1000" kern="100">
                          <a:effectLst/>
                        </a:rPr>
                        <a:t>双周</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gridSpan="6">
                  <a:txBody>
                    <a:bodyPr/>
                    <a:lstStyle/>
                    <a:p>
                      <a:pPr algn="ctr">
                        <a:spcAft>
                          <a:spcPts val="0"/>
                        </a:spcAft>
                      </a:pPr>
                      <a:r>
                        <a:rPr lang="zh-CN" sz="1000" kern="100">
                          <a:effectLst/>
                        </a:rPr>
                        <a:t>星期三下午（</a:t>
                      </a:r>
                      <a:r>
                        <a:rPr lang="en-US" sz="1000" kern="100">
                          <a:effectLst/>
                        </a:rPr>
                        <a:t>5-8</a:t>
                      </a:r>
                      <a:r>
                        <a:rPr lang="zh-CN" sz="1000" kern="100">
                          <a:effectLst/>
                        </a:rPr>
                        <a:t>节）（绪论：刘栋）</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a:spcAft>
                          <a:spcPts val="0"/>
                        </a:spcAft>
                      </a:pPr>
                      <a:r>
                        <a:rPr lang="zh-CN" sz="1000" kern="100">
                          <a:effectLst/>
                        </a:rPr>
                        <a:t>星期四下午（</a:t>
                      </a:r>
                      <a:r>
                        <a:rPr lang="en-US" sz="1000" kern="100">
                          <a:effectLst/>
                        </a:rPr>
                        <a:t>5-8</a:t>
                      </a:r>
                      <a:r>
                        <a:rPr lang="zh-CN" sz="1000" kern="100">
                          <a:effectLst/>
                        </a:rPr>
                        <a:t>节）（绪论：王雪林）</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8925050"/>
                  </a:ext>
                </a:extLst>
              </a:tr>
              <a:tr h="142511">
                <a:tc rowSpan="5">
                  <a:txBody>
                    <a:bodyPr/>
                    <a:lstStyle/>
                    <a:p>
                      <a:pPr algn="ctr">
                        <a:spcAft>
                          <a:spcPts val="0"/>
                        </a:spcAft>
                      </a:pPr>
                      <a:r>
                        <a:rPr lang="zh-CN" sz="1000" kern="100">
                          <a:effectLst/>
                        </a:rPr>
                        <a:t>双</a:t>
                      </a:r>
                    </a:p>
                    <a:p>
                      <a:pPr algn="ctr">
                        <a:spcAft>
                          <a:spcPts val="0"/>
                        </a:spcAft>
                      </a:pPr>
                      <a:r>
                        <a:rPr lang="zh-CN" sz="1000" kern="100">
                          <a:effectLst/>
                        </a:rPr>
                        <a:t>周</a:t>
                      </a:r>
                    </a:p>
                    <a:p>
                      <a:pPr algn="ctr">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zh-CN" sz="900" kern="100">
                          <a:effectLst/>
                        </a:rPr>
                        <a:t>班级</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gridSpan="6">
                  <a:txBody>
                    <a:bodyPr/>
                    <a:lstStyle/>
                    <a:p>
                      <a:pPr algn="ctr">
                        <a:lnSpc>
                          <a:spcPts val="1200"/>
                        </a:lnSpc>
                        <a:spcAft>
                          <a:spcPts val="0"/>
                        </a:spcAft>
                      </a:pPr>
                      <a:r>
                        <a:rPr lang="zh-CN" sz="1000" kern="0">
                          <a:effectLst/>
                        </a:rPr>
                        <a:t>计算机</a:t>
                      </a:r>
                      <a:r>
                        <a:rPr lang="en-US" sz="1000" kern="0">
                          <a:effectLst/>
                        </a:rPr>
                        <a:t>2022</a:t>
                      </a:r>
                      <a:r>
                        <a:rPr lang="zh-CN" sz="1000" kern="0">
                          <a:effectLst/>
                        </a:rPr>
                        <a:t>级</a:t>
                      </a:r>
                      <a:r>
                        <a:rPr lang="en-US" sz="1000" kern="0">
                          <a:effectLst/>
                        </a:rPr>
                        <a:t>1-5</a:t>
                      </a:r>
                      <a:r>
                        <a:rPr lang="zh-CN" sz="1000" kern="0">
                          <a:effectLst/>
                        </a:rPr>
                        <a:t>班，</a:t>
                      </a:r>
                      <a:r>
                        <a:rPr lang="en-US" sz="1000" kern="0">
                          <a:effectLst/>
                        </a:rPr>
                        <a:t>164</a:t>
                      </a:r>
                      <a:r>
                        <a:rPr lang="zh-CN" sz="1000" kern="0">
                          <a:effectLst/>
                        </a:rPr>
                        <a:t>人</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8">
                  <a:txBody>
                    <a:bodyPr/>
                    <a:lstStyle/>
                    <a:p>
                      <a:pPr algn="ctr">
                        <a:lnSpc>
                          <a:spcPts val="1200"/>
                        </a:lnSpc>
                        <a:spcAft>
                          <a:spcPts val="0"/>
                        </a:spcAft>
                      </a:pPr>
                      <a:r>
                        <a:rPr lang="zh-CN" sz="1000" kern="0">
                          <a:effectLst/>
                        </a:rPr>
                        <a:t>网安</a:t>
                      </a:r>
                      <a:r>
                        <a:rPr lang="en-US" sz="1000" kern="0">
                          <a:effectLst/>
                        </a:rPr>
                        <a:t>2022</a:t>
                      </a:r>
                      <a:r>
                        <a:rPr lang="zh-CN" sz="1000" kern="0">
                          <a:effectLst/>
                        </a:rPr>
                        <a:t>级，</a:t>
                      </a:r>
                      <a:r>
                        <a:rPr lang="en-US" sz="1000" kern="0">
                          <a:effectLst/>
                        </a:rPr>
                        <a:t>180</a:t>
                      </a:r>
                      <a:r>
                        <a:rPr lang="zh-CN" sz="1000" kern="0">
                          <a:effectLst/>
                        </a:rPr>
                        <a:t>人</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91632355"/>
                  </a:ext>
                </a:extLst>
              </a:tr>
              <a:tr h="124827">
                <a:tc vMerge="1">
                  <a:txBody>
                    <a:bodyPr/>
                    <a:lstStyle/>
                    <a:p>
                      <a:endParaRPr lang="zh-CN" altLang="en-US"/>
                    </a:p>
                  </a:txBody>
                  <a:tcPr/>
                </a:tc>
                <a:tc>
                  <a:txBody>
                    <a:bodyPr/>
                    <a:lstStyle/>
                    <a:p>
                      <a:pPr algn="ctr">
                        <a:spcAft>
                          <a:spcPts val="0"/>
                        </a:spcAft>
                      </a:pPr>
                      <a:r>
                        <a:rPr lang="zh-CN" sz="900" kern="750" spc="-30">
                          <a:effectLst/>
                        </a:rPr>
                        <a:t>实验序号</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一</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二</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三</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四</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五</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六</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一</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gridSpan="2">
                  <a:txBody>
                    <a:bodyPr/>
                    <a:lstStyle/>
                    <a:p>
                      <a:pPr algn="ctr">
                        <a:spcAft>
                          <a:spcPts val="0"/>
                        </a:spcAft>
                      </a:pPr>
                      <a:r>
                        <a:rPr lang="zh-CN" sz="1000" kern="100">
                          <a:effectLst/>
                        </a:rPr>
                        <a:t>二</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gridSpan="2">
                  <a:txBody>
                    <a:bodyPr/>
                    <a:lstStyle/>
                    <a:p>
                      <a:pPr algn="ctr">
                        <a:spcAft>
                          <a:spcPts val="0"/>
                        </a:spcAft>
                      </a:pPr>
                      <a:r>
                        <a:rPr lang="zh-CN" sz="1000" kern="100">
                          <a:effectLst/>
                        </a:rPr>
                        <a:t>三</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a:txBody>
                    <a:bodyPr/>
                    <a:lstStyle/>
                    <a:p>
                      <a:pPr algn="ctr">
                        <a:spcAft>
                          <a:spcPts val="0"/>
                        </a:spcAft>
                      </a:pPr>
                      <a:r>
                        <a:rPr lang="zh-CN" sz="1000" kern="100">
                          <a:effectLst/>
                        </a:rPr>
                        <a:t>四</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r>
                        <a:rPr lang="zh-CN" sz="1000" kern="100">
                          <a:effectLst/>
                        </a:rPr>
                        <a:t>五</a:t>
                      </a:r>
                      <a:endParaRPr lang="zh-CN" altLang="en-US" sz="2400"/>
                    </a:p>
                  </a:txBody>
                  <a:tcPr marL="13094" marR="13094" marT="0" marB="0" anchor="ctr"/>
                </a:tc>
                <a:tc>
                  <a:txBody>
                    <a:bodyPr/>
                    <a:lstStyle/>
                    <a:p>
                      <a:pPr algn="ctr">
                        <a:spcAft>
                          <a:spcPts val="0"/>
                        </a:spcAft>
                      </a:pPr>
                      <a:r>
                        <a:rPr lang="zh-CN" sz="1000" kern="100">
                          <a:effectLst/>
                        </a:rPr>
                        <a:t>六</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extLst>
                  <a:ext uri="{0D108BD9-81ED-4DB2-BD59-A6C34878D82A}">
                    <a16:rowId xmlns:a16="http://schemas.microsoft.com/office/drawing/2014/main" val="2639061827"/>
                  </a:ext>
                </a:extLst>
              </a:tr>
              <a:tr h="860569">
                <a:tc vMerge="1">
                  <a:txBody>
                    <a:bodyPr/>
                    <a:lstStyle/>
                    <a:p>
                      <a:endParaRPr lang="zh-CN" altLang="en-US"/>
                    </a:p>
                  </a:txBody>
                  <a:tcPr/>
                </a:tc>
                <a:tc>
                  <a:txBody>
                    <a:bodyPr/>
                    <a:lstStyle/>
                    <a:p>
                      <a:pPr algn="ctr">
                        <a:spcAft>
                          <a:spcPts val="0"/>
                        </a:spcAft>
                      </a:pPr>
                      <a:r>
                        <a:rPr lang="zh-CN" sz="900" kern="750" spc="-30">
                          <a:effectLst/>
                        </a:rPr>
                        <a:t>学号</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en-US" sz="1000" kern="100">
                          <a:effectLst/>
                        </a:rPr>
                        <a:t>001-016</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en-US" sz="1000" kern="100">
                          <a:effectLst/>
                        </a:rPr>
                        <a:t>017-046</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en-US" sz="1000" kern="100">
                          <a:effectLst/>
                        </a:rPr>
                        <a:t>047-073</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en-US" sz="1000" kern="100">
                          <a:effectLst/>
                        </a:rPr>
                        <a:t>078-103</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en-US" sz="1000" kern="100">
                          <a:effectLst/>
                        </a:rPr>
                        <a:t>104-131</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en-US" sz="1000" kern="100">
                          <a:effectLst/>
                        </a:rPr>
                        <a:t>133-155</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zh-CN" sz="1000" kern="100">
                          <a:effectLst/>
                        </a:rPr>
                        <a:t>……</a:t>
                      </a:r>
                      <a:r>
                        <a:rPr lang="en-US" sz="1000" kern="100">
                          <a:effectLst/>
                        </a:rPr>
                        <a:t>001-008</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gridSpan="2">
                  <a:txBody>
                    <a:bodyPr/>
                    <a:lstStyle/>
                    <a:p>
                      <a:pPr algn="ctr">
                        <a:lnSpc>
                          <a:spcPts val="1000"/>
                        </a:lnSpc>
                        <a:spcAft>
                          <a:spcPts val="0"/>
                        </a:spcAft>
                      </a:pPr>
                      <a:r>
                        <a:rPr lang="en-US" sz="1000" kern="100">
                          <a:effectLst/>
                        </a:rPr>
                        <a:t>009-023</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gridSpan="2">
                  <a:txBody>
                    <a:bodyPr/>
                    <a:lstStyle/>
                    <a:p>
                      <a:pPr algn="ctr">
                        <a:lnSpc>
                          <a:spcPts val="1000"/>
                        </a:lnSpc>
                        <a:spcAft>
                          <a:spcPts val="0"/>
                        </a:spcAft>
                      </a:pPr>
                      <a:r>
                        <a:rPr lang="en-US" sz="1000" kern="100">
                          <a:effectLst/>
                        </a:rPr>
                        <a:t>024-038</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a:txBody>
                    <a:bodyPr/>
                    <a:lstStyle/>
                    <a:p>
                      <a:pPr algn="ctr">
                        <a:lnSpc>
                          <a:spcPts val="1000"/>
                        </a:lnSpc>
                        <a:spcAft>
                          <a:spcPts val="0"/>
                        </a:spcAft>
                      </a:pPr>
                      <a:r>
                        <a:rPr lang="en-US" sz="1000" kern="100">
                          <a:effectLst/>
                        </a:rPr>
                        <a:t>039-053</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r>
                        <a:rPr lang="en-US" sz="1000" kern="100">
                          <a:effectLst/>
                        </a:rPr>
                        <a:t>054-068</a:t>
                      </a:r>
                      <a:endParaRPr lang="zh-CN" altLang="en-US" sz="2400"/>
                    </a:p>
                  </a:txBody>
                  <a:tcPr marL="13094" marR="13094" marT="0" marB="0" anchor="ctr"/>
                </a:tc>
                <a:tc>
                  <a:txBody>
                    <a:bodyPr/>
                    <a:lstStyle/>
                    <a:p>
                      <a:pPr algn="ctr">
                        <a:lnSpc>
                          <a:spcPts val="1000"/>
                        </a:lnSpc>
                        <a:spcAft>
                          <a:spcPts val="0"/>
                        </a:spcAft>
                      </a:pPr>
                      <a:r>
                        <a:rPr lang="en-US" sz="1000" kern="100">
                          <a:effectLst/>
                        </a:rPr>
                        <a:t>069-083</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extLst>
                  <a:ext uri="{0D108BD9-81ED-4DB2-BD59-A6C34878D82A}">
                    <a16:rowId xmlns:a16="http://schemas.microsoft.com/office/drawing/2014/main" val="3577959821"/>
                  </a:ext>
                </a:extLst>
              </a:tr>
              <a:tr h="237518">
                <a:tc vMerge="1">
                  <a:txBody>
                    <a:bodyPr/>
                    <a:lstStyle/>
                    <a:p>
                      <a:endParaRPr lang="zh-CN" altLang="en-US"/>
                    </a:p>
                  </a:txBody>
                  <a:tcPr/>
                </a:tc>
                <a:tc>
                  <a:txBody>
                    <a:bodyPr/>
                    <a:lstStyle/>
                    <a:p>
                      <a:pPr algn="ctr">
                        <a:spcAft>
                          <a:spcPts val="0"/>
                        </a:spcAft>
                      </a:pPr>
                      <a:r>
                        <a:rPr lang="zh-CN" sz="900" kern="750" spc="-30">
                          <a:effectLst/>
                        </a:rPr>
                        <a:t>实验序号</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七</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八</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九</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十</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十一</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十二</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spcAft>
                          <a:spcPts val="0"/>
                        </a:spcAft>
                      </a:pPr>
                      <a:r>
                        <a:rPr lang="zh-CN" sz="1000" kern="100">
                          <a:effectLst/>
                        </a:rPr>
                        <a:t>七</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gridSpan="2">
                  <a:txBody>
                    <a:bodyPr/>
                    <a:lstStyle/>
                    <a:p>
                      <a:pPr algn="ctr">
                        <a:spcAft>
                          <a:spcPts val="0"/>
                        </a:spcAft>
                      </a:pPr>
                      <a:r>
                        <a:rPr lang="zh-CN" sz="1000" kern="100">
                          <a:effectLst/>
                        </a:rPr>
                        <a:t>八</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gridSpan="2">
                  <a:txBody>
                    <a:bodyPr/>
                    <a:lstStyle/>
                    <a:p>
                      <a:pPr algn="ctr">
                        <a:spcAft>
                          <a:spcPts val="0"/>
                        </a:spcAft>
                      </a:pPr>
                      <a:r>
                        <a:rPr lang="zh-CN" sz="1000" kern="100">
                          <a:effectLst/>
                        </a:rPr>
                        <a:t>九</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a:txBody>
                    <a:bodyPr/>
                    <a:lstStyle/>
                    <a:p>
                      <a:pPr algn="ctr">
                        <a:spcAft>
                          <a:spcPts val="0"/>
                        </a:spcAft>
                      </a:pPr>
                      <a:r>
                        <a:rPr lang="zh-CN" sz="1000" kern="100">
                          <a:effectLst/>
                        </a:rPr>
                        <a:t>十</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r>
                        <a:rPr lang="zh-CN" sz="1000" kern="100">
                          <a:effectLst/>
                        </a:rPr>
                        <a:t>十一</a:t>
                      </a:r>
                      <a:endParaRPr lang="zh-CN" altLang="en-US" sz="2400"/>
                    </a:p>
                  </a:txBody>
                  <a:tcPr marL="13094" marR="13094" marT="0" marB="0" anchor="ctr"/>
                </a:tc>
                <a:tc>
                  <a:txBody>
                    <a:bodyPr/>
                    <a:lstStyle/>
                    <a:p>
                      <a:pPr algn="ctr">
                        <a:spcAft>
                          <a:spcPts val="0"/>
                        </a:spcAft>
                      </a:pPr>
                      <a:r>
                        <a:rPr lang="zh-CN" sz="1000" kern="100">
                          <a:effectLst/>
                        </a:rPr>
                        <a:t>十二</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extLst>
                  <a:ext uri="{0D108BD9-81ED-4DB2-BD59-A6C34878D82A}">
                    <a16:rowId xmlns:a16="http://schemas.microsoft.com/office/drawing/2014/main" val="3633361882"/>
                  </a:ext>
                </a:extLst>
              </a:tr>
              <a:tr h="1107983">
                <a:tc vMerge="1">
                  <a:txBody>
                    <a:bodyPr/>
                    <a:lstStyle/>
                    <a:p>
                      <a:endParaRPr lang="zh-CN" altLang="en-US"/>
                    </a:p>
                  </a:txBody>
                  <a:tcPr/>
                </a:tc>
                <a:tc>
                  <a:txBody>
                    <a:bodyPr/>
                    <a:lstStyle/>
                    <a:p>
                      <a:pPr algn="ctr">
                        <a:lnSpc>
                          <a:spcPts val="900"/>
                        </a:lnSpc>
                        <a:spcAft>
                          <a:spcPts val="0"/>
                        </a:spcAft>
                      </a:pPr>
                      <a:r>
                        <a:rPr lang="zh-CN" sz="900" kern="100" spc="-30">
                          <a:effectLst/>
                        </a:rPr>
                        <a:t>学号</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en-US" sz="1000" kern="100">
                          <a:effectLst/>
                        </a:rPr>
                        <a:t>156-184</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en-US" sz="1000" kern="100">
                          <a:effectLst/>
                        </a:rPr>
                        <a:t>185-224</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en-US" sz="1000" kern="100">
                          <a:effectLst/>
                        </a:rPr>
                        <a:t>226-265</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en-US" sz="1000" kern="100">
                          <a:effectLst/>
                        </a:rPr>
                        <a:t>269-302</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en-US" sz="1000" kern="100">
                          <a:effectLst/>
                        </a:rPr>
                        <a:t>303</a:t>
                      </a:r>
                      <a:r>
                        <a:rPr lang="zh-CN" sz="1000" kern="100">
                          <a:effectLst/>
                        </a:rPr>
                        <a:t>……</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en-US" sz="1000" kern="100">
                          <a:effectLst/>
                        </a:rPr>
                        <a:t>257</a:t>
                      </a:r>
                      <a:r>
                        <a:rPr lang="zh-CN" sz="1000" kern="100">
                          <a:effectLst/>
                        </a:rPr>
                        <a:t>……</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pPr algn="ctr">
                        <a:lnSpc>
                          <a:spcPts val="1000"/>
                        </a:lnSpc>
                        <a:spcAft>
                          <a:spcPts val="0"/>
                        </a:spcAft>
                      </a:pPr>
                      <a:r>
                        <a:rPr lang="en-US" sz="1000" kern="100">
                          <a:effectLst/>
                        </a:rPr>
                        <a:t>084-098</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gridSpan="2">
                  <a:txBody>
                    <a:bodyPr/>
                    <a:lstStyle/>
                    <a:p>
                      <a:pPr algn="ctr">
                        <a:lnSpc>
                          <a:spcPts val="1000"/>
                        </a:lnSpc>
                        <a:spcAft>
                          <a:spcPts val="0"/>
                        </a:spcAft>
                      </a:pPr>
                      <a:r>
                        <a:rPr lang="en-US" sz="1000" kern="100">
                          <a:effectLst/>
                        </a:rPr>
                        <a:t>099-116</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gridSpan="2">
                  <a:txBody>
                    <a:bodyPr/>
                    <a:lstStyle/>
                    <a:p>
                      <a:pPr algn="ctr">
                        <a:lnSpc>
                          <a:spcPts val="1000"/>
                        </a:lnSpc>
                        <a:spcAft>
                          <a:spcPts val="0"/>
                        </a:spcAft>
                      </a:pPr>
                      <a:r>
                        <a:rPr lang="en-US" sz="1000" kern="100">
                          <a:effectLst/>
                        </a:rPr>
                        <a:t>117-143</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hMerge="1">
                  <a:txBody>
                    <a:bodyPr/>
                    <a:lstStyle/>
                    <a:p>
                      <a:endParaRPr lang="zh-CN" altLang="en-US"/>
                    </a:p>
                  </a:txBody>
                  <a:tcPr/>
                </a:tc>
                <a:tc>
                  <a:txBody>
                    <a:bodyPr/>
                    <a:lstStyle/>
                    <a:p>
                      <a:pPr algn="ctr">
                        <a:lnSpc>
                          <a:spcPts val="1000"/>
                        </a:lnSpc>
                        <a:spcAft>
                          <a:spcPts val="0"/>
                        </a:spcAft>
                      </a:pPr>
                      <a:r>
                        <a:rPr lang="en-US" sz="1000" kern="100">
                          <a:effectLst/>
                        </a:rPr>
                        <a:t>144-158</a:t>
                      </a:r>
                      <a:endParaRPr lang="zh-CN" sz="1000" kern="100">
                        <a:effectLst/>
                        <a:latin typeface="Times New Roman" panose="02020603050405020304" pitchFamily="18" charset="0"/>
                        <a:ea typeface="宋体" panose="02010600030101010101" pitchFamily="2" charset="-122"/>
                      </a:endParaRPr>
                    </a:p>
                  </a:txBody>
                  <a:tcPr marL="13094" marR="13094" marT="0" marB="0" anchor="ctr"/>
                </a:tc>
                <a:tc>
                  <a:txBody>
                    <a:bodyPr/>
                    <a:lstStyle/>
                    <a:p>
                      <a:r>
                        <a:rPr lang="en-US" sz="1000" kern="100" dirty="0">
                          <a:effectLst/>
                        </a:rPr>
                        <a:t>159-173</a:t>
                      </a:r>
                      <a:endParaRPr lang="zh-CN" altLang="en-US" sz="2400" dirty="0"/>
                    </a:p>
                  </a:txBody>
                  <a:tcPr marL="13094" marR="13094" marT="0" marB="0" anchor="ctr"/>
                </a:tc>
                <a:tc>
                  <a:txBody>
                    <a:bodyPr/>
                    <a:lstStyle/>
                    <a:p>
                      <a:pPr algn="ctr">
                        <a:lnSpc>
                          <a:spcPts val="1000"/>
                        </a:lnSpc>
                        <a:spcAft>
                          <a:spcPts val="0"/>
                        </a:spcAft>
                      </a:pPr>
                      <a:r>
                        <a:rPr lang="en-US" sz="1000" kern="100" dirty="0">
                          <a:effectLst/>
                        </a:rPr>
                        <a:t>174-179</a:t>
                      </a:r>
                      <a:r>
                        <a:rPr lang="zh-CN" sz="1000" kern="100" dirty="0">
                          <a:effectLst/>
                        </a:rPr>
                        <a:t>……</a:t>
                      </a:r>
                      <a:endParaRPr lang="zh-CN" sz="1000" kern="100" dirty="0">
                        <a:effectLst/>
                        <a:latin typeface="Times New Roman" panose="02020603050405020304" pitchFamily="18" charset="0"/>
                        <a:ea typeface="宋体" panose="02010600030101010101" pitchFamily="2" charset="-122"/>
                      </a:endParaRPr>
                    </a:p>
                  </a:txBody>
                  <a:tcPr marL="13094" marR="13094" marT="0" marB="0" anchor="ctr"/>
                </a:tc>
                <a:extLst>
                  <a:ext uri="{0D108BD9-81ED-4DB2-BD59-A6C34878D82A}">
                    <a16:rowId xmlns:a16="http://schemas.microsoft.com/office/drawing/2014/main" val="434693144"/>
                  </a:ext>
                </a:extLst>
              </a:tr>
            </a:tbl>
          </a:graphicData>
        </a:graphic>
      </p:graphicFrame>
    </p:spTree>
    <p:extLst>
      <p:ext uri="{BB962C8B-B14F-4D97-AF65-F5344CB8AC3E}">
        <p14:creationId xmlns:p14="http://schemas.microsoft.com/office/powerpoint/2010/main" val="4276398318"/>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以上是绪论课的内容</a:t>
            </a:r>
          </a:p>
        </p:txBody>
      </p:sp>
      <p:sp>
        <p:nvSpPr>
          <p:cNvPr id="3" name="内容占位符 2"/>
          <p:cNvSpPr>
            <a:spLocks noGrp="1"/>
          </p:cNvSpPr>
          <p:nvPr>
            <p:ph sz="half" idx="1"/>
          </p:nvPr>
        </p:nvSpPr>
        <p:spPr>
          <a:xfrm>
            <a:off x="1259632" y="2492897"/>
            <a:ext cx="7560840" cy="3538016"/>
          </a:xfrm>
        </p:spPr>
        <p:txBody>
          <a:bodyPr/>
          <a:lstStyle/>
          <a:p>
            <a:pPr marL="0" indent="0">
              <a:buNone/>
            </a:pPr>
            <a:r>
              <a:rPr lang="zh-CN" altLang="en-US" sz="3600" dirty="0">
                <a:solidFill>
                  <a:schemeClr val="tx1"/>
                </a:solidFill>
              </a:rPr>
              <a:t>下面将是</a:t>
            </a:r>
            <a:endParaRPr lang="en-US" altLang="zh-CN" sz="3600" dirty="0">
              <a:solidFill>
                <a:schemeClr val="tx1"/>
              </a:solidFill>
            </a:endParaRPr>
          </a:p>
          <a:p>
            <a:pPr marL="0" indent="0" algn="ctr">
              <a:buNone/>
            </a:pPr>
            <a:r>
              <a:rPr lang="zh-CN" altLang="en-US" sz="3600" b="1" kern="1200" dirty="0">
                <a:solidFill>
                  <a:srgbClr val="0000FF"/>
                </a:solidFill>
                <a:latin typeface="+mn-ea"/>
              </a:rPr>
              <a:t>第一章 </a:t>
            </a:r>
            <a:endParaRPr lang="en-US" altLang="zh-CN" sz="3600" b="1" kern="1200" dirty="0">
              <a:solidFill>
                <a:srgbClr val="0000FF"/>
              </a:solidFill>
              <a:latin typeface="+mn-ea"/>
            </a:endParaRPr>
          </a:p>
          <a:p>
            <a:pPr marL="0" indent="0" algn="ctr">
              <a:buNone/>
            </a:pPr>
            <a:r>
              <a:rPr lang="zh-CN" altLang="en-US" sz="3600" b="1" kern="1200" dirty="0">
                <a:solidFill>
                  <a:srgbClr val="0000FF"/>
                </a:solidFill>
                <a:latin typeface="+mn-ea"/>
              </a:rPr>
              <a:t>实验的误差及数据处理基础知识 </a:t>
            </a:r>
            <a:endParaRPr lang="zh-CN" altLang="en-US" sz="3600" b="1" dirty="0">
              <a:solidFill>
                <a:srgbClr val="0000FF"/>
              </a:solidFill>
              <a:latin typeface="+mn-ea"/>
            </a:endParaRPr>
          </a:p>
        </p:txBody>
      </p:sp>
      <p:sp>
        <p:nvSpPr>
          <p:cNvPr id="4" name="日期占位符 3"/>
          <p:cNvSpPr>
            <a:spLocks noGrp="1"/>
          </p:cNvSpPr>
          <p:nvPr>
            <p:ph type="dt" sz="half" idx="10"/>
          </p:nvPr>
        </p:nvSpPr>
        <p:spPr/>
        <p:txBody>
          <a:bodyPr/>
          <a:lstStyle/>
          <a:p>
            <a:pPr rtl="0">
              <a:defRPr/>
            </a:pPr>
            <a:fld id="{C62AB19B-2FFA-40C5-9009-332F2725C7CB}" type="datetime1">
              <a:rPr lang="zh-CN" altLang="en-US" smtClean="0">
                <a:cs typeface="+mn-cs"/>
              </a:rPr>
              <a:t>2023/2/20</a:t>
            </a:fld>
            <a:endParaRPr lang="zh-CN" altLang="en-US">
              <a:cs typeface="+mn-cs"/>
            </a:endParaRPr>
          </a:p>
        </p:txBody>
      </p:sp>
      <p:sp>
        <p:nvSpPr>
          <p:cNvPr id="5" name="灯片编号占位符 4"/>
          <p:cNvSpPr>
            <a:spLocks noGrp="1"/>
          </p:cNvSpPr>
          <p:nvPr>
            <p:ph type="sldNum" sz="quarter" idx="12"/>
          </p:nvPr>
        </p:nvSpPr>
        <p:spPr/>
        <p:txBody>
          <a:bodyPr/>
          <a:lstStyle/>
          <a:p>
            <a:pPr lvl="0" algn="l" eaLnBrk="1" hangingPunct="1"/>
            <a:fld id="{9A0DB2DC-4C9A-4742-B13C-FB6460FD3503}" type="slidenum">
              <a:rPr lang="zh-CN" altLang="en-US" sz="1400" b="0" smtClean="0"/>
              <a:t>25</a:t>
            </a:fld>
            <a:endParaRPr lang="en-US" altLang="zh-CN" sz="1400" b="0" dirty="0"/>
          </a:p>
        </p:txBody>
      </p:sp>
    </p:spTree>
    <p:extLst>
      <p:ext uri="{BB962C8B-B14F-4D97-AF65-F5344CB8AC3E}">
        <p14:creationId xmlns:p14="http://schemas.microsoft.com/office/powerpoint/2010/main" val="247815750"/>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txBox="1">
            <a:spLocks noGrp="1"/>
          </p:cNvSpPr>
          <p:nvPr>
            <p:ph type="dt" sz="half" idx="2"/>
          </p:nvPr>
        </p:nvSpPr>
        <p:spPr>
          <a:xfrm>
            <a:off x="7086600" y="6248400"/>
            <a:ext cx="1524000" cy="457200"/>
          </a:xfrm>
          <a:prstGeom prst="rect">
            <a:avLst/>
          </a:prstGeom>
          <a:noFill/>
          <a:ln w="9525">
            <a:noFill/>
            <a:miter/>
          </a:ln>
        </p:spPr>
        <p:txBody>
          <a:bodyPr/>
          <a:lstStyle/>
          <a:p>
            <a:pPr eaLnBrk="1" hangingPunct="1"/>
            <a:fld id="{570AEF9F-0866-43F2-B6C7-78B839D63A89}" type="datetime1">
              <a:rPr lang="zh-CN" altLang="en-US" smtClean="0"/>
              <a:t>2023/2/20</a:t>
            </a:fld>
            <a:endParaRPr lang="en-US" altLang="zh-CN" dirty="0"/>
          </a:p>
        </p:txBody>
      </p:sp>
      <p:sp>
        <p:nvSpPr>
          <p:cNvPr id="20483" name="Rectangle 4"/>
          <p:cNvSpPr>
            <a:spLocks noGrp="1"/>
          </p:cNvSpPr>
          <p:nvPr>
            <p:ph type="ctrTitle"/>
          </p:nvPr>
        </p:nvSpPr>
        <p:spPr>
          <a:xfrm>
            <a:off x="1042988" y="1196975"/>
            <a:ext cx="7777162" cy="3455988"/>
          </a:xfrm>
        </p:spPr>
        <p:txBody>
          <a:bodyPr vert="horz" wrap="square" lIns="91440" tIns="45720" rIns="91440" bIns="45720" anchor="ctr"/>
          <a:lstStyle/>
          <a:p>
            <a:pPr algn="ctr" eaLnBrk="1" hangingPunct="1">
              <a:lnSpc>
                <a:spcPct val="130000"/>
              </a:lnSpc>
              <a:spcBef>
                <a:spcPct val="60000"/>
              </a:spcBef>
              <a:spcAft>
                <a:spcPct val="70000"/>
              </a:spcAft>
            </a:pPr>
            <a:r>
              <a:rPr lang="zh-CN" altLang="en-US" b="1" kern="1200" dirty="0">
                <a:solidFill>
                  <a:srgbClr val="0000CC"/>
                </a:solidFill>
                <a:latin typeface="+mj-lt"/>
                <a:ea typeface="隶书" pitchFamily="49" charset="-122"/>
                <a:cs typeface="+mj-cs"/>
              </a:rPr>
              <a:t>第一章</a:t>
            </a:r>
            <a:r>
              <a:rPr lang="zh-CN" altLang="en-US" kern="1200" dirty="0">
                <a:solidFill>
                  <a:srgbClr val="0000CC"/>
                </a:solidFill>
                <a:latin typeface="+mj-lt"/>
                <a:ea typeface="+mj-ea"/>
                <a:cs typeface="+mj-cs"/>
              </a:rPr>
              <a:t> </a:t>
            </a:r>
            <a:br>
              <a:rPr lang="zh-CN" altLang="en-US" kern="1200" dirty="0">
                <a:solidFill>
                  <a:srgbClr val="0000CC"/>
                </a:solidFill>
                <a:latin typeface="+mj-lt"/>
                <a:ea typeface="+mj-ea"/>
                <a:cs typeface="+mj-cs"/>
              </a:rPr>
            </a:br>
            <a:r>
              <a:rPr lang="zh-CN" altLang="en-US" b="1" kern="1200" dirty="0">
                <a:solidFill>
                  <a:srgbClr val="0000CC"/>
                </a:solidFill>
                <a:latin typeface="+mj-lt"/>
                <a:ea typeface="+mj-ea"/>
                <a:cs typeface="+mj-cs"/>
              </a:rPr>
              <a:t>实验的误差</a:t>
            </a:r>
            <a:br>
              <a:rPr lang="zh-CN" altLang="en-US" b="1" kern="1200" dirty="0">
                <a:solidFill>
                  <a:srgbClr val="0000CC"/>
                </a:solidFill>
                <a:latin typeface="+mj-lt"/>
                <a:ea typeface="+mj-ea"/>
                <a:cs typeface="+mj-cs"/>
              </a:rPr>
            </a:br>
            <a:r>
              <a:rPr lang="zh-CN" altLang="en-US" b="1" kern="1200" dirty="0">
                <a:solidFill>
                  <a:srgbClr val="0000CC"/>
                </a:solidFill>
                <a:latin typeface="+mj-lt"/>
                <a:ea typeface="+mj-ea"/>
                <a:cs typeface="+mj-cs"/>
              </a:rPr>
              <a:t>及数据处理基础知识</a:t>
            </a:r>
            <a:r>
              <a:rPr lang="zh-CN" altLang="en-US" sz="4800" kern="1200" dirty="0">
                <a:solidFill>
                  <a:srgbClr val="0000CC"/>
                </a:solidFill>
              </a:rPr>
              <a:t> </a:t>
            </a:r>
          </a:p>
        </p:txBody>
      </p:sp>
      <p:sp>
        <p:nvSpPr>
          <p:cNvPr id="2" name="灯片编号占位符 1"/>
          <p:cNvSpPr>
            <a:spLocks noGrp="1"/>
          </p:cNvSpPr>
          <p:nvPr>
            <p:ph type="sldNum" sz="quarter" idx="4"/>
          </p:nvPr>
        </p:nvSpPr>
        <p:spPr/>
        <p:txBody>
          <a:bodyPr/>
          <a:lstStyle/>
          <a:p>
            <a:pPr algn="l" eaLnBrk="1" hangingPunct="1"/>
            <a:fld id="{9A0DB2DC-4C9A-4742-B13C-FB6460FD3503}" type="slidenum">
              <a:rPr lang="zh-CN" altLang="en-US" sz="1400" b="0" smtClean="0"/>
              <a:t>26</a:t>
            </a:fld>
            <a:endParaRPr lang="en-US" altLang="zh-CN" sz="1400" b="0" dirty="0"/>
          </a:p>
        </p:txBody>
      </p:sp>
    </p:spTree>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7BDE8C17-D611-4320-8058-039EB9CB1FAD}" type="datetime1">
              <a:rPr lang="zh-CN" altLang="en-US" smtClean="0"/>
              <a:t>2023/2/20</a:t>
            </a:fld>
            <a:endParaRPr lang="en-US" altLang="zh-CN" dirty="0"/>
          </a:p>
        </p:txBody>
      </p:sp>
      <p:sp>
        <p:nvSpPr>
          <p:cNvPr id="21507" name="Text Box 3"/>
          <p:cNvSpPr txBox="1"/>
          <p:nvPr/>
        </p:nvSpPr>
        <p:spPr>
          <a:xfrm>
            <a:off x="1431925" y="658813"/>
            <a:ext cx="184150" cy="336550"/>
          </a:xfrm>
          <a:prstGeom prst="rect">
            <a:avLst/>
          </a:prstGeom>
          <a:noFill/>
          <a:ln w="9525">
            <a:noFill/>
            <a:miter/>
          </a:ln>
          <a:effectLst>
            <a:outerShdw dist="107763" dir="2699999" algn="ctr" rotWithShape="0">
              <a:srgbClr val="808080"/>
            </a:outerShdw>
          </a:effectLst>
        </p:spPr>
        <p:txBody>
          <a:bodyPr wrap="none">
            <a:spAutoFit/>
          </a:bodyPr>
          <a:lstStyle/>
          <a:p>
            <a:pPr lvl="0" algn="l" eaLnBrk="1" hangingPunct="1">
              <a:spcBef>
                <a:spcPct val="50000"/>
              </a:spcBef>
            </a:pPr>
            <a:endParaRPr lang="zh-CN" altLang="en-US" sz="1600" b="0" dirty="0">
              <a:solidFill>
                <a:srgbClr val="000000"/>
              </a:solidFill>
              <a:latin typeface="Tahoma" panose="020B0604030504040204" pitchFamily="34" charset="0"/>
            </a:endParaRPr>
          </a:p>
        </p:txBody>
      </p:sp>
      <p:sp>
        <p:nvSpPr>
          <p:cNvPr id="191493" name="Text Box 5"/>
          <p:cNvSpPr txBox="1"/>
          <p:nvPr/>
        </p:nvSpPr>
        <p:spPr>
          <a:xfrm>
            <a:off x="1547813" y="333375"/>
            <a:ext cx="5472112" cy="687388"/>
          </a:xfrm>
          <a:prstGeom prst="rect">
            <a:avLst/>
          </a:prstGeom>
          <a:noFill/>
          <a:ln w="9525">
            <a:noFill/>
            <a:miter/>
          </a:ln>
        </p:spPr>
        <p:txBody>
          <a:bodyPr>
            <a:spAutoFit/>
          </a:bodyPr>
          <a:lstStyle/>
          <a:p>
            <a:pPr lvl="0" algn="l" eaLnBrk="1" hangingPunct="1">
              <a:lnSpc>
                <a:spcPct val="150000"/>
              </a:lnSpc>
            </a:pPr>
            <a:r>
              <a:rPr lang="zh-CN" altLang="en-US" sz="2600" dirty="0">
                <a:solidFill>
                  <a:srgbClr val="FF0000"/>
                </a:solidFill>
                <a:latin typeface="宋体" panose="02010600030101010101" pitchFamily="2" charset="-122"/>
              </a:rPr>
              <a:t>物理实验大体分为下面几个</a:t>
            </a:r>
            <a:r>
              <a:rPr lang="zh-CN" altLang="en-US" sz="2600" dirty="0">
                <a:solidFill>
                  <a:srgbClr val="FF0000"/>
                </a:solidFill>
                <a:latin typeface="黑体" panose="02010609060101010101" pitchFamily="49" charset="-122"/>
                <a:ea typeface="黑体" panose="02010609060101010101" pitchFamily="49" charset="-122"/>
              </a:rPr>
              <a:t>步骤</a:t>
            </a:r>
            <a:r>
              <a:rPr lang="zh-CN" altLang="en-US" sz="2600" dirty="0">
                <a:solidFill>
                  <a:srgbClr val="FF0000"/>
                </a:solidFill>
                <a:latin typeface="宋体" panose="02010600030101010101" pitchFamily="2" charset="-122"/>
              </a:rPr>
              <a:t>：</a:t>
            </a:r>
            <a:r>
              <a:rPr lang="zh-CN" altLang="en-US" sz="2600" dirty="0">
                <a:latin typeface="黑体" panose="02010609060101010101" pitchFamily="49" charset="-122"/>
                <a:ea typeface="黑体" panose="02010609060101010101" pitchFamily="49" charset="-122"/>
              </a:rPr>
              <a:t> </a:t>
            </a:r>
          </a:p>
        </p:txBody>
      </p:sp>
      <p:sp>
        <p:nvSpPr>
          <p:cNvPr id="191494" name="Text Box 6"/>
          <p:cNvSpPr txBox="1"/>
          <p:nvPr/>
        </p:nvSpPr>
        <p:spPr>
          <a:xfrm>
            <a:off x="971550" y="1196975"/>
            <a:ext cx="7848600" cy="969433"/>
          </a:xfrm>
          <a:prstGeom prst="rect">
            <a:avLst/>
          </a:prstGeom>
          <a:noFill/>
          <a:ln w="9525">
            <a:noFill/>
            <a:miter/>
          </a:ln>
        </p:spPr>
        <p:txBody>
          <a:bodyPr>
            <a:spAutoFit/>
          </a:bodyPr>
          <a:lstStyle/>
          <a:p>
            <a:pPr marL="342900" indent="-342900" algn="l">
              <a:lnSpc>
                <a:spcPct val="140000"/>
              </a:lnSpc>
              <a:buAutoNum type="alphaLcPeriod"/>
            </a:pPr>
            <a:r>
              <a:rPr lang="zh-CN" altLang="en-US" sz="2200" dirty="0">
                <a:solidFill>
                  <a:srgbClr val="000000"/>
                </a:solidFill>
                <a:latin typeface="宋体" panose="02010600030101010101" pitchFamily="2" charset="-122"/>
              </a:rPr>
              <a:t>要明确实验目的、内容、步骤，通过实验过程观察某些物理现象，测量某些物理量</a:t>
            </a:r>
            <a:r>
              <a:rPr lang="zh-CN" altLang="en-US" sz="2200" dirty="0">
                <a:solidFill>
                  <a:srgbClr val="000000"/>
                </a:solidFill>
                <a:latin typeface="黑体" panose="02010609060101010101" pitchFamily="49" charset="-122"/>
              </a:rPr>
              <a:t>------</a:t>
            </a:r>
            <a:r>
              <a:rPr lang="zh-CN" altLang="en-US" sz="2200" dirty="0">
                <a:solidFill>
                  <a:srgbClr val="FF0000"/>
                </a:solidFill>
                <a:latin typeface="黑体" panose="02010609060101010101" pitchFamily="49" charset="-122"/>
                <a:ea typeface="黑体" panose="02010609060101010101" pitchFamily="49" charset="-122"/>
              </a:rPr>
              <a:t>观察和测量</a:t>
            </a:r>
            <a:r>
              <a:rPr lang="zh-CN" altLang="en-US" sz="2200" dirty="0">
                <a:latin typeface="宋体" panose="02010600030101010101" pitchFamily="2" charset="-122"/>
              </a:rPr>
              <a:t>；</a:t>
            </a:r>
            <a:r>
              <a:rPr lang="zh-CN" altLang="en-US" sz="2200" dirty="0">
                <a:latin typeface="黑体" panose="02010609060101010101" pitchFamily="49" charset="-122"/>
                <a:ea typeface="黑体" panose="02010609060101010101" pitchFamily="49" charset="-122"/>
              </a:rPr>
              <a:t> </a:t>
            </a:r>
          </a:p>
        </p:txBody>
      </p:sp>
      <p:sp>
        <p:nvSpPr>
          <p:cNvPr id="191495" name="Text Box 7"/>
          <p:cNvSpPr txBox="1"/>
          <p:nvPr/>
        </p:nvSpPr>
        <p:spPr>
          <a:xfrm>
            <a:off x="971554" y="2263775"/>
            <a:ext cx="7788275" cy="969433"/>
          </a:xfrm>
          <a:prstGeom prst="rect">
            <a:avLst/>
          </a:prstGeom>
          <a:noFill/>
          <a:ln w="9525">
            <a:noFill/>
            <a:miter/>
          </a:ln>
        </p:spPr>
        <p:txBody>
          <a:bodyPr>
            <a:spAutoFit/>
          </a:bodyPr>
          <a:lstStyle/>
          <a:p>
            <a:pPr marL="342900" indent="-342900" algn="l">
              <a:lnSpc>
                <a:spcPct val="140000"/>
              </a:lnSpc>
              <a:buAutoNum type="alphaLcPeriod" startAt="2"/>
            </a:pPr>
            <a:r>
              <a:rPr lang="zh-CN" altLang="en-US" sz="2200" dirty="0">
                <a:solidFill>
                  <a:srgbClr val="000000"/>
                </a:solidFill>
                <a:latin typeface="宋体" panose="02010600030101010101" pitchFamily="2" charset="-122"/>
              </a:rPr>
              <a:t>测试计量是取得正确实验结果的关键一步，对测量量</a:t>
            </a:r>
            <a:r>
              <a:rPr lang="zh-CN" altLang="en-US" sz="2200" dirty="0">
                <a:solidFill>
                  <a:srgbClr val="000000"/>
                </a:solidFill>
                <a:latin typeface="黑体" panose="02010609060101010101" pitchFamily="49" charset="-122"/>
              </a:rPr>
              <a:t>----</a:t>
            </a:r>
            <a:r>
              <a:rPr lang="zh-CN" altLang="en-US" sz="2200" dirty="0">
                <a:solidFill>
                  <a:srgbClr val="FF0000"/>
                </a:solidFill>
                <a:latin typeface="黑体" panose="02010609060101010101" pitchFamily="49" charset="-122"/>
                <a:ea typeface="黑体" panose="02010609060101010101" pitchFamily="49" charset="-122"/>
              </a:rPr>
              <a:t>准确记录计量结果</a:t>
            </a:r>
            <a:r>
              <a:rPr lang="zh-CN" altLang="en-US" sz="2200" dirty="0">
                <a:latin typeface="宋体" panose="02010600030101010101" pitchFamily="2" charset="-122"/>
              </a:rPr>
              <a:t>；</a:t>
            </a:r>
            <a:r>
              <a:rPr lang="zh-CN" altLang="en-US" sz="2200" dirty="0">
                <a:latin typeface="黑体" panose="02010609060101010101" pitchFamily="49" charset="-122"/>
                <a:ea typeface="黑体" panose="02010609060101010101" pitchFamily="49" charset="-122"/>
              </a:rPr>
              <a:t> </a:t>
            </a:r>
          </a:p>
        </p:txBody>
      </p:sp>
      <p:sp>
        <p:nvSpPr>
          <p:cNvPr id="191496" name="Text Box 8"/>
          <p:cNvSpPr txBox="1"/>
          <p:nvPr/>
        </p:nvSpPr>
        <p:spPr>
          <a:xfrm>
            <a:off x="971550" y="4092575"/>
            <a:ext cx="7696200" cy="969433"/>
          </a:xfrm>
          <a:prstGeom prst="rect">
            <a:avLst/>
          </a:prstGeom>
          <a:noFill/>
          <a:ln w="9525">
            <a:noFill/>
            <a:miter/>
          </a:ln>
        </p:spPr>
        <p:txBody>
          <a:bodyPr>
            <a:spAutoFit/>
          </a:bodyPr>
          <a:lstStyle/>
          <a:p>
            <a:pPr marL="342900" indent="-342900" algn="l">
              <a:lnSpc>
                <a:spcPct val="140000"/>
              </a:lnSpc>
              <a:buAutoNum type="alphaLcPeriod" startAt="4"/>
            </a:pPr>
            <a:r>
              <a:rPr lang="zh-CN" altLang="en-US" sz="2200" dirty="0">
                <a:solidFill>
                  <a:srgbClr val="000000"/>
                </a:solidFill>
                <a:latin typeface="宋体" panose="02010600030101010101" pitchFamily="2" charset="-122"/>
              </a:rPr>
              <a:t>实验目的是为了从测得的大量数据中得到实验规律，寻找各变量间的相互关系</a:t>
            </a:r>
            <a:r>
              <a:rPr lang="zh-CN" altLang="en-US" sz="2200" dirty="0">
                <a:solidFill>
                  <a:srgbClr val="000000"/>
                </a:solidFill>
                <a:latin typeface="黑体" panose="02010609060101010101" pitchFamily="49" charset="-122"/>
              </a:rPr>
              <a:t>------</a:t>
            </a:r>
            <a:r>
              <a:rPr lang="zh-CN" altLang="en-US" sz="2200" dirty="0">
                <a:solidFill>
                  <a:srgbClr val="FF0000"/>
                </a:solidFill>
                <a:latin typeface="黑体" panose="02010609060101010101" pitchFamily="49" charset="-122"/>
                <a:ea typeface="黑体" panose="02010609060101010101" pitchFamily="49" charset="-122"/>
              </a:rPr>
              <a:t>数据处理</a:t>
            </a:r>
            <a:r>
              <a:rPr lang="zh-CN" altLang="en-US" sz="2200" dirty="0">
                <a:latin typeface="宋体" panose="02010600030101010101" pitchFamily="2" charset="-122"/>
              </a:rPr>
              <a:t>；</a:t>
            </a:r>
            <a:r>
              <a:rPr lang="zh-CN" altLang="en-US" sz="2200" dirty="0">
                <a:latin typeface="黑体" panose="02010609060101010101" pitchFamily="49" charset="-122"/>
                <a:ea typeface="黑体" panose="02010609060101010101" pitchFamily="49" charset="-122"/>
              </a:rPr>
              <a:t> </a:t>
            </a:r>
          </a:p>
        </p:txBody>
      </p:sp>
      <p:sp>
        <p:nvSpPr>
          <p:cNvPr id="191497" name="Text Box 9"/>
          <p:cNvSpPr txBox="1"/>
          <p:nvPr/>
        </p:nvSpPr>
        <p:spPr>
          <a:xfrm>
            <a:off x="971550" y="3178175"/>
            <a:ext cx="7924800" cy="969433"/>
          </a:xfrm>
          <a:prstGeom prst="rect">
            <a:avLst/>
          </a:prstGeom>
          <a:noFill/>
          <a:ln w="9525">
            <a:noFill/>
            <a:miter/>
          </a:ln>
        </p:spPr>
        <p:txBody>
          <a:bodyPr>
            <a:spAutoFit/>
          </a:bodyPr>
          <a:lstStyle/>
          <a:p>
            <a:pPr marL="342900" indent="-342900" algn="l">
              <a:lnSpc>
                <a:spcPct val="140000"/>
              </a:lnSpc>
              <a:buAutoNum type="alphaLcPeriod" startAt="3"/>
            </a:pPr>
            <a:r>
              <a:rPr lang="zh-CN" altLang="en-US" sz="2200" dirty="0">
                <a:solidFill>
                  <a:srgbClr val="000000"/>
                </a:solidFill>
                <a:latin typeface="宋体" panose="02010600030101010101" pitchFamily="2" charset="-122"/>
              </a:rPr>
              <a:t>任何测量都有误差，应运用误差理论估计判断测量结果是否可靠</a:t>
            </a:r>
            <a:r>
              <a:rPr lang="zh-CN" altLang="en-US" sz="2200" dirty="0">
                <a:solidFill>
                  <a:srgbClr val="000000"/>
                </a:solidFill>
                <a:latin typeface="黑体" panose="02010609060101010101" pitchFamily="49" charset="-122"/>
              </a:rPr>
              <a:t>-----</a:t>
            </a:r>
            <a:r>
              <a:rPr lang="zh-CN" altLang="en-US" sz="2200" dirty="0">
                <a:solidFill>
                  <a:srgbClr val="000000"/>
                </a:solidFill>
                <a:latin typeface="宋体" panose="02010600030101010101" pitchFamily="2" charset="-122"/>
              </a:rPr>
              <a:t>对</a:t>
            </a:r>
            <a:r>
              <a:rPr lang="zh-CN" altLang="en-US" sz="2200" dirty="0">
                <a:solidFill>
                  <a:srgbClr val="FF0000"/>
                </a:solidFill>
                <a:latin typeface="黑体" panose="02010609060101010101" pitchFamily="49" charset="-122"/>
                <a:ea typeface="黑体" panose="02010609060101010101" pitchFamily="49" charset="-122"/>
              </a:rPr>
              <a:t>计量结果误差分析和计算</a:t>
            </a:r>
            <a:r>
              <a:rPr lang="zh-CN" altLang="en-US" sz="2200" dirty="0">
                <a:latin typeface="宋体" panose="02010600030101010101" pitchFamily="2" charset="-122"/>
              </a:rPr>
              <a:t>；</a:t>
            </a:r>
            <a:r>
              <a:rPr lang="zh-CN" altLang="en-US" sz="2200" dirty="0">
                <a:latin typeface="黑体" panose="02010609060101010101" pitchFamily="49" charset="-122"/>
                <a:ea typeface="黑体" panose="02010609060101010101" pitchFamily="49" charset="-122"/>
              </a:rPr>
              <a:t> </a:t>
            </a:r>
          </a:p>
        </p:txBody>
      </p:sp>
      <p:sp>
        <p:nvSpPr>
          <p:cNvPr id="191499" name="Text Box 11"/>
          <p:cNvSpPr txBox="1"/>
          <p:nvPr/>
        </p:nvSpPr>
        <p:spPr>
          <a:xfrm>
            <a:off x="971550" y="5083179"/>
            <a:ext cx="6521450" cy="520848"/>
          </a:xfrm>
          <a:prstGeom prst="rect">
            <a:avLst/>
          </a:prstGeom>
          <a:noFill/>
          <a:ln w="9525">
            <a:noFill/>
            <a:miter/>
          </a:ln>
        </p:spPr>
        <p:txBody>
          <a:bodyPr>
            <a:spAutoFit/>
          </a:bodyPr>
          <a:lstStyle/>
          <a:p>
            <a:pPr marL="342900" indent="-342900" algn="l">
              <a:lnSpc>
                <a:spcPct val="150000"/>
              </a:lnSpc>
              <a:buAutoNum type="alphaLcPeriod" startAt="5"/>
            </a:pPr>
            <a:r>
              <a:rPr lang="zh-CN" altLang="en-US" sz="2200" dirty="0">
                <a:solidFill>
                  <a:srgbClr val="000000"/>
                </a:solidFill>
                <a:latin typeface="宋体" panose="02010600030101010101" pitchFamily="2" charset="-122"/>
              </a:rPr>
              <a:t>最后写出测量结果</a:t>
            </a:r>
            <a:r>
              <a:rPr lang="zh-CN" altLang="en-US" sz="2200" dirty="0">
                <a:solidFill>
                  <a:srgbClr val="000000"/>
                </a:solidFill>
                <a:latin typeface="黑体" panose="02010609060101010101" pitchFamily="49" charset="-122"/>
              </a:rPr>
              <a:t>-----</a:t>
            </a:r>
            <a:r>
              <a:rPr lang="zh-CN" altLang="en-US" sz="2200" dirty="0">
                <a:solidFill>
                  <a:srgbClr val="FF0000"/>
                </a:solidFill>
                <a:latin typeface="黑体" panose="02010609060101010101" pitchFamily="49" charset="-122"/>
                <a:ea typeface="黑体" panose="02010609060101010101" pitchFamily="49" charset="-122"/>
              </a:rPr>
              <a:t>结果表达</a:t>
            </a:r>
            <a:r>
              <a:rPr lang="zh-CN" altLang="en-US" sz="2200" dirty="0">
                <a:latin typeface="宋体" panose="02010600030101010101" pitchFamily="2" charset="-122"/>
              </a:rPr>
              <a:t>。</a:t>
            </a:r>
            <a:r>
              <a:rPr lang="zh-CN" altLang="en-US" sz="2200" dirty="0">
                <a:latin typeface="黑体" panose="02010609060101010101" pitchFamily="49" charset="-122"/>
                <a:ea typeface="黑体" panose="02010609060101010101" pitchFamily="49" charset="-122"/>
              </a:rPr>
              <a:t> </a:t>
            </a:r>
          </a:p>
        </p:txBody>
      </p:sp>
      <p:sp>
        <p:nvSpPr>
          <p:cNvPr id="191501" name="Text Box 13"/>
          <p:cNvSpPr txBox="1">
            <a:spLocks noChangeArrowheads="1"/>
          </p:cNvSpPr>
          <p:nvPr/>
        </p:nvSpPr>
        <p:spPr bwMode="auto">
          <a:xfrm>
            <a:off x="1403350" y="5949950"/>
            <a:ext cx="6408738" cy="430887"/>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CFF9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gn="l" eaLnBrk="1" hangingPunct="1">
              <a:spcBef>
                <a:spcPct val="50000"/>
              </a:spcBef>
            </a:pPr>
            <a:r>
              <a:rPr lang="zh-CN" altLang="en-US" sz="2200" dirty="0">
                <a:solidFill>
                  <a:srgbClr val="0000CC"/>
                </a:solidFill>
                <a:effectLst>
                  <a:outerShdw blurRad="38100" dist="38100" dir="2700000">
                    <a:srgbClr val="C0C0C0"/>
                  </a:outerShdw>
                </a:effectLst>
                <a:latin typeface="楷体_GB2312" pitchFamily="49" charset="-122"/>
                <a:ea typeface="楷体_GB2312" pitchFamily="49" charset="-122"/>
              </a:rPr>
              <a:t>本章介绍（</a:t>
            </a:r>
            <a:r>
              <a:rPr lang="en-US" altLang="zh-CN" sz="2200" dirty="0">
                <a:solidFill>
                  <a:srgbClr val="0000CC"/>
                </a:solidFill>
                <a:effectLst>
                  <a:outerShdw blurRad="38100" dist="38100" dir="2700000">
                    <a:srgbClr val="C0C0C0"/>
                  </a:outerShdw>
                </a:effectLst>
                <a:latin typeface="楷体_GB2312" pitchFamily="49" charset="-122"/>
                <a:ea typeface="楷体_GB2312" pitchFamily="49" charset="-122"/>
              </a:rPr>
              <a:t>b</a:t>
            </a:r>
            <a:r>
              <a:rPr lang="zh-CN" altLang="en-US" sz="2200" dirty="0">
                <a:solidFill>
                  <a:srgbClr val="0000CC"/>
                </a:solidFill>
                <a:effectLst>
                  <a:outerShdw blurRad="38100" dist="38100" dir="2700000">
                    <a:srgbClr val="C0C0C0"/>
                  </a:outerShdw>
                </a:effectLst>
                <a:latin typeface="楷体_GB2312" pitchFamily="49" charset="-122"/>
                <a:ea typeface="楷体_GB2312" pitchFamily="49" charset="-122"/>
              </a:rPr>
              <a:t>）</a:t>
            </a:r>
            <a:r>
              <a:rPr lang="en-US" altLang="zh-CN" sz="2200" dirty="0">
                <a:solidFill>
                  <a:srgbClr val="0000CC"/>
                </a:solidFill>
                <a:effectLst>
                  <a:outerShdw blurRad="38100" dist="38100" dir="2700000">
                    <a:srgbClr val="C0C0C0"/>
                  </a:outerShdw>
                </a:effectLst>
                <a:latin typeface="楷体_GB2312" pitchFamily="49" charset="-122"/>
                <a:ea typeface="楷体_GB2312" pitchFamily="49" charset="-122"/>
              </a:rPr>
              <a:t>-</a:t>
            </a:r>
            <a:r>
              <a:rPr lang="zh-CN" altLang="en-US" sz="2200" dirty="0">
                <a:solidFill>
                  <a:srgbClr val="0000CC"/>
                </a:solidFill>
                <a:effectLst>
                  <a:outerShdw blurRad="38100" dist="38100" dir="2700000">
                    <a:srgbClr val="C0C0C0"/>
                  </a:outerShdw>
                </a:effectLst>
                <a:latin typeface="楷体_GB2312" pitchFamily="49" charset="-122"/>
                <a:ea typeface="楷体_GB2312" pitchFamily="49" charset="-122"/>
              </a:rPr>
              <a:t>（</a:t>
            </a:r>
            <a:r>
              <a:rPr lang="en-US" altLang="zh-CN" sz="2200" dirty="0">
                <a:solidFill>
                  <a:srgbClr val="0000CC"/>
                </a:solidFill>
                <a:effectLst>
                  <a:outerShdw blurRad="38100" dist="38100" dir="2700000">
                    <a:srgbClr val="C0C0C0"/>
                  </a:outerShdw>
                </a:effectLst>
                <a:latin typeface="楷体_GB2312" pitchFamily="49" charset="-122"/>
                <a:ea typeface="楷体_GB2312" pitchFamily="49" charset="-122"/>
              </a:rPr>
              <a:t>e</a:t>
            </a:r>
            <a:r>
              <a:rPr lang="zh-CN" altLang="en-US" sz="2200" dirty="0">
                <a:solidFill>
                  <a:srgbClr val="0000CC"/>
                </a:solidFill>
                <a:effectLst>
                  <a:outerShdw blurRad="38100" dist="38100" dir="2700000">
                    <a:srgbClr val="C0C0C0"/>
                  </a:outerShdw>
                </a:effectLst>
                <a:latin typeface="楷体_GB2312" pitchFamily="49" charset="-122"/>
                <a:ea typeface="楷体_GB2312" pitchFamily="49" charset="-122"/>
              </a:rPr>
              <a:t>）所涉及的理论和方法</a:t>
            </a:r>
          </a:p>
        </p:txBody>
      </p:sp>
      <p:sp>
        <p:nvSpPr>
          <p:cNvPr id="21515" name="Text Box 14"/>
          <p:cNvSpPr txBox="1"/>
          <p:nvPr/>
        </p:nvSpPr>
        <p:spPr>
          <a:xfrm>
            <a:off x="175026" y="1412879"/>
            <a:ext cx="615553" cy="4619625"/>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误  差  理  论  基  础</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27</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1493"/>
                                        </p:tgtEl>
                                        <p:attrNameLst>
                                          <p:attrName>style.visibility</p:attrName>
                                        </p:attrNameLst>
                                      </p:cBhvr>
                                      <p:to>
                                        <p:strVal val="visible"/>
                                      </p:to>
                                    </p:set>
                                    <p:animEffect transition="in" filter="dissolve">
                                      <p:cBhvr>
                                        <p:cTn id="7" dur="500"/>
                                        <p:tgtEl>
                                          <p:spTgt spid="19149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1494"/>
                                        </p:tgtEl>
                                        <p:attrNameLst>
                                          <p:attrName>style.visibility</p:attrName>
                                        </p:attrNameLst>
                                      </p:cBhvr>
                                      <p:to>
                                        <p:strVal val="visible"/>
                                      </p:to>
                                    </p:set>
                                    <p:animEffect transition="in" filter="dissolve">
                                      <p:cBhvr>
                                        <p:cTn id="12" dur="500"/>
                                        <p:tgtEl>
                                          <p:spTgt spid="19149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1495"/>
                                        </p:tgtEl>
                                        <p:attrNameLst>
                                          <p:attrName>style.visibility</p:attrName>
                                        </p:attrNameLst>
                                      </p:cBhvr>
                                      <p:to>
                                        <p:strVal val="visible"/>
                                      </p:to>
                                    </p:set>
                                    <p:animEffect transition="in" filter="dissolve">
                                      <p:cBhvr>
                                        <p:cTn id="17" dur="500"/>
                                        <p:tgtEl>
                                          <p:spTgt spid="19149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1497"/>
                                        </p:tgtEl>
                                        <p:attrNameLst>
                                          <p:attrName>style.visibility</p:attrName>
                                        </p:attrNameLst>
                                      </p:cBhvr>
                                      <p:to>
                                        <p:strVal val="visible"/>
                                      </p:to>
                                    </p:set>
                                    <p:animEffect transition="in" filter="dissolve">
                                      <p:cBhvr>
                                        <p:cTn id="22" dur="500"/>
                                        <p:tgtEl>
                                          <p:spTgt spid="19149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1496"/>
                                        </p:tgtEl>
                                        <p:attrNameLst>
                                          <p:attrName>style.visibility</p:attrName>
                                        </p:attrNameLst>
                                      </p:cBhvr>
                                      <p:to>
                                        <p:strVal val="visible"/>
                                      </p:to>
                                    </p:set>
                                    <p:animEffect transition="in" filter="dissolve">
                                      <p:cBhvr>
                                        <p:cTn id="27" dur="500"/>
                                        <p:tgtEl>
                                          <p:spTgt spid="19149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1499"/>
                                        </p:tgtEl>
                                        <p:attrNameLst>
                                          <p:attrName>style.visibility</p:attrName>
                                        </p:attrNameLst>
                                      </p:cBhvr>
                                      <p:to>
                                        <p:strVal val="visible"/>
                                      </p:to>
                                    </p:set>
                                    <p:animEffect transition="in" filter="dissolve">
                                      <p:cBhvr>
                                        <p:cTn id="32" dur="500"/>
                                        <p:tgtEl>
                                          <p:spTgt spid="191499"/>
                                        </p:tgtEl>
                                      </p:cBhvr>
                                    </p:animEffect>
                                  </p:childTnLst>
                                </p:cTn>
                              </p:par>
                            </p:childTnLst>
                          </p:cTn>
                        </p:par>
                      </p:childTnLst>
                    </p:cTn>
                  </p:par>
                  <p:par>
                    <p:cTn id="33" fill="hold">
                      <p:stCondLst>
                        <p:cond delay="indefinite"/>
                      </p:stCondLst>
                      <p:childTnLst>
                        <p:par>
                          <p:cTn id="34" fill="hold">
                            <p:stCondLst>
                              <p:cond delay="0"/>
                            </p:stCondLst>
                            <p:childTnLst>
                              <p:par>
                                <p:cTn id="35" presetID="55" presetClass="entr" presetSubtype="0" fill="hold" grpId="0" nodeType="clickEffect">
                                  <p:stCondLst>
                                    <p:cond delay="0"/>
                                  </p:stCondLst>
                                  <p:childTnLst>
                                    <p:set>
                                      <p:cBhvr>
                                        <p:cTn id="36" dur="1" fill="hold">
                                          <p:stCondLst>
                                            <p:cond delay="0"/>
                                          </p:stCondLst>
                                        </p:cTn>
                                        <p:tgtEl>
                                          <p:spTgt spid="191501"/>
                                        </p:tgtEl>
                                        <p:attrNameLst>
                                          <p:attrName>style.visibility</p:attrName>
                                        </p:attrNameLst>
                                      </p:cBhvr>
                                      <p:to>
                                        <p:strVal val="visible"/>
                                      </p:to>
                                    </p:set>
                                    <p:anim calcmode="lin" valueType="num">
                                      <p:cBhvr>
                                        <p:cTn id="37" dur="1000" fill="hold"/>
                                        <p:tgtEl>
                                          <p:spTgt spid="191501"/>
                                        </p:tgtEl>
                                        <p:attrNameLst>
                                          <p:attrName>ppt_w</p:attrName>
                                        </p:attrNameLst>
                                      </p:cBhvr>
                                      <p:tavLst>
                                        <p:tav tm="0">
                                          <p:val>
                                            <p:strVal val="#ppt_w*0.70"/>
                                          </p:val>
                                        </p:tav>
                                        <p:tav tm="100000">
                                          <p:val>
                                            <p:strVal val="#ppt_w"/>
                                          </p:val>
                                        </p:tav>
                                      </p:tavLst>
                                    </p:anim>
                                    <p:anim calcmode="lin" valueType="num">
                                      <p:cBhvr>
                                        <p:cTn id="38" dur="1000" fill="hold"/>
                                        <p:tgtEl>
                                          <p:spTgt spid="191501"/>
                                        </p:tgtEl>
                                        <p:attrNameLst>
                                          <p:attrName>ppt_h</p:attrName>
                                        </p:attrNameLst>
                                      </p:cBhvr>
                                      <p:tavLst>
                                        <p:tav tm="0">
                                          <p:val>
                                            <p:strVal val="#ppt_h"/>
                                          </p:val>
                                        </p:tav>
                                        <p:tav tm="100000">
                                          <p:val>
                                            <p:strVal val="#ppt_h"/>
                                          </p:val>
                                        </p:tav>
                                      </p:tavLst>
                                    </p:anim>
                                    <p:animEffect transition="in" filter="fade">
                                      <p:cBhvr>
                                        <p:cTn id="39" dur="1000"/>
                                        <p:tgtEl>
                                          <p:spTgt spid="191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3" grpId="0"/>
      <p:bldP spid="191494" grpId="0"/>
      <p:bldP spid="191495" grpId="0"/>
      <p:bldP spid="191496" grpId="0"/>
      <p:bldP spid="191497" grpId="0"/>
      <p:bldP spid="191499" grpId="0"/>
      <p:bldP spid="19150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38E3EE9F-FC80-4796-B4DD-58C795DCDF3A}" type="datetime1">
              <a:rPr lang="zh-CN" altLang="en-US" smtClean="0"/>
              <a:t>2023/2/20</a:t>
            </a:fld>
            <a:endParaRPr lang="en-US" altLang="zh-CN" dirty="0"/>
          </a:p>
        </p:txBody>
      </p:sp>
      <p:sp>
        <p:nvSpPr>
          <p:cNvPr id="22531" name="Text Box 2"/>
          <p:cNvSpPr txBox="1"/>
          <p:nvPr/>
        </p:nvSpPr>
        <p:spPr>
          <a:xfrm>
            <a:off x="1835150" y="620713"/>
            <a:ext cx="2952750" cy="774700"/>
          </a:xfrm>
          <a:prstGeom prst="rect">
            <a:avLst/>
          </a:prstGeom>
          <a:noFill/>
          <a:ln w="9525">
            <a:noFill/>
            <a:miter/>
          </a:ln>
        </p:spPr>
        <p:txBody>
          <a:bodyPr>
            <a:spAutoFit/>
          </a:bodyPr>
          <a:lstStyle/>
          <a:p>
            <a:pPr lvl="0" algn="l" eaLnBrk="1" hangingPunct="1">
              <a:lnSpc>
                <a:spcPct val="140000"/>
              </a:lnSpc>
            </a:pPr>
            <a:r>
              <a:rPr lang="zh-CN" altLang="en-US" sz="3200" dirty="0">
                <a:solidFill>
                  <a:srgbClr val="000000"/>
                </a:solidFill>
                <a:latin typeface="Tahoma" panose="020B0604030504040204" pitchFamily="34" charset="0"/>
              </a:rPr>
              <a:t>主要内容：</a:t>
            </a:r>
            <a:endParaRPr lang="zh-CN" altLang="en-US" sz="3200" dirty="0">
              <a:solidFill>
                <a:srgbClr val="000000"/>
              </a:solidFill>
              <a:latin typeface="Tahoma" panose="020B0604030504040204" pitchFamily="34" charset="0"/>
              <a:ea typeface="黑体" panose="02010609060101010101" pitchFamily="49" charset="-122"/>
            </a:endParaRPr>
          </a:p>
        </p:txBody>
      </p:sp>
      <p:sp>
        <p:nvSpPr>
          <p:cNvPr id="133124" name="Text Box 4"/>
          <p:cNvSpPr txBox="1">
            <a:spLocks noChangeArrowheads="1"/>
          </p:cNvSpPr>
          <p:nvPr/>
        </p:nvSpPr>
        <p:spPr bwMode="auto">
          <a:xfrm>
            <a:off x="1763713" y="1916117"/>
            <a:ext cx="619125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gn="l" eaLnBrk="1" hangingPunct="1">
              <a:spcBef>
                <a:spcPct val="50000"/>
              </a:spcBef>
            </a:pPr>
            <a:r>
              <a:rPr lang="en-US" altLang="zh-CN" sz="2400" dirty="0">
                <a:solidFill>
                  <a:srgbClr val="0000CC"/>
                </a:solidFill>
                <a:latin typeface="Tahoma" panose="020B0604030504040204" pitchFamily="34" charset="0"/>
              </a:rPr>
              <a:t>§1.1 </a:t>
            </a:r>
            <a:r>
              <a:rPr lang="zh-CN" altLang="en-US" sz="2400" dirty="0">
                <a:solidFill>
                  <a:srgbClr val="0000CC"/>
                </a:solidFill>
                <a:latin typeface="Tahoma" panose="020B0604030504040204" pitchFamily="34" charset="0"/>
              </a:rPr>
              <a:t>测量、误差的基本知识</a:t>
            </a:r>
            <a:endParaRPr lang="en-US" altLang="zh-CN" sz="2400" dirty="0">
              <a:solidFill>
                <a:srgbClr val="0000CC"/>
              </a:solidFill>
              <a:latin typeface="Tahoma" panose="020B0604030504040204" pitchFamily="34" charset="0"/>
            </a:endParaRPr>
          </a:p>
          <a:p>
            <a:pPr algn="l">
              <a:spcBef>
                <a:spcPct val="50000"/>
              </a:spcBef>
            </a:pPr>
            <a:r>
              <a:rPr lang="en-US" altLang="zh-CN" sz="2400" dirty="0">
                <a:solidFill>
                  <a:srgbClr val="FF0000"/>
                </a:solidFill>
                <a:latin typeface="Tahoma" panose="020B0604030504040204" pitchFamily="34" charset="0"/>
              </a:rPr>
              <a:t>§1.2 </a:t>
            </a:r>
            <a:r>
              <a:rPr lang="zh-CN" altLang="en-US" sz="2400" dirty="0">
                <a:solidFill>
                  <a:srgbClr val="FF0000"/>
                </a:solidFill>
                <a:effectLst>
                  <a:outerShdw blurRad="38100" dist="38100" dir="2700000">
                    <a:srgbClr val="C0C0C0"/>
                  </a:outerShdw>
                </a:effectLst>
                <a:latin typeface="Tahoma" panose="020B0604030504040204" pitchFamily="34" charset="0"/>
              </a:rPr>
              <a:t>测量结果随机误差的估算</a:t>
            </a:r>
          </a:p>
          <a:p>
            <a:pPr algn="l">
              <a:spcBef>
                <a:spcPct val="50000"/>
              </a:spcBef>
            </a:pPr>
            <a:r>
              <a:rPr lang="en-US" altLang="zh-CN" sz="2400" dirty="0">
                <a:solidFill>
                  <a:srgbClr val="FF0000"/>
                </a:solidFill>
                <a:latin typeface="Tahoma" panose="020B0604030504040204" pitchFamily="34" charset="0"/>
              </a:rPr>
              <a:t>§1.3 </a:t>
            </a:r>
            <a:r>
              <a:rPr lang="zh-CN" altLang="en-US" sz="2400" dirty="0">
                <a:solidFill>
                  <a:srgbClr val="FF0000"/>
                </a:solidFill>
                <a:effectLst>
                  <a:outerShdw blurRad="38100" dist="38100" dir="2700000">
                    <a:srgbClr val="C0C0C0"/>
                  </a:outerShdw>
                </a:effectLst>
                <a:latin typeface="Tahoma" panose="020B0604030504040204" pitchFamily="34" charset="0"/>
              </a:rPr>
              <a:t>测量结果不确定度的估算</a:t>
            </a:r>
            <a:endParaRPr lang="zh-CN" altLang="en-US" sz="2400" dirty="0">
              <a:solidFill>
                <a:srgbClr val="FF0000"/>
              </a:solidFill>
              <a:latin typeface="Tahoma" panose="020B0604030504040204" pitchFamily="34" charset="0"/>
            </a:endParaRPr>
          </a:p>
          <a:p>
            <a:pPr lvl="0" algn="l" eaLnBrk="1" hangingPunct="1">
              <a:spcBef>
                <a:spcPct val="50000"/>
              </a:spcBef>
            </a:pPr>
            <a:r>
              <a:rPr lang="en-US" altLang="zh-CN" sz="2400" dirty="0">
                <a:solidFill>
                  <a:srgbClr val="FF0000"/>
                </a:solidFill>
                <a:latin typeface="Tahoma" panose="020B0604030504040204" pitchFamily="34" charset="0"/>
              </a:rPr>
              <a:t>§1.4 </a:t>
            </a:r>
            <a:r>
              <a:rPr lang="zh-CN" altLang="en-US" sz="2400" dirty="0">
                <a:solidFill>
                  <a:srgbClr val="FF0000"/>
                </a:solidFill>
                <a:effectLst>
                  <a:outerShdw blurRad="38100" dist="38100" dir="2700000">
                    <a:srgbClr val="C0C0C0"/>
                  </a:outerShdw>
                </a:effectLst>
                <a:latin typeface="Tahoma" panose="020B0604030504040204" pitchFamily="34" charset="0"/>
              </a:rPr>
              <a:t>有效数字及其运算规则</a:t>
            </a:r>
          </a:p>
          <a:p>
            <a:pPr lvl="0" algn="l" eaLnBrk="1" hangingPunct="1">
              <a:spcBef>
                <a:spcPct val="50000"/>
              </a:spcBef>
            </a:pPr>
            <a:r>
              <a:rPr lang="en-US" altLang="zh-CN" sz="2400" dirty="0">
                <a:solidFill>
                  <a:srgbClr val="FF0000"/>
                </a:solidFill>
                <a:latin typeface="Tahoma" panose="020B0604030504040204" pitchFamily="34" charset="0"/>
              </a:rPr>
              <a:t>§1.5 </a:t>
            </a:r>
            <a:r>
              <a:rPr lang="zh-CN" altLang="en-US" sz="2400" dirty="0">
                <a:solidFill>
                  <a:srgbClr val="FF0000"/>
                </a:solidFill>
                <a:effectLst>
                  <a:outerShdw blurRad="38100" dist="38100" dir="2700000">
                    <a:srgbClr val="C0C0C0"/>
                  </a:outerShdw>
                </a:effectLst>
                <a:latin typeface="Tahoma" panose="020B0604030504040204" pitchFamily="34" charset="0"/>
              </a:rPr>
              <a:t>实验数据处理的一般方法</a:t>
            </a:r>
          </a:p>
          <a:p>
            <a:pPr lvl="0" algn="l" eaLnBrk="1" hangingPunct="1">
              <a:spcBef>
                <a:spcPct val="50000"/>
              </a:spcBef>
            </a:pPr>
            <a:r>
              <a:rPr lang="en-US" altLang="zh-CN" sz="2400" dirty="0">
                <a:solidFill>
                  <a:srgbClr val="0000CC"/>
                </a:solidFill>
                <a:latin typeface="Tahoma" panose="020B0604030504040204" pitchFamily="34" charset="0"/>
              </a:rPr>
              <a:t>§1.6 </a:t>
            </a:r>
            <a:r>
              <a:rPr lang="zh-CN" altLang="en-US" sz="2400" dirty="0">
                <a:solidFill>
                  <a:srgbClr val="0000CC"/>
                </a:solidFill>
                <a:latin typeface="Tahoma" panose="020B0604030504040204" pitchFamily="34" charset="0"/>
              </a:rPr>
              <a:t>系统误差的处理</a:t>
            </a:r>
          </a:p>
        </p:txBody>
      </p:sp>
      <p:sp>
        <p:nvSpPr>
          <p:cNvPr id="22533" name="Text Box 5"/>
          <p:cNvSpPr txBox="1"/>
          <p:nvPr/>
        </p:nvSpPr>
        <p:spPr>
          <a:xfrm>
            <a:off x="148039" y="1401767"/>
            <a:ext cx="615553" cy="4619625"/>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误  差  理  论  基  础</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28</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3124">
                                            <p:txEl>
                                              <p:pRg st="0" end="0"/>
                                            </p:txEl>
                                          </p:spTgt>
                                        </p:tgtEl>
                                        <p:attrNameLst>
                                          <p:attrName>style.visibility</p:attrName>
                                        </p:attrNameLst>
                                      </p:cBhvr>
                                      <p:to>
                                        <p:strVal val="visible"/>
                                      </p:to>
                                    </p:set>
                                    <p:animEffect transition="in" filter="dissolve">
                                      <p:cBhvr>
                                        <p:cTn id="7" dur="500"/>
                                        <p:tgtEl>
                                          <p:spTgt spid="1331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3124">
                                            <p:txEl>
                                              <p:pRg st="1" end="1"/>
                                            </p:txEl>
                                          </p:spTgt>
                                        </p:tgtEl>
                                        <p:attrNameLst>
                                          <p:attrName>style.visibility</p:attrName>
                                        </p:attrNameLst>
                                      </p:cBhvr>
                                      <p:to>
                                        <p:strVal val="visible"/>
                                      </p:to>
                                    </p:set>
                                    <p:animEffect transition="in" filter="dissolve">
                                      <p:cBhvr>
                                        <p:cTn id="12" dur="500"/>
                                        <p:tgtEl>
                                          <p:spTgt spid="1331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3124">
                                            <p:txEl>
                                              <p:pRg st="2" end="2"/>
                                            </p:txEl>
                                          </p:spTgt>
                                        </p:tgtEl>
                                        <p:attrNameLst>
                                          <p:attrName>style.visibility</p:attrName>
                                        </p:attrNameLst>
                                      </p:cBhvr>
                                      <p:to>
                                        <p:strVal val="visible"/>
                                      </p:to>
                                    </p:set>
                                    <p:animEffect transition="in" filter="dissolve">
                                      <p:cBhvr>
                                        <p:cTn id="17" dur="500"/>
                                        <p:tgtEl>
                                          <p:spTgt spid="1331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3124">
                                            <p:txEl>
                                              <p:pRg st="3" end="3"/>
                                            </p:txEl>
                                          </p:spTgt>
                                        </p:tgtEl>
                                        <p:attrNameLst>
                                          <p:attrName>style.visibility</p:attrName>
                                        </p:attrNameLst>
                                      </p:cBhvr>
                                      <p:to>
                                        <p:strVal val="visible"/>
                                      </p:to>
                                    </p:set>
                                    <p:animEffect transition="in" filter="dissolve">
                                      <p:cBhvr>
                                        <p:cTn id="22" dur="500"/>
                                        <p:tgtEl>
                                          <p:spTgt spid="1331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3124">
                                            <p:txEl>
                                              <p:pRg st="4" end="4"/>
                                            </p:txEl>
                                          </p:spTgt>
                                        </p:tgtEl>
                                        <p:attrNameLst>
                                          <p:attrName>style.visibility</p:attrName>
                                        </p:attrNameLst>
                                      </p:cBhvr>
                                      <p:to>
                                        <p:strVal val="visible"/>
                                      </p:to>
                                    </p:set>
                                    <p:animEffect transition="in" filter="dissolve">
                                      <p:cBhvr>
                                        <p:cTn id="27" dur="500"/>
                                        <p:tgtEl>
                                          <p:spTgt spid="13312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3124">
                                            <p:txEl>
                                              <p:pRg st="5" end="5"/>
                                            </p:txEl>
                                          </p:spTgt>
                                        </p:tgtEl>
                                        <p:attrNameLst>
                                          <p:attrName>style.visibility</p:attrName>
                                        </p:attrNameLst>
                                      </p:cBhvr>
                                      <p:to>
                                        <p:strVal val="visible"/>
                                      </p:to>
                                    </p:set>
                                    <p:animEffect transition="in" filter="dissolve">
                                      <p:cBhvr>
                                        <p:cTn id="32" dur="500"/>
                                        <p:tgtEl>
                                          <p:spTgt spid="13312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日期占位符 3"/>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7D757B97-F350-4C74-9810-4C1BC0194192}" type="datetime1">
              <a:rPr lang="zh-CN" altLang="en-US" smtClean="0"/>
              <a:t>2023/2/20</a:t>
            </a:fld>
            <a:endParaRPr lang="en-US" altLang="zh-CN" dirty="0"/>
          </a:p>
        </p:txBody>
      </p:sp>
      <p:sp>
        <p:nvSpPr>
          <p:cNvPr id="23555" name="Rectangle 2"/>
          <p:cNvSpPr>
            <a:spLocks noGrp="1"/>
          </p:cNvSpPr>
          <p:nvPr>
            <p:ph type="title"/>
          </p:nvPr>
        </p:nvSpPr>
        <p:spPr/>
        <p:txBody>
          <a:bodyPr vert="horz" wrap="square" lIns="91440" tIns="45720" rIns="91440" bIns="45720" anchor="ctr"/>
          <a:lstStyle/>
          <a:p>
            <a:pPr algn="ctr" eaLnBrk="1" hangingPunct="1"/>
            <a:r>
              <a:rPr lang="en-US" altLang="zh-CN" sz="3400" dirty="0">
                <a:solidFill>
                  <a:schemeClr val="tx1"/>
                </a:solidFill>
                <a:latin typeface="黑体" panose="02010609060101010101" pitchFamily="49" charset="-122"/>
                <a:ea typeface="黑体" panose="02010609060101010101" pitchFamily="49" charset="-122"/>
              </a:rPr>
              <a:t>§1.1 </a:t>
            </a:r>
            <a:r>
              <a:rPr lang="zh-CN" altLang="en-US" sz="3400" dirty="0">
                <a:solidFill>
                  <a:schemeClr val="tx1"/>
                </a:solidFill>
                <a:latin typeface="黑体" panose="02010609060101010101" pitchFamily="49" charset="-122"/>
                <a:ea typeface="黑体" panose="02010609060101010101" pitchFamily="49" charset="-122"/>
              </a:rPr>
              <a:t>测量、误差的基本知识</a:t>
            </a:r>
            <a:r>
              <a:rPr lang="zh-CN" altLang="en-US" dirty="0">
                <a:solidFill>
                  <a:schemeClr val="tx1"/>
                </a:solidFill>
              </a:rPr>
              <a:t> </a:t>
            </a:r>
          </a:p>
        </p:txBody>
      </p:sp>
      <p:sp>
        <p:nvSpPr>
          <p:cNvPr id="209923" name="Rectangle 3"/>
          <p:cNvSpPr>
            <a:spLocks noGrp="1"/>
          </p:cNvSpPr>
          <p:nvPr>
            <p:ph idx="1"/>
          </p:nvPr>
        </p:nvSpPr>
        <p:spPr>
          <a:xfrm>
            <a:off x="1554373" y="1659142"/>
            <a:ext cx="4969172" cy="1008062"/>
          </a:xfrm>
        </p:spPr>
        <p:txBody>
          <a:bodyPr vert="horz" wrap="square" lIns="91440" tIns="45720" rIns="91440" bIns="45720" anchor="t"/>
          <a:lstStyle/>
          <a:p>
            <a:pPr eaLnBrk="1" hangingPunct="1">
              <a:buClr>
                <a:srgbClr val="66FF66"/>
              </a:buClr>
              <a:buNone/>
            </a:pPr>
            <a:r>
              <a:rPr lang="zh-CN" altLang="en-US" sz="2800" b="1" dirty="0">
                <a:solidFill>
                  <a:schemeClr val="tx1"/>
                </a:solidFill>
              </a:rPr>
              <a:t>一、测量与误差</a:t>
            </a:r>
            <a:r>
              <a:rPr lang="zh-CN" altLang="en-US" sz="2800" dirty="0">
                <a:solidFill>
                  <a:schemeClr val="tx1"/>
                </a:solidFill>
              </a:rPr>
              <a:t> </a:t>
            </a:r>
          </a:p>
        </p:txBody>
      </p:sp>
      <p:sp>
        <p:nvSpPr>
          <p:cNvPr id="209924" name="Rectangle 4"/>
          <p:cNvSpPr>
            <a:spLocks noChangeArrowheads="1"/>
          </p:cNvSpPr>
          <p:nvPr/>
        </p:nvSpPr>
        <p:spPr bwMode="auto">
          <a:xfrm>
            <a:off x="1447800" y="2636912"/>
            <a:ext cx="7696200"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gn="l" eaLnBrk="1" hangingPunct="1">
              <a:lnSpc>
                <a:spcPct val="140000"/>
              </a:lnSpc>
              <a:spcBef>
                <a:spcPct val="40000"/>
              </a:spcBef>
            </a:pPr>
            <a:r>
              <a:rPr lang="en-US" altLang="zh-CN" sz="2400" b="0" dirty="0">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rPr>
              <a:t>1.</a:t>
            </a:r>
            <a:r>
              <a:rPr lang="zh-CN" altLang="en-US" sz="2400" b="0" dirty="0">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rPr>
              <a:t>测量</a:t>
            </a:r>
          </a:p>
          <a:p>
            <a:pPr lvl="0" algn="l" eaLnBrk="1" hangingPunct="1">
              <a:lnSpc>
                <a:spcPct val="140000"/>
              </a:lnSpc>
              <a:spcBef>
                <a:spcPct val="40000"/>
              </a:spcBef>
              <a:buClr>
                <a:srgbClr val="0000CC"/>
              </a:buClr>
              <a:buFont typeface="Wingdings" panose="05000000000000000000" pitchFamily="2" charset="2"/>
              <a:buChar char="Ø"/>
            </a:pPr>
            <a:r>
              <a:rPr lang="zh-CN" altLang="en-US" sz="2400" b="0" dirty="0">
                <a:solidFill>
                  <a:srgbClr val="FF3300"/>
                </a:solidFill>
                <a:latin typeface="黑体" panose="02010609060101010101" pitchFamily="49" charset="-122"/>
                <a:ea typeface="黑体" panose="02010609060101010101" pitchFamily="49" charset="-122"/>
              </a:rPr>
              <a:t> </a:t>
            </a:r>
            <a:r>
              <a:rPr lang="zh-CN" altLang="en-US" sz="2200" b="0" dirty="0">
                <a:solidFill>
                  <a:srgbClr val="FF3300"/>
                </a:solidFill>
                <a:latin typeface="黑体" panose="02010609060101010101" pitchFamily="49" charset="-122"/>
                <a:ea typeface="黑体" panose="02010609060101010101" pitchFamily="49" charset="-122"/>
              </a:rPr>
              <a:t>测量</a:t>
            </a:r>
            <a:r>
              <a:rPr lang="zh-CN" altLang="en-US" sz="2200" b="0" dirty="0">
                <a:latin typeface="+mn-ea"/>
                <a:ea typeface="+mn-ea"/>
              </a:rPr>
              <a:t>就是将待测量与选做标准单位的物理量进行比较，得到此物理量的测量值。</a:t>
            </a:r>
          </a:p>
          <a:p>
            <a:pPr lvl="0" algn="l" eaLnBrk="1" hangingPunct="1">
              <a:lnSpc>
                <a:spcPct val="140000"/>
              </a:lnSpc>
              <a:spcBef>
                <a:spcPct val="40000"/>
              </a:spcBef>
              <a:buClr>
                <a:srgbClr val="0000CC"/>
              </a:buClr>
              <a:buFont typeface="Wingdings" panose="05000000000000000000" pitchFamily="2" charset="2"/>
              <a:buChar char="Ø"/>
            </a:pPr>
            <a:r>
              <a:rPr lang="zh-CN" altLang="en-US" sz="2200" b="0" dirty="0">
                <a:solidFill>
                  <a:srgbClr val="0000CC"/>
                </a:solidFill>
                <a:latin typeface="Tahoma" panose="020B0604030504040204" pitchFamily="34" charset="0"/>
              </a:rPr>
              <a:t> </a:t>
            </a:r>
            <a:r>
              <a:rPr lang="zh-CN" altLang="en-US" sz="2200" b="0" dirty="0">
                <a:latin typeface="+mn-ea"/>
                <a:ea typeface="+mn-ea"/>
              </a:rPr>
              <a:t>测量值必须包括</a:t>
            </a:r>
            <a:r>
              <a:rPr lang="en-US" altLang="zh-CN" sz="2200" b="0" dirty="0">
                <a:latin typeface="+mn-ea"/>
                <a:ea typeface="+mn-ea"/>
              </a:rPr>
              <a:t>:</a:t>
            </a:r>
            <a:r>
              <a:rPr lang="zh-CN" altLang="en-US" sz="2200" dirty="0">
                <a:solidFill>
                  <a:srgbClr val="FF0000"/>
                </a:solidFill>
                <a:latin typeface="Tahoma" panose="020B0604030504040204" pitchFamily="34" charset="0"/>
              </a:rPr>
              <a:t>数值和单位</a:t>
            </a:r>
            <a:r>
              <a:rPr lang="zh-CN" altLang="en-US" sz="2200" b="0" dirty="0">
                <a:solidFill>
                  <a:srgbClr val="0000CC"/>
                </a:solidFill>
                <a:latin typeface="Tahoma" panose="020B0604030504040204" pitchFamily="34" charset="0"/>
              </a:rPr>
              <a:t>，</a:t>
            </a:r>
            <a:r>
              <a:rPr lang="zh-CN" altLang="en-US" sz="2200" b="0" dirty="0">
                <a:latin typeface="+mn-ea"/>
                <a:ea typeface="+mn-ea"/>
              </a:rPr>
              <a:t>如测量课桌的长度为</a:t>
            </a:r>
            <a:r>
              <a:rPr lang="zh-CN" altLang="en-US" sz="2200" b="0" dirty="0">
                <a:solidFill>
                  <a:srgbClr val="FF0000"/>
                </a:solidFill>
                <a:latin typeface="Tahoma" panose="020B0604030504040204" pitchFamily="34" charset="0"/>
              </a:rPr>
              <a:t>1.25</a:t>
            </a:r>
            <a:r>
              <a:rPr lang="en-US" altLang="zh-CN" sz="2200" b="0" dirty="0">
                <a:solidFill>
                  <a:srgbClr val="FF0000"/>
                </a:solidFill>
                <a:latin typeface="Tahoma" panose="020B0604030504040204" pitchFamily="34" charset="0"/>
              </a:rPr>
              <a:t>34m</a:t>
            </a:r>
            <a:r>
              <a:rPr lang="en-US" altLang="zh-CN" sz="2200" b="0" dirty="0">
                <a:solidFill>
                  <a:srgbClr val="0000CC"/>
                </a:solidFill>
                <a:latin typeface="Tahoma" panose="020B0604030504040204" pitchFamily="34" charset="0"/>
              </a:rPr>
              <a:t>。 </a:t>
            </a:r>
            <a:endParaRPr lang="zh-CN" altLang="en-US" sz="2200" b="0" dirty="0">
              <a:solidFill>
                <a:srgbClr val="0000CC"/>
              </a:solidFill>
              <a:latin typeface="Tahoma" panose="020B0604030504040204" pitchFamily="34" charset="0"/>
            </a:endParaRPr>
          </a:p>
        </p:txBody>
      </p:sp>
      <p:sp>
        <p:nvSpPr>
          <p:cNvPr id="23558" name="Text Box 6"/>
          <p:cNvSpPr txBox="1"/>
          <p:nvPr/>
        </p:nvSpPr>
        <p:spPr>
          <a:xfrm>
            <a:off x="148039" y="1401767"/>
            <a:ext cx="615553" cy="4619625"/>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误  差  理  论  基  础</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29</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wipe(left)">
                                      <p:cBhvr>
                                        <p:cTn id="7" dur="500"/>
                                        <p:tgtEl>
                                          <p:spTgt spid="209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09924">
                                            <p:txEl>
                                              <p:pRg st="0" end="0"/>
                                            </p:txEl>
                                          </p:spTgt>
                                        </p:tgtEl>
                                        <p:attrNameLst>
                                          <p:attrName>style.visibility</p:attrName>
                                        </p:attrNameLst>
                                      </p:cBhvr>
                                      <p:to>
                                        <p:strVal val="visible"/>
                                      </p:to>
                                    </p:set>
                                    <p:animEffect transition="in" filter="checkerboard(across)">
                                      <p:cBhvr>
                                        <p:cTn id="12" dur="500"/>
                                        <p:tgtEl>
                                          <p:spTgt spid="20992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09924">
                                            <p:txEl>
                                              <p:pRg st="1" end="1"/>
                                            </p:txEl>
                                          </p:spTgt>
                                        </p:tgtEl>
                                        <p:attrNameLst>
                                          <p:attrName>style.visibility</p:attrName>
                                        </p:attrNameLst>
                                      </p:cBhvr>
                                      <p:to>
                                        <p:strVal val="visible"/>
                                      </p:to>
                                    </p:set>
                                    <p:animEffect transition="in" filter="checkerboard(across)">
                                      <p:cBhvr>
                                        <p:cTn id="17" dur="500"/>
                                        <p:tgtEl>
                                          <p:spTgt spid="20992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09924">
                                            <p:txEl>
                                              <p:pRg st="2" end="2"/>
                                            </p:txEl>
                                          </p:spTgt>
                                        </p:tgtEl>
                                        <p:attrNameLst>
                                          <p:attrName>style.visibility</p:attrName>
                                        </p:attrNameLst>
                                      </p:cBhvr>
                                      <p:to>
                                        <p:strVal val="visible"/>
                                      </p:to>
                                    </p:set>
                                    <p:animEffect transition="in" filter="checkerboard(across)">
                                      <p:cBhvr>
                                        <p:cTn id="22" dur="500"/>
                                        <p:tgtEl>
                                          <p:spTgt spid="2099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p:bldP spid="20992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4294967295"/>
          </p:nvPr>
        </p:nvSpPr>
        <p:spPr bwMode="auto">
          <a:xfrm>
            <a:off x="1470801" y="854315"/>
            <a:ext cx="7560841" cy="5616624"/>
          </a:xfrm>
          <a:prstGeom prst="rect">
            <a:avLst/>
          </a:prstGeom>
        </p:spPr>
        <p:txBody>
          <a:bodyPr wrap="square" numCol="1" anchor="t" anchorCtr="0" compatLnSpc="1">
            <a:noAutofit/>
          </a:bodyPr>
          <a:lstStyle/>
          <a:p>
            <a:pPr marL="0" indent="0">
              <a:lnSpc>
                <a:spcPts val="2500"/>
              </a:lnSpc>
              <a:buNone/>
            </a:pPr>
            <a:r>
              <a:rPr lang="en-US" altLang="zh-CN" sz="1800" b="1" dirty="0"/>
              <a:t>1.</a:t>
            </a:r>
            <a:r>
              <a:rPr lang="zh-CN" altLang="zh-CN" sz="1800" b="1" u="sng" dirty="0"/>
              <a:t>学习</a:t>
            </a:r>
            <a:r>
              <a:rPr lang="zh-CN" altLang="zh-CN" sz="1800" b="1" u="sng" dirty="0">
                <a:solidFill>
                  <a:srgbClr val="00B0F0"/>
                </a:solidFill>
              </a:rPr>
              <a:t>物理</a:t>
            </a:r>
            <a:r>
              <a:rPr lang="zh-CN" altLang="zh-CN" sz="1800" b="1" u="sng" dirty="0">
                <a:solidFill>
                  <a:srgbClr val="FF0000"/>
                </a:solidFill>
              </a:rPr>
              <a:t>实验基础知识</a:t>
            </a:r>
            <a:r>
              <a:rPr lang="zh-CN" altLang="en-US" sz="1800" b="1" u="sng" dirty="0"/>
              <a:t>（具体）</a:t>
            </a:r>
            <a:endParaRPr lang="en-US" altLang="zh-CN" sz="1800" b="1" u="sng" dirty="0">
              <a:solidFill>
                <a:srgbClr val="FF0000"/>
              </a:solidFill>
            </a:endParaRPr>
          </a:p>
          <a:p>
            <a:pPr lvl="1">
              <a:lnSpc>
                <a:spcPts val="2500"/>
              </a:lnSpc>
              <a:spcBef>
                <a:spcPts val="0"/>
              </a:spcBef>
            </a:pPr>
            <a:r>
              <a:rPr lang="zh-CN" altLang="zh-CN" sz="1800" dirty="0"/>
              <a:t>常用物理量的基本测量方法</a:t>
            </a:r>
            <a:r>
              <a:rPr lang="zh-CN" altLang="en-US" sz="1800" dirty="0"/>
              <a:t>、</a:t>
            </a:r>
            <a:r>
              <a:rPr lang="zh-CN" altLang="zh-CN" sz="1800" dirty="0"/>
              <a:t>实验方法</a:t>
            </a:r>
            <a:r>
              <a:rPr lang="zh-CN" altLang="en-US" sz="1800" dirty="0"/>
              <a:t>、</a:t>
            </a:r>
            <a:r>
              <a:rPr lang="zh-CN" altLang="zh-CN" sz="1800" dirty="0"/>
              <a:t>常用仪器的原理及应用</a:t>
            </a:r>
            <a:endParaRPr lang="en-US" altLang="zh-CN" sz="1800" dirty="0"/>
          </a:p>
          <a:p>
            <a:pPr lvl="1">
              <a:lnSpc>
                <a:spcPts val="2500"/>
              </a:lnSpc>
              <a:spcBef>
                <a:spcPts val="0"/>
              </a:spcBef>
            </a:pPr>
            <a:r>
              <a:rPr lang="zh-CN" altLang="zh-CN" sz="1800" dirty="0"/>
              <a:t>学习正确分析实验误差和正确处理实验数据</a:t>
            </a:r>
            <a:endParaRPr lang="en-US" altLang="zh-CN" sz="1800" dirty="0"/>
          </a:p>
          <a:p>
            <a:pPr marL="0" indent="0">
              <a:lnSpc>
                <a:spcPts val="2500"/>
              </a:lnSpc>
              <a:spcBef>
                <a:spcPts val="600"/>
              </a:spcBef>
              <a:buNone/>
            </a:pPr>
            <a:r>
              <a:rPr lang="en-US" altLang="zh-CN" sz="1800" b="1" dirty="0"/>
              <a:t>2. </a:t>
            </a:r>
            <a:r>
              <a:rPr lang="zh-CN" altLang="zh-CN" sz="1800" b="1" u="sng" dirty="0"/>
              <a:t>培养</a:t>
            </a:r>
            <a:r>
              <a:rPr lang="zh-CN" altLang="en-US" sz="1800" b="1" u="sng" dirty="0"/>
              <a:t>或提高</a:t>
            </a:r>
            <a:r>
              <a:rPr lang="zh-CN" altLang="zh-CN" sz="1800" b="1" u="sng" dirty="0"/>
              <a:t>学生的</a:t>
            </a:r>
            <a:r>
              <a:rPr lang="zh-CN" altLang="en-US" sz="1800" b="1" u="sng" dirty="0"/>
              <a:t>科</a:t>
            </a:r>
            <a:r>
              <a:rPr lang="zh-CN" altLang="zh-CN" sz="1800" b="1" u="sng" dirty="0"/>
              <a:t>学</a:t>
            </a:r>
            <a:r>
              <a:rPr lang="zh-CN" altLang="zh-CN" sz="1800" b="1" u="sng" dirty="0">
                <a:solidFill>
                  <a:srgbClr val="FF0000"/>
                </a:solidFill>
              </a:rPr>
              <a:t>实验基本</a:t>
            </a:r>
            <a:r>
              <a:rPr lang="zh-CN" altLang="en-US" sz="1800" b="1" u="sng" dirty="0">
                <a:solidFill>
                  <a:srgbClr val="FF0000"/>
                </a:solidFill>
              </a:rPr>
              <a:t>能力</a:t>
            </a:r>
            <a:r>
              <a:rPr lang="zh-CN" altLang="en-US" sz="1800" b="1" u="sng" dirty="0"/>
              <a:t>：（具体）</a:t>
            </a:r>
            <a:endParaRPr lang="en-US" altLang="zh-CN" sz="1800" b="1" u="sng" dirty="0"/>
          </a:p>
          <a:p>
            <a:pPr lvl="1">
              <a:lnSpc>
                <a:spcPts val="2500"/>
              </a:lnSpc>
              <a:spcBef>
                <a:spcPts val="0"/>
              </a:spcBef>
            </a:pPr>
            <a:r>
              <a:rPr lang="zh-CN" altLang="en-US" sz="1800" dirty="0"/>
              <a:t>查阅资料的能力</a:t>
            </a:r>
            <a:endParaRPr lang="en-US" altLang="zh-CN" sz="1800" dirty="0"/>
          </a:p>
          <a:p>
            <a:pPr lvl="1">
              <a:lnSpc>
                <a:spcPts val="2500"/>
              </a:lnSpc>
              <a:spcBef>
                <a:spcPts val="0"/>
              </a:spcBef>
            </a:pPr>
            <a:r>
              <a:rPr lang="zh-CN" altLang="en-US" sz="1800" dirty="0"/>
              <a:t>常见物理测量及常用仪器的操作能力</a:t>
            </a:r>
            <a:endParaRPr lang="en-US" altLang="zh-CN" sz="1800" dirty="0"/>
          </a:p>
          <a:p>
            <a:pPr lvl="1">
              <a:lnSpc>
                <a:spcPts val="2500"/>
              </a:lnSpc>
              <a:spcBef>
                <a:spcPts val="0"/>
              </a:spcBef>
            </a:pPr>
            <a:r>
              <a:rPr lang="zh-CN" altLang="zh-CN" sz="1800" dirty="0"/>
              <a:t>独立分析问题、解决问题的能力</a:t>
            </a:r>
          </a:p>
          <a:p>
            <a:pPr lvl="1">
              <a:lnSpc>
                <a:spcPts val="2500"/>
              </a:lnSpc>
              <a:spcBef>
                <a:spcPts val="0"/>
              </a:spcBef>
            </a:pPr>
            <a:r>
              <a:rPr lang="zh-CN" altLang="zh-CN" sz="1800" dirty="0"/>
              <a:t>全面、系统考虑和解决问题的能力</a:t>
            </a:r>
          </a:p>
          <a:p>
            <a:pPr lvl="1">
              <a:lnSpc>
                <a:spcPts val="2500"/>
              </a:lnSpc>
              <a:spcBef>
                <a:spcPts val="0"/>
              </a:spcBef>
            </a:pPr>
            <a:r>
              <a:rPr lang="zh-CN" altLang="zh-CN" sz="1800" dirty="0"/>
              <a:t>测量可信程度的分析和评估能力</a:t>
            </a:r>
          </a:p>
          <a:p>
            <a:pPr lvl="1">
              <a:lnSpc>
                <a:spcPts val="2500"/>
              </a:lnSpc>
              <a:spcBef>
                <a:spcPts val="0"/>
              </a:spcBef>
            </a:pPr>
            <a:r>
              <a:rPr lang="zh-CN" altLang="zh-CN" sz="1800" dirty="0"/>
              <a:t>实验数据客观、完整</a:t>
            </a:r>
            <a:r>
              <a:rPr lang="zh-CN" altLang="en-US" sz="1800" dirty="0"/>
              <a:t>、</a:t>
            </a:r>
            <a:r>
              <a:rPr lang="zh-CN" altLang="zh-CN" sz="1800" dirty="0"/>
              <a:t>有效</a:t>
            </a:r>
            <a:r>
              <a:rPr lang="zh-CN" altLang="en-US" sz="1800" dirty="0"/>
              <a:t>地</a:t>
            </a:r>
            <a:r>
              <a:rPr lang="zh-CN" altLang="zh-CN" sz="1800" dirty="0"/>
              <a:t>记录</a:t>
            </a:r>
            <a:r>
              <a:rPr lang="zh-CN" altLang="en-US" sz="1800" dirty="0"/>
              <a:t>和合理的</a:t>
            </a:r>
            <a:r>
              <a:rPr lang="zh-CN" altLang="zh-CN" sz="1800" dirty="0"/>
              <a:t>处理</a:t>
            </a:r>
            <a:r>
              <a:rPr lang="zh-CN" altLang="en-US" sz="1800" dirty="0"/>
              <a:t>与</a:t>
            </a:r>
            <a:r>
              <a:rPr lang="zh-CN" altLang="zh-CN" sz="1800" dirty="0"/>
              <a:t>表达能力</a:t>
            </a:r>
          </a:p>
          <a:p>
            <a:pPr lvl="1">
              <a:lnSpc>
                <a:spcPts val="2500"/>
              </a:lnSpc>
              <a:spcBef>
                <a:spcPts val="0"/>
              </a:spcBef>
            </a:pPr>
            <a:r>
              <a:rPr lang="zh-CN" altLang="zh-CN" sz="1800" dirty="0"/>
              <a:t>实验整体科学描述的能力</a:t>
            </a:r>
          </a:p>
          <a:p>
            <a:pPr lvl="1">
              <a:lnSpc>
                <a:spcPts val="2500"/>
              </a:lnSpc>
              <a:spcBef>
                <a:spcPts val="0"/>
              </a:spcBef>
            </a:pPr>
            <a:r>
              <a:rPr lang="zh-CN" altLang="zh-CN" sz="1800" dirty="0"/>
              <a:t>相互协调的能力</a:t>
            </a:r>
            <a:endParaRPr lang="zh-CN" altLang="en-US" sz="1800" dirty="0"/>
          </a:p>
          <a:p>
            <a:pPr marL="0" indent="0">
              <a:lnSpc>
                <a:spcPts val="2500"/>
              </a:lnSpc>
              <a:spcBef>
                <a:spcPts val="600"/>
              </a:spcBef>
              <a:buNone/>
            </a:pPr>
            <a:r>
              <a:rPr lang="en-US" altLang="zh-CN" sz="1800" b="1" dirty="0"/>
              <a:t>3. </a:t>
            </a:r>
            <a:r>
              <a:rPr lang="zh-CN" altLang="zh-CN" sz="1800" b="1" u="sng" dirty="0"/>
              <a:t>提高学生的</a:t>
            </a:r>
            <a:r>
              <a:rPr lang="zh-CN" altLang="zh-CN" sz="1800" b="1" u="sng" dirty="0">
                <a:solidFill>
                  <a:srgbClr val="FF0000"/>
                </a:solidFill>
              </a:rPr>
              <a:t>科学素</a:t>
            </a:r>
            <a:r>
              <a:rPr lang="zh-CN" altLang="en-US" sz="1800" b="1" u="sng" dirty="0">
                <a:solidFill>
                  <a:srgbClr val="FF0000"/>
                </a:solidFill>
              </a:rPr>
              <a:t>质</a:t>
            </a:r>
            <a:r>
              <a:rPr lang="zh-CN" altLang="en-US" sz="1800" b="1" u="sng" dirty="0"/>
              <a:t>：（抽象）</a:t>
            </a:r>
            <a:endParaRPr lang="en-US" altLang="zh-CN" sz="1800" b="1" u="sng" dirty="0"/>
          </a:p>
          <a:p>
            <a:pPr lvl="1">
              <a:lnSpc>
                <a:spcPts val="2500"/>
              </a:lnSpc>
              <a:spcBef>
                <a:spcPts val="0"/>
              </a:spcBef>
            </a:pPr>
            <a:r>
              <a:rPr lang="zh-CN" altLang="zh-CN" sz="1800" dirty="0"/>
              <a:t>理论联系实际和实事求是的科学作风，</a:t>
            </a:r>
            <a:endParaRPr lang="en-US" altLang="zh-CN" sz="1800" dirty="0"/>
          </a:p>
          <a:p>
            <a:pPr lvl="1">
              <a:lnSpc>
                <a:spcPts val="2500"/>
              </a:lnSpc>
              <a:spcBef>
                <a:spcPts val="0"/>
              </a:spcBef>
            </a:pPr>
            <a:r>
              <a:rPr lang="zh-CN" altLang="zh-CN" sz="1800" dirty="0"/>
              <a:t>认真严谨的科学态度，</a:t>
            </a:r>
            <a:endParaRPr lang="en-US" altLang="zh-CN" sz="1800" dirty="0"/>
          </a:p>
          <a:p>
            <a:pPr lvl="1">
              <a:lnSpc>
                <a:spcPts val="2500"/>
              </a:lnSpc>
              <a:spcBef>
                <a:spcPts val="0"/>
              </a:spcBef>
            </a:pPr>
            <a:r>
              <a:rPr lang="zh-CN" altLang="zh-CN" sz="1800" dirty="0"/>
              <a:t>积极主动的探索精神，</a:t>
            </a:r>
            <a:endParaRPr lang="en-US" altLang="zh-CN" sz="1800" dirty="0"/>
          </a:p>
          <a:p>
            <a:pPr lvl="1">
              <a:lnSpc>
                <a:spcPts val="2500"/>
              </a:lnSpc>
              <a:spcBef>
                <a:spcPts val="0"/>
              </a:spcBef>
            </a:pPr>
            <a:r>
              <a:rPr lang="zh-CN" altLang="zh-CN" sz="1800" dirty="0"/>
              <a:t>遵守</a:t>
            </a:r>
            <a:r>
              <a:rPr lang="zh-CN" altLang="en-US" sz="1800" dirty="0"/>
              <a:t>规程</a:t>
            </a:r>
            <a:r>
              <a:rPr lang="zh-CN" altLang="zh-CN" sz="1800" dirty="0"/>
              <a:t>，团结协作，爱护公共财产的</a:t>
            </a:r>
            <a:r>
              <a:rPr lang="zh-CN" altLang="en-US" sz="1800" dirty="0"/>
              <a:t>习惯</a:t>
            </a:r>
            <a:r>
              <a:rPr lang="zh-CN" altLang="zh-CN" sz="1800" dirty="0"/>
              <a:t>。</a:t>
            </a:r>
            <a:endParaRPr lang="zh-CN" altLang="en-US" sz="1800" dirty="0"/>
          </a:p>
        </p:txBody>
      </p:sp>
      <p:sp>
        <p:nvSpPr>
          <p:cNvPr id="2" name="标题 1"/>
          <p:cNvSpPr>
            <a:spLocks noGrp="1"/>
          </p:cNvSpPr>
          <p:nvPr>
            <p:ph type="title"/>
          </p:nvPr>
        </p:nvSpPr>
        <p:spPr>
          <a:xfrm>
            <a:off x="1455610" y="282118"/>
            <a:ext cx="7098393" cy="445303"/>
          </a:xfrm>
        </p:spPr>
        <p:txBody>
          <a:bodyPr/>
          <a:lstStyle/>
          <a:p>
            <a:pPr>
              <a:defRPr/>
            </a:pPr>
            <a:r>
              <a:rPr lang="zh-CN" altLang="en-US" sz="2800" b="1" dirty="0"/>
              <a:t>一、“大学物理实验课程”的任务、内容</a:t>
            </a:r>
          </a:p>
        </p:txBody>
      </p:sp>
      <p:sp>
        <p:nvSpPr>
          <p:cNvPr id="5" name="文本框 4"/>
          <p:cNvSpPr txBox="1"/>
          <p:nvPr/>
        </p:nvSpPr>
        <p:spPr>
          <a:xfrm>
            <a:off x="5580112" y="857404"/>
            <a:ext cx="2973891" cy="369332"/>
          </a:xfrm>
          <a:prstGeom prst="rect">
            <a:avLst/>
          </a:prstGeom>
          <a:solidFill>
            <a:srgbClr val="FDFAB9"/>
          </a:solidFill>
          <a:ln>
            <a:solidFill>
              <a:srgbClr val="FF0000"/>
            </a:solidFill>
          </a:ln>
        </p:spPr>
        <p:txBody>
          <a:bodyPr wrap="none" rtlCol="0">
            <a:spAutoFit/>
          </a:bodyPr>
          <a:lstStyle/>
          <a:p>
            <a:r>
              <a:rPr lang="zh-CN" altLang="en-US" dirty="0">
                <a:solidFill>
                  <a:srgbClr val="FF0000"/>
                </a:solidFill>
              </a:rPr>
              <a:t>完成课程所必需的基本知识</a:t>
            </a:r>
          </a:p>
        </p:txBody>
      </p:sp>
      <p:sp>
        <p:nvSpPr>
          <p:cNvPr id="6" name="文本框 5"/>
          <p:cNvSpPr txBox="1"/>
          <p:nvPr/>
        </p:nvSpPr>
        <p:spPr>
          <a:xfrm>
            <a:off x="5178825" y="2462298"/>
            <a:ext cx="3888432" cy="1200329"/>
          </a:xfrm>
          <a:prstGeom prst="rect">
            <a:avLst/>
          </a:prstGeom>
          <a:solidFill>
            <a:srgbClr val="FDFAB9"/>
          </a:solidFill>
          <a:ln>
            <a:solidFill>
              <a:srgbClr val="FF0000"/>
            </a:solidFill>
          </a:ln>
        </p:spPr>
        <p:txBody>
          <a:bodyPr wrap="square" rtlCol="0">
            <a:spAutoFit/>
          </a:bodyPr>
          <a:lstStyle/>
          <a:p>
            <a:pPr marL="342900" indent="-342900" algn="l">
              <a:buFont typeface="Arial" panose="020B0604020202020204" pitchFamily="34" charset="0"/>
              <a:buChar char="•"/>
            </a:pPr>
            <a:r>
              <a:rPr lang="zh-CN" altLang="en-US" dirty="0">
                <a:solidFill>
                  <a:srgbClr val="FF0000"/>
                </a:solidFill>
              </a:rPr>
              <a:t>课程的主体内容（以物理量的测量为过程，培养</a:t>
            </a:r>
            <a:r>
              <a:rPr lang="zh-CN" altLang="en-US" u="sng" dirty="0">
                <a:solidFill>
                  <a:srgbClr val="00B0F0"/>
                </a:solidFill>
              </a:rPr>
              <a:t>科学实验</a:t>
            </a:r>
            <a:r>
              <a:rPr lang="zh-CN" altLang="en-US" dirty="0">
                <a:solidFill>
                  <a:srgbClr val="FF0000"/>
                </a:solidFill>
              </a:rPr>
              <a:t>的基本能力）</a:t>
            </a:r>
            <a:endParaRPr lang="en-US" altLang="zh-CN" dirty="0">
              <a:solidFill>
                <a:srgbClr val="FF0000"/>
              </a:solidFill>
            </a:endParaRPr>
          </a:p>
          <a:p>
            <a:pPr marL="342900" indent="-342900" algn="l">
              <a:buFont typeface="Arial" panose="020B0604020202020204" pitchFamily="34" charset="0"/>
              <a:buChar char="•"/>
            </a:pPr>
            <a:r>
              <a:rPr lang="zh-CN" altLang="en-US" dirty="0">
                <a:solidFill>
                  <a:srgbClr val="FF0000"/>
                </a:solidFill>
              </a:rPr>
              <a:t>每个实验学习几个具体的方面</a:t>
            </a:r>
          </a:p>
        </p:txBody>
      </p:sp>
      <p:sp>
        <p:nvSpPr>
          <p:cNvPr id="9" name="箭头: 下 8"/>
          <p:cNvSpPr/>
          <p:nvPr/>
        </p:nvSpPr>
        <p:spPr bwMode="auto">
          <a:xfrm>
            <a:off x="9213056" y="332656"/>
            <a:ext cx="366960" cy="458629"/>
          </a:xfrm>
          <a:prstGeom prst="downArrow">
            <a:avLst/>
          </a:prstGeom>
          <a:noFill/>
          <a:ln>
            <a:noFill/>
          </a:ln>
          <a:effectLst>
            <a:outerShdw dist="107763" dir="2700000" algn="ctr" rotWithShape="0">
              <a:schemeClr val="bg2"/>
            </a:outerShdw>
          </a:effectLst>
        </p:spPr>
        <p:txBody>
          <a:bodyPr vert="horz" wrap="none" lIns="91440" tIns="45720" rIns="91440" bIns="45720" numCol="1" rtlCol="0" anchor="t" anchorCtr="0" compatLnSpc="1">
            <a:spAutoFit/>
          </a:bodyPr>
          <a:lstStyle/>
          <a:p>
            <a:pPr rtl="0"/>
            <a:endParaRPr lang="zh-CN" altLang="en-US"/>
          </a:p>
        </p:txBody>
      </p:sp>
      <p:sp>
        <p:nvSpPr>
          <p:cNvPr id="10" name="箭头: 下 9"/>
          <p:cNvSpPr/>
          <p:nvPr/>
        </p:nvSpPr>
        <p:spPr bwMode="auto">
          <a:xfrm>
            <a:off x="6584764" y="4765218"/>
            <a:ext cx="366960" cy="458629"/>
          </a:xfrm>
          <a:prstGeom prst="downArrow">
            <a:avLst/>
          </a:prstGeom>
          <a:noFill/>
          <a:ln>
            <a:noFill/>
          </a:ln>
          <a:effectLst>
            <a:outerShdw dist="107763" dir="2700000" algn="ctr" rotWithShape="0">
              <a:schemeClr val="bg2"/>
            </a:outerShdw>
          </a:effectLst>
        </p:spPr>
        <p:txBody>
          <a:bodyPr vert="horz" wrap="none" lIns="91440" tIns="45720" rIns="91440" bIns="45720" numCol="1" rtlCol="0" anchor="t" anchorCtr="0" compatLnSpc="1">
            <a:spAutoFit/>
          </a:bodyPr>
          <a:lstStyle/>
          <a:p>
            <a:pPr rtl="0"/>
            <a:endParaRPr lang="zh-CN" altLang="en-US"/>
          </a:p>
        </p:txBody>
      </p:sp>
      <p:sp>
        <p:nvSpPr>
          <p:cNvPr id="13" name="文本框 12"/>
          <p:cNvSpPr txBox="1"/>
          <p:nvPr/>
        </p:nvSpPr>
        <p:spPr>
          <a:xfrm>
            <a:off x="5508104" y="4644066"/>
            <a:ext cx="3535875" cy="1477328"/>
          </a:xfrm>
          <a:prstGeom prst="rect">
            <a:avLst/>
          </a:prstGeom>
          <a:solidFill>
            <a:srgbClr val="FDFAB9"/>
          </a:solidFill>
          <a:ln>
            <a:solidFill>
              <a:srgbClr val="FF0000"/>
            </a:solidFill>
          </a:ln>
        </p:spPr>
        <p:txBody>
          <a:bodyPr wrap="square" rtlCol="0">
            <a:spAutoFit/>
          </a:bodyPr>
          <a:lstStyle/>
          <a:p>
            <a:r>
              <a:rPr lang="zh-CN" altLang="en-US" u="sng" dirty="0">
                <a:solidFill>
                  <a:srgbClr val="FF0000"/>
                </a:solidFill>
              </a:rPr>
              <a:t>培养良好的科学素质</a:t>
            </a:r>
            <a:endParaRPr lang="en-US" altLang="zh-CN" u="sng" dirty="0">
              <a:solidFill>
                <a:srgbClr val="FF0000"/>
              </a:solidFill>
            </a:endParaRPr>
          </a:p>
          <a:p>
            <a:pPr algn="l"/>
            <a:r>
              <a:rPr lang="zh-CN" altLang="en-US" dirty="0">
                <a:solidFill>
                  <a:srgbClr val="FF0000"/>
                </a:solidFill>
              </a:rPr>
              <a:t>通过实验过程中严格按照要求执行，分析、思考、实践、总结，培养良好的研究习惯，提高科研素质</a:t>
            </a:r>
          </a:p>
        </p:txBody>
      </p:sp>
      <p:sp>
        <p:nvSpPr>
          <p:cNvPr id="4" name="矩形 3"/>
          <p:cNvSpPr/>
          <p:nvPr/>
        </p:nvSpPr>
        <p:spPr>
          <a:xfrm>
            <a:off x="6317086" y="6158203"/>
            <a:ext cx="2448272" cy="584775"/>
          </a:xfrm>
          <a:prstGeom prst="rect">
            <a:avLst/>
          </a:prstGeom>
          <a:solidFill>
            <a:srgbClr val="FDFAB9"/>
          </a:solidFill>
          <a:ln>
            <a:solidFill>
              <a:srgbClr val="FF0000"/>
            </a:solidFill>
            <a:prstDash val="dash"/>
          </a:ln>
        </p:spPr>
        <p:txBody>
          <a:bodyPr wrap="square">
            <a:spAutoFit/>
          </a:bodyPr>
          <a:lstStyle/>
          <a:p>
            <a:pPr lvl="0" algn="l">
              <a:spcBef>
                <a:spcPct val="10000"/>
              </a:spcBef>
              <a:buChar char="•"/>
            </a:pPr>
            <a:r>
              <a:rPr lang="zh-CN" altLang="en-US" sz="1600" dirty="0">
                <a:solidFill>
                  <a:srgbClr val="FF0000"/>
                </a:solidFill>
              </a:rPr>
              <a:t>这几点是我们与欧美先进国家学生的主要差距。</a:t>
            </a:r>
          </a:p>
        </p:txBody>
      </p:sp>
      <p:sp>
        <p:nvSpPr>
          <p:cNvPr id="11" name="Text Box 14"/>
          <p:cNvSpPr txBox="1"/>
          <p:nvPr/>
        </p:nvSpPr>
        <p:spPr>
          <a:xfrm>
            <a:off x="107508" y="2420991"/>
            <a:ext cx="615553" cy="1440061"/>
          </a:xfrm>
          <a:prstGeom prst="rect">
            <a:avLst/>
          </a:prstGeom>
          <a:noFill/>
          <a:ln w="9525">
            <a:noFill/>
            <a:miter/>
          </a:ln>
        </p:spPr>
        <p:txBody>
          <a:bodyPr vert="eaVert" wrap="squar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绪   论</a:t>
            </a:r>
          </a:p>
        </p:txBody>
      </p:sp>
      <p:sp>
        <p:nvSpPr>
          <p:cNvPr id="7" name="日期占位符 6"/>
          <p:cNvSpPr>
            <a:spLocks noGrp="1"/>
          </p:cNvSpPr>
          <p:nvPr>
            <p:ph type="dt" sz="half" idx="10"/>
          </p:nvPr>
        </p:nvSpPr>
        <p:spPr/>
        <p:txBody>
          <a:bodyPr/>
          <a:lstStyle/>
          <a:p>
            <a:pPr rtl="0">
              <a:defRPr/>
            </a:pPr>
            <a:fld id="{D20EA15E-EDE2-4416-92DD-AB86E8E4F6C6}" type="datetime1">
              <a:rPr lang="zh-CN" altLang="en-US" smtClean="0">
                <a:cs typeface="+mn-cs"/>
              </a:rPr>
              <a:t>2023/2/20</a:t>
            </a:fld>
            <a:endParaRPr lang="zh-CN" altLang="en-US">
              <a:cs typeface="+mn-cs"/>
            </a:endParaRPr>
          </a:p>
        </p:txBody>
      </p:sp>
      <p:sp>
        <p:nvSpPr>
          <p:cNvPr id="8" name="灯片编号占位符 7"/>
          <p:cNvSpPr>
            <a:spLocks noGrp="1"/>
          </p:cNvSpPr>
          <p:nvPr>
            <p:ph type="sldNum" sz="quarter" idx="12"/>
          </p:nvPr>
        </p:nvSpPr>
        <p:spPr/>
        <p:txBody>
          <a:bodyPr/>
          <a:lstStyle/>
          <a:p>
            <a:pPr lvl="0" algn="l" eaLnBrk="1" hangingPunct="1"/>
            <a:fld id="{9A0DB2DC-4C9A-4742-B13C-FB6460FD3503}" type="slidenum">
              <a:rPr lang="zh-CN" altLang="en-US" sz="1400" b="0" smtClean="0"/>
              <a:t>3</a:t>
            </a:fld>
            <a:endParaRPr lang="en-US" altLang="zh-CN" sz="1400" b="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3" end="3"/>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4" end="4"/>
                                            </p:tx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0" dur="500"/>
                                        <p:tgtEl>
                                          <p:spTgt spid="3">
                                            <p:txEl>
                                              <p:pRg st="5" end="5"/>
                                            </p:txEl>
                                          </p:spTgt>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4" dur="500"/>
                                        <p:tgtEl>
                                          <p:spTgt spid="3">
                                            <p:txEl>
                                              <p:pRg st="6" end="6"/>
                                            </p:txEl>
                                          </p:spTgt>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7" end="7"/>
                                            </p:txEl>
                                          </p:spTgt>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42" dur="500"/>
                                        <p:tgtEl>
                                          <p:spTgt spid="3">
                                            <p:txEl>
                                              <p:pRg st="8" end="8"/>
                                            </p:txEl>
                                          </p:spTgt>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46" dur="500"/>
                                        <p:tgtEl>
                                          <p:spTgt spid="3">
                                            <p:txEl>
                                              <p:pRg st="9" end="9"/>
                                            </p:txEl>
                                          </p:spTgt>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p:tgtEl>
                                          <p:spTgt spid="3">
                                            <p:txEl>
                                              <p:pRg st="10" end="10"/>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10" end="10"/>
                                            </p:txEl>
                                          </p:spTgt>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 calcmode="lin" valueType="num">
                                      <p:cBhvr additive="base">
                                        <p:cTn id="53" dur="500"/>
                                        <p:tgtEl>
                                          <p:spTgt spid="3">
                                            <p:txEl>
                                              <p:pRg st="11" end="11"/>
                                            </p:txEl>
                                          </p:spTgt>
                                        </p:tgtEl>
                                        <p:attrNameLst>
                                          <p:attrName>ppt_y</p:attrName>
                                        </p:attrNameLst>
                                      </p:cBhvr>
                                      <p:tavLst>
                                        <p:tav tm="0">
                                          <p:val>
                                            <p:strVal val="#ppt_y+#ppt_h*1.125000"/>
                                          </p:val>
                                        </p:tav>
                                        <p:tav tm="100000">
                                          <p:val>
                                            <p:strVal val="#ppt_y"/>
                                          </p:val>
                                        </p:tav>
                                      </p:tavLst>
                                    </p:anim>
                                    <p:animEffect transition="in" filter="wipe(up)">
                                      <p:cBhvr>
                                        <p:cTn id="54" dur="500"/>
                                        <p:tgtEl>
                                          <p:spTgt spid="3">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4" fill="hold" grpId="0"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 calcmode="lin" valueType="num">
                                      <p:cBhvr additive="base">
                                        <p:cTn id="59" dur="500"/>
                                        <p:tgtEl>
                                          <p:spTgt spid="3">
                                            <p:txEl>
                                              <p:pRg st="12" end="12"/>
                                            </p:txEl>
                                          </p:spTgt>
                                        </p:tgtEl>
                                        <p:attrNameLst>
                                          <p:attrName>ppt_y</p:attrName>
                                        </p:attrNameLst>
                                      </p:cBhvr>
                                      <p:tavLst>
                                        <p:tav tm="0">
                                          <p:val>
                                            <p:strVal val="#ppt_y+#ppt_h*1.125000"/>
                                          </p:val>
                                        </p:tav>
                                        <p:tav tm="100000">
                                          <p:val>
                                            <p:strVal val="#ppt_y"/>
                                          </p:val>
                                        </p:tav>
                                      </p:tavLst>
                                    </p:anim>
                                    <p:animEffect transition="in" filter="wipe(up)">
                                      <p:cBhvr>
                                        <p:cTn id="60" dur="500"/>
                                        <p:tgtEl>
                                          <p:spTgt spid="3">
                                            <p:txEl>
                                              <p:pRg st="12" end="12"/>
                                            </p:txEl>
                                          </p:spTgt>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anim calcmode="lin" valueType="num">
                                      <p:cBhvr additive="base">
                                        <p:cTn id="63" dur="500"/>
                                        <p:tgtEl>
                                          <p:spTgt spid="3">
                                            <p:txEl>
                                              <p:pRg st="13" end="13"/>
                                            </p:txEl>
                                          </p:spTgt>
                                        </p:tgtEl>
                                        <p:attrNameLst>
                                          <p:attrName>ppt_y</p:attrName>
                                        </p:attrNameLst>
                                      </p:cBhvr>
                                      <p:tavLst>
                                        <p:tav tm="0">
                                          <p:val>
                                            <p:strVal val="#ppt_y+#ppt_h*1.125000"/>
                                          </p:val>
                                        </p:tav>
                                        <p:tav tm="100000">
                                          <p:val>
                                            <p:strVal val="#ppt_y"/>
                                          </p:val>
                                        </p:tav>
                                      </p:tavLst>
                                    </p:anim>
                                    <p:animEffect transition="in" filter="wipe(up)">
                                      <p:cBhvr>
                                        <p:cTn id="64" dur="500"/>
                                        <p:tgtEl>
                                          <p:spTgt spid="3">
                                            <p:txEl>
                                              <p:pRg st="13" end="13"/>
                                            </p:txEl>
                                          </p:spTgt>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 calcmode="lin" valueType="num">
                                      <p:cBhvr additive="base">
                                        <p:cTn id="67" dur="500"/>
                                        <p:tgtEl>
                                          <p:spTgt spid="3">
                                            <p:txEl>
                                              <p:pRg st="14" end="14"/>
                                            </p:txEl>
                                          </p:spTgt>
                                        </p:tgtEl>
                                        <p:attrNameLst>
                                          <p:attrName>ppt_y</p:attrName>
                                        </p:attrNameLst>
                                      </p:cBhvr>
                                      <p:tavLst>
                                        <p:tav tm="0">
                                          <p:val>
                                            <p:strVal val="#ppt_y+#ppt_h*1.125000"/>
                                          </p:val>
                                        </p:tav>
                                        <p:tav tm="100000">
                                          <p:val>
                                            <p:strVal val="#ppt_y"/>
                                          </p:val>
                                        </p:tav>
                                      </p:tavLst>
                                    </p:anim>
                                    <p:animEffect transition="in" filter="wipe(up)">
                                      <p:cBhvr>
                                        <p:cTn id="68" dur="500"/>
                                        <p:tgtEl>
                                          <p:spTgt spid="3">
                                            <p:txEl>
                                              <p:pRg st="14" end="14"/>
                                            </p:txEl>
                                          </p:spTgt>
                                        </p:tgtEl>
                                      </p:cBhvr>
                                    </p:animEffect>
                                  </p:childTnLst>
                                </p:cTn>
                              </p:par>
                              <p:par>
                                <p:cTn id="69" presetID="12" presetClass="entr" presetSubtype="4" fill="hold" grpId="0" nodeType="withEffect">
                                  <p:stCondLst>
                                    <p:cond delay="0"/>
                                  </p:stCondLst>
                                  <p:childTnLst>
                                    <p:set>
                                      <p:cBhvr>
                                        <p:cTn id="70" dur="1" fill="hold">
                                          <p:stCondLst>
                                            <p:cond delay="0"/>
                                          </p:stCondLst>
                                        </p:cTn>
                                        <p:tgtEl>
                                          <p:spTgt spid="3">
                                            <p:txEl>
                                              <p:pRg st="15" end="15"/>
                                            </p:txEl>
                                          </p:spTgt>
                                        </p:tgtEl>
                                        <p:attrNameLst>
                                          <p:attrName>style.visibility</p:attrName>
                                        </p:attrNameLst>
                                      </p:cBhvr>
                                      <p:to>
                                        <p:strVal val="visible"/>
                                      </p:to>
                                    </p:set>
                                    <p:anim calcmode="lin" valueType="num">
                                      <p:cBhvr additive="base">
                                        <p:cTn id="71" dur="500"/>
                                        <p:tgtEl>
                                          <p:spTgt spid="3">
                                            <p:txEl>
                                              <p:pRg st="15" end="15"/>
                                            </p:txEl>
                                          </p:spTgt>
                                        </p:tgtEl>
                                        <p:attrNameLst>
                                          <p:attrName>ppt_y</p:attrName>
                                        </p:attrNameLst>
                                      </p:cBhvr>
                                      <p:tavLst>
                                        <p:tav tm="0">
                                          <p:val>
                                            <p:strVal val="#ppt_y+#ppt_h*1.125000"/>
                                          </p:val>
                                        </p:tav>
                                        <p:tav tm="100000">
                                          <p:val>
                                            <p:strVal val="#ppt_y"/>
                                          </p:val>
                                        </p:tav>
                                      </p:tavLst>
                                    </p:anim>
                                    <p:animEffect transition="in" filter="wipe(up)">
                                      <p:cBhvr>
                                        <p:cTn id="72" dur="500"/>
                                        <p:tgtEl>
                                          <p:spTgt spid="3">
                                            <p:txEl>
                                              <p:pRg st="15" end="15"/>
                                            </p:txEl>
                                          </p:spTgt>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3">
                                            <p:txEl>
                                              <p:pRg st="16" end="16"/>
                                            </p:txEl>
                                          </p:spTgt>
                                        </p:tgtEl>
                                        <p:attrNameLst>
                                          <p:attrName>style.visibility</p:attrName>
                                        </p:attrNameLst>
                                      </p:cBhvr>
                                      <p:to>
                                        <p:strVal val="visible"/>
                                      </p:to>
                                    </p:set>
                                    <p:anim calcmode="lin" valueType="num">
                                      <p:cBhvr additive="base">
                                        <p:cTn id="75" dur="500"/>
                                        <p:tgtEl>
                                          <p:spTgt spid="3">
                                            <p:txEl>
                                              <p:pRg st="16" end="16"/>
                                            </p:txEl>
                                          </p:spTgt>
                                        </p:tgtEl>
                                        <p:attrNameLst>
                                          <p:attrName>ppt_y</p:attrName>
                                        </p:attrNameLst>
                                      </p:cBhvr>
                                      <p:tavLst>
                                        <p:tav tm="0">
                                          <p:val>
                                            <p:strVal val="#ppt_y+#ppt_h*1.125000"/>
                                          </p:val>
                                        </p:tav>
                                        <p:tav tm="100000">
                                          <p:val>
                                            <p:strVal val="#ppt_y"/>
                                          </p:val>
                                        </p:tav>
                                      </p:tavLst>
                                    </p:anim>
                                    <p:animEffect transition="in" filter="wipe(up)">
                                      <p:cBhvr>
                                        <p:cTn id="76" dur="500"/>
                                        <p:tgtEl>
                                          <p:spTgt spid="3">
                                            <p:txEl>
                                              <p:pRg st="16" end="16"/>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wipe(down)">
                                      <p:cBhvr>
                                        <p:cTn id="81" dur="500"/>
                                        <p:tgtEl>
                                          <p:spTgt spid="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wipe(down)">
                                      <p:cBhvr>
                                        <p:cTn id="86" dur="500"/>
                                        <p:tgtEl>
                                          <p:spTgt spid="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wipe(down)">
                                      <p:cBhvr>
                                        <p:cTn id="91" dur="500"/>
                                        <p:tgtEl>
                                          <p:spTgt spid="1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down)">
                                      <p:cBhvr>
                                        <p:cTn id="9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13" grpId="0" animBg="1"/>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日期占位符 3"/>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DE8B3283-A867-40D3-A667-C14961295FA7}" type="datetime1">
              <a:rPr lang="zh-CN" altLang="en-US" smtClean="0"/>
              <a:t>2023/2/20</a:t>
            </a:fld>
            <a:endParaRPr lang="en-US" altLang="zh-CN" dirty="0"/>
          </a:p>
        </p:txBody>
      </p:sp>
      <p:sp>
        <p:nvSpPr>
          <p:cNvPr id="24579" name="Rectangle 2"/>
          <p:cNvSpPr>
            <a:spLocks noGrp="1"/>
          </p:cNvSpPr>
          <p:nvPr>
            <p:ph type="title"/>
          </p:nvPr>
        </p:nvSpPr>
        <p:spPr>
          <a:xfrm>
            <a:off x="1524000" y="260193"/>
            <a:ext cx="7010400" cy="792162"/>
          </a:xfrm>
        </p:spPr>
        <p:txBody>
          <a:bodyPr vert="horz" wrap="square" lIns="91440" tIns="45720" rIns="91440" bIns="45720" anchor="ctr"/>
          <a:lstStyle/>
          <a:p>
            <a:pPr eaLnBrk="1" hangingPunct="1"/>
            <a:r>
              <a:rPr lang="zh-CN" altLang="en-US" sz="2600" b="1" dirty="0">
                <a:solidFill>
                  <a:srgbClr val="FF0000"/>
                </a:solidFill>
              </a:rPr>
              <a:t>测量的分类</a:t>
            </a:r>
            <a:r>
              <a:rPr lang="zh-CN" altLang="en-US" sz="2800" b="1" dirty="0">
                <a:solidFill>
                  <a:srgbClr val="FF0000"/>
                </a:solidFill>
              </a:rPr>
              <a:t>：</a:t>
            </a:r>
          </a:p>
        </p:txBody>
      </p:sp>
      <p:sp>
        <p:nvSpPr>
          <p:cNvPr id="210947" name="Rectangle 3"/>
          <p:cNvSpPr>
            <a:spLocks noGrp="1"/>
          </p:cNvSpPr>
          <p:nvPr>
            <p:ph idx="1"/>
          </p:nvPr>
        </p:nvSpPr>
        <p:spPr>
          <a:xfrm>
            <a:off x="1474788" y="1084267"/>
            <a:ext cx="7669212" cy="4824412"/>
          </a:xfrm>
        </p:spPr>
        <p:txBody>
          <a:bodyPr vert="horz" wrap="square" lIns="91440" tIns="45720" rIns="91440" bIns="45720" anchor="t"/>
          <a:lstStyle/>
          <a:p>
            <a:pPr eaLnBrk="1" hangingPunct="1">
              <a:buNone/>
            </a:pPr>
            <a:r>
              <a:rPr lang="zh-CN" altLang="en-US" sz="2000" dirty="0">
                <a:solidFill>
                  <a:schemeClr val="tx1"/>
                </a:solidFill>
              </a:rPr>
              <a:t>按测量方式通常可分为：</a:t>
            </a:r>
          </a:p>
          <a:p>
            <a:pPr eaLnBrk="1" hangingPunct="1">
              <a:buNone/>
            </a:pPr>
            <a:r>
              <a:rPr lang="zh-CN" altLang="en-US" sz="2000" b="1" u="sng" dirty="0">
                <a:solidFill>
                  <a:srgbClr val="FF0000"/>
                </a:solidFill>
              </a:rPr>
              <a:t>直接测量</a:t>
            </a:r>
            <a:r>
              <a:rPr lang="en-US" altLang="zh-CN" sz="2000" b="1" u="sng" dirty="0">
                <a:solidFill>
                  <a:srgbClr val="FF0000"/>
                </a:solidFill>
              </a:rPr>
              <a:t>——</a:t>
            </a:r>
            <a:r>
              <a:rPr lang="zh-CN" altLang="en-US" sz="2000" dirty="0">
                <a:solidFill>
                  <a:schemeClr val="tx1"/>
                </a:solidFill>
              </a:rPr>
              <a:t>由仪器直接读出测量结果的叫做直接测量</a:t>
            </a:r>
          </a:p>
          <a:p>
            <a:pPr eaLnBrk="1" hangingPunct="1">
              <a:buNone/>
            </a:pPr>
            <a:r>
              <a:rPr lang="zh-CN" altLang="en-US" sz="2000" dirty="0">
                <a:solidFill>
                  <a:schemeClr val="tx1"/>
                </a:solidFill>
              </a:rPr>
              <a:t>   </a:t>
            </a:r>
            <a:r>
              <a:rPr lang="zh-CN" altLang="en-US" sz="2000" dirty="0">
                <a:solidFill>
                  <a:schemeClr val="tx1"/>
                </a:solidFill>
                <a:ea typeface="楷体_GB2312" pitchFamily="49" charset="-122"/>
              </a:rPr>
              <a:t>如：用米尺测量课桌的长度，电压表测量电压等</a:t>
            </a:r>
          </a:p>
          <a:p>
            <a:pPr eaLnBrk="1" hangingPunct="1">
              <a:buNone/>
            </a:pPr>
            <a:r>
              <a:rPr lang="zh-CN" altLang="en-US" sz="2000" b="1" u="sng" dirty="0">
                <a:solidFill>
                  <a:srgbClr val="FF0000"/>
                </a:solidFill>
              </a:rPr>
              <a:t>间接测量</a:t>
            </a:r>
            <a:r>
              <a:rPr lang="en-US" altLang="zh-CN" sz="2000" b="1" u="sng" dirty="0">
                <a:solidFill>
                  <a:srgbClr val="FF0000"/>
                </a:solidFill>
              </a:rPr>
              <a:t>——</a:t>
            </a:r>
            <a:r>
              <a:rPr lang="zh-CN" altLang="en-US" sz="2000" dirty="0">
                <a:solidFill>
                  <a:schemeClr val="tx1"/>
                </a:solidFill>
              </a:rPr>
              <a:t>由直接测量结果经过公式计算才能得出结果的叫做间接测量． </a:t>
            </a:r>
          </a:p>
          <a:p>
            <a:pPr eaLnBrk="1" hangingPunct="1">
              <a:buNone/>
            </a:pPr>
            <a:r>
              <a:rPr lang="zh-CN" altLang="en-US" sz="2000" dirty="0">
                <a:solidFill>
                  <a:schemeClr val="tx1"/>
                </a:solidFill>
              </a:rPr>
              <a:t>  </a:t>
            </a:r>
            <a:r>
              <a:rPr lang="zh-CN" altLang="en-US" sz="2000" dirty="0">
                <a:solidFill>
                  <a:schemeClr val="tx1"/>
                </a:solidFill>
                <a:latin typeface="楷体_GB2312" pitchFamily="49" charset="-122"/>
                <a:ea typeface="楷体_GB2312" pitchFamily="49" charset="-122"/>
              </a:rPr>
              <a:t>如：测量单摆的摆长</a:t>
            </a:r>
            <a:r>
              <a:rPr lang="en-US" altLang="zh-CN" sz="2000" i="1" dirty="0">
                <a:solidFill>
                  <a:schemeClr val="tx1"/>
                </a:solidFill>
                <a:latin typeface="Times New Roman" panose="02020603050405020304" pitchFamily="18" charset="0"/>
                <a:ea typeface="楷体_GB2312" pitchFamily="49" charset="-122"/>
                <a:cs typeface="Times New Roman" panose="02020603050405020304" pitchFamily="18" charset="0"/>
              </a:rPr>
              <a:t>L</a:t>
            </a:r>
            <a:r>
              <a:rPr lang="zh-CN" altLang="en-US" sz="2000" dirty="0">
                <a:solidFill>
                  <a:schemeClr val="tx1"/>
                </a:solidFill>
                <a:latin typeface="楷体_GB2312" pitchFamily="49" charset="-122"/>
                <a:ea typeface="楷体_GB2312" pitchFamily="49" charset="-122"/>
              </a:rPr>
              <a:t>和振动周期</a:t>
            </a:r>
            <a:r>
              <a:rPr lang="en-US" altLang="zh-CN" sz="2000" i="1" dirty="0">
                <a:solidFill>
                  <a:schemeClr val="tx1"/>
                </a:solidFill>
                <a:latin typeface="Times New Roman" panose="02020603050405020304" pitchFamily="18" charset="0"/>
                <a:ea typeface="楷体_GB2312" pitchFamily="49" charset="-122"/>
                <a:cs typeface="Times New Roman" panose="02020603050405020304" pitchFamily="18" charset="0"/>
              </a:rPr>
              <a:t>T</a:t>
            </a:r>
            <a:r>
              <a:rPr lang="zh-CN" altLang="en-US" sz="2000" dirty="0">
                <a:solidFill>
                  <a:schemeClr val="tx1"/>
                </a:solidFill>
                <a:latin typeface="楷体_GB2312" pitchFamily="49" charset="-122"/>
                <a:ea typeface="楷体_GB2312" pitchFamily="49" charset="-122"/>
              </a:rPr>
              <a:t>，用公式计算得到重力加速度</a:t>
            </a:r>
            <a:r>
              <a:rPr lang="en-US" altLang="zh-CN" sz="2000" i="1" dirty="0">
                <a:solidFill>
                  <a:schemeClr val="tx1"/>
                </a:solidFill>
                <a:latin typeface="Times New Roman" panose="02020603050405020304" pitchFamily="18" charset="0"/>
                <a:ea typeface="楷体_GB2312" pitchFamily="49" charset="-122"/>
                <a:cs typeface="Times New Roman" panose="02020603050405020304" pitchFamily="18" charset="0"/>
              </a:rPr>
              <a:t>g</a:t>
            </a:r>
            <a:endParaRPr lang="zh-CN" altLang="en-US" sz="2000" i="1" dirty="0">
              <a:solidFill>
                <a:schemeClr val="tx1"/>
              </a:solidFill>
              <a:latin typeface="Times New Roman" panose="02020603050405020304" pitchFamily="18" charset="0"/>
              <a:ea typeface="楷体_GB2312" pitchFamily="49" charset="-122"/>
              <a:cs typeface="Times New Roman" panose="02020603050405020304" pitchFamily="18" charset="0"/>
            </a:endParaRPr>
          </a:p>
          <a:p>
            <a:pPr>
              <a:spcBef>
                <a:spcPts val="1800"/>
              </a:spcBef>
              <a:buNone/>
            </a:pPr>
            <a:r>
              <a:rPr lang="zh-CN" altLang="en-US" sz="2000" b="1" u="sng" dirty="0">
                <a:solidFill>
                  <a:srgbClr val="FF0000"/>
                </a:solidFill>
              </a:rPr>
              <a:t>等精度测量</a:t>
            </a:r>
            <a:r>
              <a:rPr lang="en-US" altLang="zh-CN" sz="2000" b="1" u="sng" dirty="0">
                <a:solidFill>
                  <a:srgbClr val="FF0000"/>
                </a:solidFill>
              </a:rPr>
              <a:t>——</a:t>
            </a:r>
            <a:r>
              <a:rPr lang="zh-CN" altLang="en-US" sz="2000" dirty="0">
                <a:solidFill>
                  <a:schemeClr val="tx1"/>
                </a:solidFill>
              </a:rPr>
              <a:t>如对某一物理量进行多次重复测量，而且每次测量的条件都相同</a:t>
            </a:r>
            <a:r>
              <a:rPr lang="en-US" altLang="zh-CN" sz="2000" dirty="0">
                <a:solidFill>
                  <a:schemeClr val="tx1"/>
                </a:solidFill>
              </a:rPr>
              <a:t>(</a:t>
            </a:r>
            <a:r>
              <a:rPr lang="zh-CN" altLang="en-US" sz="2000" dirty="0">
                <a:solidFill>
                  <a:schemeClr val="tx1"/>
                </a:solidFill>
              </a:rPr>
              <a:t>同一测量者，同一组仪器，同一种实验方法，温度和湿度等环境也相同</a:t>
            </a:r>
            <a:r>
              <a:rPr lang="en-US" altLang="zh-CN" sz="2000" dirty="0">
                <a:solidFill>
                  <a:schemeClr val="tx1"/>
                </a:solidFill>
              </a:rPr>
              <a:t>)</a:t>
            </a:r>
            <a:r>
              <a:rPr lang="zh-CN" altLang="en-US" sz="2000" dirty="0">
                <a:solidFill>
                  <a:schemeClr val="tx1"/>
                </a:solidFill>
              </a:rPr>
              <a:t>，把这样进行的重复测量称为等精度测量。</a:t>
            </a:r>
            <a:endParaRPr lang="zh-CN" altLang="en-US" sz="2000" b="1" dirty="0">
              <a:solidFill>
                <a:schemeClr val="tx1"/>
              </a:solidFill>
            </a:endParaRPr>
          </a:p>
          <a:p>
            <a:pPr eaLnBrk="1" hangingPunct="1">
              <a:buNone/>
            </a:pPr>
            <a:r>
              <a:rPr lang="zh-CN" altLang="en-US" sz="2000" b="1" u="sng" dirty="0">
                <a:solidFill>
                  <a:srgbClr val="FF0000"/>
                </a:solidFill>
              </a:rPr>
              <a:t>不等精度测量 </a:t>
            </a:r>
            <a:r>
              <a:rPr lang="en-US" altLang="zh-CN" sz="2000" b="1" u="sng" dirty="0">
                <a:solidFill>
                  <a:srgbClr val="FF0000"/>
                </a:solidFill>
              </a:rPr>
              <a:t>——</a:t>
            </a:r>
            <a:r>
              <a:rPr lang="zh-CN" altLang="en-US" sz="2000" b="1" dirty="0">
                <a:solidFill>
                  <a:schemeClr val="tx1"/>
                </a:solidFill>
              </a:rPr>
              <a:t>在诸测量条件中，只要有一个发生了变化，这时所进行的测量，就称为不等精度测量。</a:t>
            </a:r>
            <a:endParaRPr lang="en-US" altLang="zh-CN" sz="2000" dirty="0">
              <a:solidFill>
                <a:schemeClr val="tx1"/>
              </a:solidFill>
            </a:endParaRPr>
          </a:p>
        </p:txBody>
      </p:sp>
      <p:sp>
        <p:nvSpPr>
          <p:cNvPr id="24581" name="Text Box 4"/>
          <p:cNvSpPr txBox="1"/>
          <p:nvPr/>
        </p:nvSpPr>
        <p:spPr>
          <a:xfrm>
            <a:off x="148039" y="1401767"/>
            <a:ext cx="615553" cy="4619625"/>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误  差  理  论  基  础</a:t>
            </a:r>
          </a:p>
        </p:txBody>
      </p:sp>
      <p:sp>
        <p:nvSpPr>
          <p:cNvPr id="210949" name="Rectangle 5"/>
          <p:cNvSpPr/>
          <p:nvPr/>
        </p:nvSpPr>
        <p:spPr>
          <a:xfrm>
            <a:off x="711200" y="5591179"/>
            <a:ext cx="8280400" cy="574126"/>
          </a:xfrm>
          <a:prstGeom prst="rect">
            <a:avLst/>
          </a:prstGeom>
          <a:solidFill>
            <a:srgbClr val="00FFFF"/>
          </a:solidFill>
          <a:ln w="9525">
            <a:noFill/>
            <a:miter/>
          </a:ln>
        </p:spPr>
        <p:txBody>
          <a:bodyPr anchor="ctr"/>
          <a:lstStyle/>
          <a:p>
            <a:pPr lvl="0" eaLnBrk="1" hangingPunct="1"/>
            <a:r>
              <a:rPr lang="zh-CN" altLang="en-US" sz="2600" dirty="0">
                <a:solidFill>
                  <a:srgbClr val="FF0000"/>
                </a:solidFill>
              </a:rPr>
              <a:t>“等精度测量”是用统计规律进行误差计算的前提！</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30</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0947">
                                            <p:txEl>
                                              <p:pRg st="0" end="0"/>
                                            </p:txEl>
                                          </p:spTgt>
                                        </p:tgtEl>
                                        <p:attrNameLst>
                                          <p:attrName>style.visibility</p:attrName>
                                        </p:attrNameLst>
                                      </p:cBhvr>
                                      <p:to>
                                        <p:strVal val="visible"/>
                                      </p:to>
                                    </p:set>
                                    <p:animEffect transition="in" filter="fade">
                                      <p:cBhvr>
                                        <p:cTn id="7" dur="1000"/>
                                        <p:tgtEl>
                                          <p:spTgt spid="2109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0947">
                                            <p:txEl>
                                              <p:pRg st="1" end="1"/>
                                            </p:txEl>
                                          </p:spTgt>
                                        </p:tgtEl>
                                        <p:attrNameLst>
                                          <p:attrName>style.visibility</p:attrName>
                                        </p:attrNameLst>
                                      </p:cBhvr>
                                      <p:to>
                                        <p:strVal val="visible"/>
                                      </p:to>
                                    </p:set>
                                    <p:animEffect transition="in" filter="fade">
                                      <p:cBhvr>
                                        <p:cTn id="12" dur="1000"/>
                                        <p:tgtEl>
                                          <p:spTgt spid="2109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0947">
                                            <p:txEl>
                                              <p:pRg st="2" end="2"/>
                                            </p:txEl>
                                          </p:spTgt>
                                        </p:tgtEl>
                                        <p:attrNameLst>
                                          <p:attrName>style.visibility</p:attrName>
                                        </p:attrNameLst>
                                      </p:cBhvr>
                                      <p:to>
                                        <p:strVal val="visible"/>
                                      </p:to>
                                    </p:set>
                                    <p:animEffect transition="in" filter="fade">
                                      <p:cBhvr>
                                        <p:cTn id="17" dur="1000"/>
                                        <p:tgtEl>
                                          <p:spTgt spid="2109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0947">
                                            <p:txEl>
                                              <p:pRg st="3" end="3"/>
                                            </p:txEl>
                                          </p:spTgt>
                                        </p:tgtEl>
                                        <p:attrNameLst>
                                          <p:attrName>style.visibility</p:attrName>
                                        </p:attrNameLst>
                                      </p:cBhvr>
                                      <p:to>
                                        <p:strVal val="visible"/>
                                      </p:to>
                                    </p:set>
                                    <p:animEffect transition="in" filter="fade">
                                      <p:cBhvr>
                                        <p:cTn id="22" dur="1000"/>
                                        <p:tgtEl>
                                          <p:spTgt spid="2109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0947">
                                            <p:txEl>
                                              <p:pRg st="4" end="4"/>
                                            </p:txEl>
                                          </p:spTgt>
                                        </p:tgtEl>
                                        <p:attrNameLst>
                                          <p:attrName>style.visibility</p:attrName>
                                        </p:attrNameLst>
                                      </p:cBhvr>
                                      <p:to>
                                        <p:strVal val="visible"/>
                                      </p:to>
                                    </p:set>
                                    <p:animEffect transition="in" filter="fade">
                                      <p:cBhvr>
                                        <p:cTn id="27" dur="1000"/>
                                        <p:tgtEl>
                                          <p:spTgt spid="2109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0947">
                                            <p:txEl>
                                              <p:pRg st="5" end="5"/>
                                            </p:txEl>
                                          </p:spTgt>
                                        </p:tgtEl>
                                        <p:attrNameLst>
                                          <p:attrName>style.visibility</p:attrName>
                                        </p:attrNameLst>
                                      </p:cBhvr>
                                      <p:to>
                                        <p:strVal val="visible"/>
                                      </p:to>
                                    </p:set>
                                    <p:animEffect transition="in" filter="fade">
                                      <p:cBhvr>
                                        <p:cTn id="32" dur="1000"/>
                                        <p:tgtEl>
                                          <p:spTgt spid="2109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0947">
                                            <p:txEl>
                                              <p:pRg st="6" end="6"/>
                                            </p:txEl>
                                          </p:spTgt>
                                        </p:tgtEl>
                                        <p:attrNameLst>
                                          <p:attrName>style.visibility</p:attrName>
                                        </p:attrNameLst>
                                      </p:cBhvr>
                                      <p:to>
                                        <p:strVal val="visible"/>
                                      </p:to>
                                    </p:set>
                                    <p:animEffect transition="in" filter="fade">
                                      <p:cBhvr>
                                        <p:cTn id="37" dur="1000"/>
                                        <p:tgtEl>
                                          <p:spTgt spid="21094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7" presetClass="entr" presetSubtype="10" fill="hold" grpId="0" nodeType="clickEffect">
                                  <p:stCondLst>
                                    <p:cond delay="0"/>
                                  </p:stCondLst>
                                  <p:childTnLst>
                                    <p:set>
                                      <p:cBhvr>
                                        <p:cTn id="41" dur="1" fill="hold">
                                          <p:stCondLst>
                                            <p:cond delay="0"/>
                                          </p:stCondLst>
                                        </p:cTn>
                                        <p:tgtEl>
                                          <p:spTgt spid="210949"/>
                                        </p:tgtEl>
                                        <p:attrNameLst>
                                          <p:attrName>style.visibility</p:attrName>
                                        </p:attrNameLst>
                                      </p:cBhvr>
                                      <p:to>
                                        <p:strVal val="visible"/>
                                      </p:to>
                                    </p:set>
                                    <p:anim calcmode="lin" valueType="num">
                                      <p:cBhvr>
                                        <p:cTn id="42" dur="500" fill="hold"/>
                                        <p:tgtEl>
                                          <p:spTgt spid="210949"/>
                                        </p:tgtEl>
                                        <p:attrNameLst>
                                          <p:attrName>ppt_w</p:attrName>
                                        </p:attrNameLst>
                                      </p:cBhvr>
                                      <p:tavLst>
                                        <p:tav tm="0">
                                          <p:val>
                                            <p:fltVal val="0"/>
                                          </p:val>
                                        </p:tav>
                                        <p:tav tm="100000">
                                          <p:val>
                                            <p:strVal val="#ppt_w"/>
                                          </p:val>
                                        </p:tav>
                                      </p:tavLst>
                                    </p:anim>
                                    <p:anim calcmode="lin" valueType="num">
                                      <p:cBhvr>
                                        <p:cTn id="43" dur="500" fill="hold"/>
                                        <p:tgtEl>
                                          <p:spTgt spid="21094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build="p"/>
      <p:bldP spid="21094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日期占位符 2"/>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C9521525-9676-4F6E-88AB-FEDFF0556D3D}" type="datetime1">
              <a:rPr lang="zh-CN" altLang="en-US" smtClean="0"/>
              <a:t>2023/2/20</a:t>
            </a:fld>
            <a:endParaRPr lang="en-US" altLang="zh-CN" dirty="0"/>
          </a:p>
        </p:txBody>
      </p:sp>
      <p:sp>
        <p:nvSpPr>
          <p:cNvPr id="25603" name="Text Box 4"/>
          <p:cNvSpPr txBox="1"/>
          <p:nvPr/>
        </p:nvSpPr>
        <p:spPr>
          <a:xfrm>
            <a:off x="175249" y="1341442"/>
            <a:ext cx="572464" cy="4403725"/>
          </a:xfrm>
          <a:prstGeom prst="rect">
            <a:avLst/>
          </a:prstGeom>
          <a:noFill/>
          <a:ln w="9525">
            <a:noFill/>
            <a:miter/>
          </a:ln>
        </p:spPr>
        <p:txBody>
          <a:bodyPr vert="eaVert">
            <a:spAutoFit/>
          </a:bodyPr>
          <a:lstStyle/>
          <a:p>
            <a:pPr lvl="0" algn="l" eaLnBrk="1" hangingPunct="1">
              <a:lnSpc>
                <a:spcPct val="90000"/>
              </a:lnSpc>
            </a:pPr>
            <a:r>
              <a:rPr lang="zh-CN" altLang="en-US" sz="2800" dirty="0">
                <a:solidFill>
                  <a:srgbClr val="FF3300"/>
                </a:solidFill>
                <a:latin typeface="黑体" panose="02010609060101010101" pitchFamily="49" charset="-122"/>
                <a:ea typeface="黑体" panose="02010609060101010101" pitchFamily="49" charset="-122"/>
              </a:rPr>
              <a:t>误  差  理  论  基  础</a:t>
            </a:r>
          </a:p>
        </p:txBody>
      </p:sp>
      <p:sp>
        <p:nvSpPr>
          <p:cNvPr id="132101" name="Rectangle 5"/>
          <p:cNvSpPr>
            <a:spLocks noChangeArrowheads="1"/>
          </p:cNvSpPr>
          <p:nvPr/>
        </p:nvSpPr>
        <p:spPr bwMode="auto">
          <a:xfrm>
            <a:off x="1447800" y="620713"/>
            <a:ext cx="7696200" cy="43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gn="l" eaLnBrk="1" hangingPunct="1">
              <a:lnSpc>
                <a:spcPct val="105000"/>
              </a:lnSpc>
              <a:spcBef>
                <a:spcPct val="50000"/>
              </a:spcBef>
            </a:pPr>
            <a:r>
              <a:rPr lang="en-US" altLang="zh-CN" sz="2400" dirty="0">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rPr>
              <a:t>2.</a:t>
            </a:r>
            <a:r>
              <a:rPr lang="zh-CN" altLang="en-US" sz="2400" dirty="0">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rPr>
              <a:t>误差</a:t>
            </a:r>
            <a:r>
              <a:rPr lang="zh-CN" altLang="en-US" sz="2400" b="0" dirty="0">
                <a:solidFill>
                  <a:srgbClr val="FF0000"/>
                </a:solidFill>
                <a:latin typeface="宋体" panose="02010600030101010101" pitchFamily="2" charset="-122"/>
              </a:rPr>
              <a:t> </a:t>
            </a:r>
          </a:p>
        </p:txBody>
      </p:sp>
      <p:sp>
        <p:nvSpPr>
          <p:cNvPr id="132103" name="Rectangle 7"/>
          <p:cNvSpPr/>
          <p:nvPr/>
        </p:nvSpPr>
        <p:spPr>
          <a:xfrm>
            <a:off x="1318199" y="1196752"/>
            <a:ext cx="7673975" cy="1107996"/>
          </a:xfrm>
          <a:prstGeom prst="rect">
            <a:avLst/>
          </a:prstGeom>
          <a:noFill/>
          <a:ln w="9525">
            <a:noFill/>
            <a:miter/>
          </a:ln>
        </p:spPr>
        <p:txBody>
          <a:bodyPr>
            <a:spAutoFit/>
          </a:bodyPr>
          <a:lstStyle/>
          <a:p>
            <a:pPr lvl="0" algn="l" eaLnBrk="1" hangingPunct="1"/>
            <a:r>
              <a:rPr lang="zh-CN" altLang="en-US" sz="2200" dirty="0">
                <a:solidFill>
                  <a:srgbClr val="000000"/>
                </a:solidFill>
                <a:latin typeface="宋体" panose="02010600030101010101" pitchFamily="2" charset="-122"/>
              </a:rPr>
              <a:t>由于测量方法、测量环境、测量仪器和测量者的局限性---</a:t>
            </a:r>
            <a:r>
              <a:rPr lang="zh-CN" altLang="en-US" sz="2200" dirty="0">
                <a:solidFill>
                  <a:srgbClr val="FF0000"/>
                </a:solidFill>
                <a:latin typeface="宋体" panose="02010600030101010101" pitchFamily="2" charset="-122"/>
              </a:rPr>
              <a:t>误差的不可避免性，</a:t>
            </a:r>
            <a:r>
              <a:rPr lang="zh-CN" altLang="en-US" sz="2200" dirty="0">
                <a:solidFill>
                  <a:srgbClr val="000000"/>
                </a:solidFill>
                <a:latin typeface="宋体" panose="02010600030101010101" pitchFamily="2" charset="-122"/>
              </a:rPr>
              <a:t>所以测量结果也应包含测量误差的说明及其优劣的评价</a:t>
            </a:r>
          </a:p>
        </p:txBody>
      </p:sp>
      <p:sp>
        <p:nvSpPr>
          <p:cNvPr id="132106" name="Text Box 10"/>
          <p:cNvSpPr txBox="1">
            <a:spLocks noChangeArrowheads="1"/>
          </p:cNvSpPr>
          <p:nvPr/>
        </p:nvSpPr>
        <p:spPr bwMode="auto">
          <a:xfrm>
            <a:off x="1175321" y="2565181"/>
            <a:ext cx="786117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l" eaLnBrk="1" hangingPunct="1"/>
            <a:r>
              <a:rPr lang="zh-CN" altLang="en-US" sz="2200" dirty="0">
                <a:solidFill>
                  <a:srgbClr val="FF0000"/>
                </a:solidFill>
                <a:latin typeface="黑体" panose="02010609060101010101" pitchFamily="49" charset="-122"/>
                <a:ea typeface="黑体" panose="02010609060101010101" pitchFamily="49" charset="-122"/>
              </a:rPr>
              <a:t>误差定义：</a:t>
            </a:r>
            <a:r>
              <a:rPr lang="zh-CN" altLang="en-US" sz="2200" dirty="0">
                <a:solidFill>
                  <a:srgbClr val="000000"/>
                </a:solidFill>
                <a:latin typeface="宋体" panose="02010600030101010101" pitchFamily="2" charset="-122"/>
              </a:rPr>
              <a:t>测量值</a:t>
            </a:r>
            <a:r>
              <a:rPr lang="en-US" altLang="zh-CN" sz="2200" i="1" dirty="0">
                <a:solidFill>
                  <a:srgbClr val="000000"/>
                </a:solidFill>
                <a:latin typeface="Times New Roman" panose="02020603050405020304" pitchFamily="18" charset="0"/>
              </a:rPr>
              <a:t>x</a:t>
            </a:r>
            <a:r>
              <a:rPr lang="en-US" altLang="zh-CN" sz="2200" dirty="0">
                <a:latin typeface="Times New Roman" panose="02020603050405020304" pitchFamily="18" charset="0"/>
              </a:rPr>
              <a:t>，</a:t>
            </a:r>
            <a:r>
              <a:rPr lang="zh-CN" altLang="en-US" sz="2200" dirty="0">
                <a:solidFill>
                  <a:schemeClr val="tx2"/>
                </a:solidFill>
                <a:latin typeface="Times New Roman" panose="02020603050405020304" pitchFamily="18" charset="0"/>
              </a:rPr>
              <a:t>真值（客观实在值）为</a:t>
            </a:r>
            <a:r>
              <a:rPr lang="en-US" altLang="zh-CN" sz="2200" i="1" dirty="0">
                <a:solidFill>
                  <a:srgbClr val="FF0000"/>
                </a:solidFill>
                <a:latin typeface="Times New Roman" panose="02020603050405020304" pitchFamily="18" charset="0"/>
              </a:rPr>
              <a:t>a</a:t>
            </a:r>
            <a:r>
              <a:rPr lang="en-US" altLang="zh-CN" sz="2200" dirty="0">
                <a:solidFill>
                  <a:schemeClr val="tx2"/>
                </a:solidFill>
                <a:latin typeface="Times New Roman" panose="02020603050405020304" pitchFamily="18" charset="0"/>
              </a:rPr>
              <a:t>，</a:t>
            </a:r>
            <a:r>
              <a:rPr lang="zh-CN" altLang="en-US" sz="2200" dirty="0">
                <a:solidFill>
                  <a:schemeClr val="tx2"/>
                </a:solidFill>
                <a:latin typeface="Times New Roman" panose="02020603050405020304" pitchFamily="18" charset="0"/>
              </a:rPr>
              <a:t>则测量误差为：</a:t>
            </a:r>
          </a:p>
          <a:p>
            <a:pPr lvl="0" algn="l" eaLnBrk="1" hangingPunct="1"/>
            <a:r>
              <a:rPr lang="zh-CN" altLang="en-US" sz="2200" dirty="0">
                <a:solidFill>
                  <a:srgbClr val="FF0000"/>
                </a:solidFill>
                <a:latin typeface="Times New Roman" panose="02020603050405020304" pitchFamily="18" charset="0"/>
              </a:rPr>
              <a:t>            </a:t>
            </a:r>
            <a:r>
              <a:rPr lang="zh-CN" altLang="en-US" sz="2200" dirty="0">
                <a:solidFill>
                  <a:srgbClr val="FF0000"/>
                </a:solidFill>
                <a:effectLst>
                  <a:outerShdw blurRad="38100" dist="38100" dir="2700000">
                    <a:srgbClr val="C0C0C0"/>
                  </a:outerShdw>
                </a:effectLst>
                <a:latin typeface="Times New Roman" panose="02020603050405020304" pitchFamily="18" charset="0"/>
              </a:rPr>
              <a:t> </a:t>
            </a:r>
            <a:r>
              <a:rPr lang="en-US" altLang="zh-CN" sz="2200" i="1" dirty="0">
                <a:solidFill>
                  <a:srgbClr val="FF0000"/>
                </a:solidFill>
                <a:effectLst>
                  <a:outerShdw blurRad="38100" dist="38100" dir="2700000">
                    <a:srgbClr val="C0C0C0"/>
                  </a:outerShdw>
                </a:effectLst>
                <a:latin typeface="Times New Roman" panose="02020603050405020304" pitchFamily="18" charset="0"/>
              </a:rPr>
              <a:t>δ=x-a</a:t>
            </a:r>
            <a:r>
              <a:rPr lang="en-US" altLang="zh-CN" sz="2200" dirty="0">
                <a:solidFill>
                  <a:srgbClr val="FFFF00"/>
                </a:solidFill>
                <a:effectLst>
                  <a:outerShdw blurRad="38100" dist="38100" dir="2700000">
                    <a:srgbClr val="C0C0C0"/>
                  </a:outerShdw>
                </a:effectLst>
                <a:latin typeface="宋体" panose="02010600030101010101" pitchFamily="2" charset="-122"/>
              </a:rPr>
              <a:t> </a:t>
            </a:r>
            <a:r>
              <a:rPr lang="zh-CN" altLang="en-US" sz="2200" dirty="0">
                <a:solidFill>
                  <a:srgbClr val="FFFF00"/>
                </a:solidFill>
                <a:effectLst>
                  <a:outerShdw blurRad="38100" dist="38100" dir="2700000">
                    <a:srgbClr val="C0C0C0"/>
                  </a:outerShdw>
                </a:effectLst>
                <a:latin typeface="宋体" panose="02010600030101010101" pitchFamily="2" charset="-122"/>
              </a:rPr>
              <a:t> </a:t>
            </a:r>
            <a:r>
              <a:rPr lang="zh-CN" altLang="en-US" sz="2200" dirty="0">
                <a:latin typeface="宋体" panose="02010600030101010101" pitchFamily="2" charset="-122"/>
              </a:rPr>
              <a:t>         （</a:t>
            </a:r>
            <a:r>
              <a:rPr lang="zh-CN" altLang="en-US" sz="2200" dirty="0">
                <a:solidFill>
                  <a:srgbClr val="000000"/>
                </a:solidFill>
                <a:latin typeface="宋体" panose="02010600030101010101" pitchFamily="2" charset="-122"/>
              </a:rPr>
              <a:t>不可知的）</a:t>
            </a:r>
          </a:p>
        </p:txBody>
      </p:sp>
      <p:sp>
        <p:nvSpPr>
          <p:cNvPr id="132107" name="Rectangle 11"/>
          <p:cNvSpPr/>
          <p:nvPr/>
        </p:nvSpPr>
        <p:spPr>
          <a:xfrm>
            <a:off x="1159672" y="3566641"/>
            <a:ext cx="7968680" cy="904863"/>
          </a:xfrm>
          <a:prstGeom prst="rect">
            <a:avLst/>
          </a:prstGeom>
          <a:noFill/>
          <a:ln w="9525">
            <a:noFill/>
            <a:miter/>
          </a:ln>
        </p:spPr>
        <p:txBody>
          <a:bodyPr wrap="square">
            <a:spAutoFit/>
          </a:bodyPr>
          <a:lstStyle/>
          <a:p>
            <a:pPr lvl="0" algn="l" eaLnBrk="1" hangingPunct="1">
              <a:lnSpc>
                <a:spcPct val="120000"/>
              </a:lnSpc>
            </a:pPr>
            <a:r>
              <a:rPr lang="zh-CN" altLang="en-US" sz="2200" dirty="0">
                <a:solidFill>
                  <a:srgbClr val="FF3300"/>
                </a:solidFill>
                <a:latin typeface="黑体" panose="02010609060101010101" pitchFamily="49" charset="-122"/>
                <a:ea typeface="黑体" panose="02010609060101010101" pitchFamily="49" charset="-122"/>
              </a:rPr>
              <a:t>真值：</a:t>
            </a:r>
            <a:r>
              <a:rPr lang="zh-CN" altLang="en-US" sz="2200" dirty="0">
                <a:solidFill>
                  <a:srgbClr val="000000"/>
                </a:solidFill>
                <a:latin typeface="宋体" panose="02010600030101010101" pitchFamily="2" charset="-122"/>
              </a:rPr>
              <a:t>就是与给定的特定量的定义相一致的量值。客观存在的、但不可精确测得</a:t>
            </a:r>
            <a:r>
              <a:rPr lang="zh-CN" altLang="en-US" sz="2200" dirty="0">
                <a:solidFill>
                  <a:schemeClr val="tx2"/>
                </a:solidFill>
                <a:latin typeface="宋体" panose="02010600030101010101" pitchFamily="2" charset="-122"/>
              </a:rPr>
              <a:t>的（测量的不完善造成</a:t>
            </a:r>
            <a:r>
              <a:rPr lang="en-US" altLang="zh-CN" sz="2200" dirty="0">
                <a:solidFill>
                  <a:schemeClr val="tx2"/>
                </a:solidFill>
                <a:latin typeface="宋体" panose="02010600030101010101" pitchFamily="2" charset="-122"/>
              </a:rPr>
              <a:t>）</a:t>
            </a:r>
            <a:r>
              <a:rPr lang="zh-CN" altLang="en-US" sz="2200" dirty="0">
                <a:solidFill>
                  <a:schemeClr val="tx2"/>
                </a:solidFill>
                <a:latin typeface="宋体" panose="02010600030101010101" pitchFamily="2" charset="-122"/>
              </a:rPr>
              <a:t>。</a:t>
            </a:r>
          </a:p>
        </p:txBody>
      </p:sp>
      <p:sp>
        <p:nvSpPr>
          <p:cNvPr id="132108" name="Rectangle 12"/>
          <p:cNvSpPr/>
          <p:nvPr/>
        </p:nvSpPr>
        <p:spPr>
          <a:xfrm>
            <a:off x="1251524" y="4509864"/>
            <a:ext cx="7784977" cy="1785104"/>
          </a:xfrm>
          <a:prstGeom prst="rect">
            <a:avLst/>
          </a:prstGeom>
          <a:noFill/>
          <a:ln w="9525">
            <a:noFill/>
            <a:miter/>
          </a:ln>
        </p:spPr>
        <p:txBody>
          <a:bodyPr wrap="square">
            <a:spAutoFit/>
          </a:bodyPr>
          <a:lstStyle/>
          <a:p>
            <a:pPr marL="342900" indent="-342900" algn="l"/>
            <a:r>
              <a:rPr lang="zh-CN" altLang="en-US" sz="2200" dirty="0">
                <a:solidFill>
                  <a:srgbClr val="000000"/>
                </a:solidFill>
                <a:latin typeface="宋体" panose="02010600030101010101" pitchFamily="2" charset="-122"/>
              </a:rPr>
              <a:t>可知的真值：</a:t>
            </a:r>
          </a:p>
          <a:p>
            <a:pPr marL="800100" lvl="1" indent="-342900" algn="l">
              <a:buAutoNum type="alphaLcPeriod"/>
            </a:pPr>
            <a:r>
              <a:rPr lang="zh-CN" altLang="en-US" sz="2200" dirty="0">
                <a:solidFill>
                  <a:srgbClr val="000000"/>
                </a:solidFill>
                <a:latin typeface="宋体" panose="02010600030101010101" pitchFamily="2" charset="-122"/>
              </a:rPr>
              <a:t>理论真值----理论设计值、理论公式表达值等</a:t>
            </a:r>
          </a:p>
          <a:p>
            <a:pPr marL="342900" indent="-342900" algn="l"/>
            <a:r>
              <a:rPr lang="zh-CN" altLang="en-US" sz="2200" dirty="0">
                <a:solidFill>
                  <a:srgbClr val="000000"/>
                </a:solidFill>
                <a:latin typeface="宋体" panose="02010600030101010101" pitchFamily="2" charset="-122"/>
              </a:rPr>
              <a:t>          如三角形内角和180度；</a:t>
            </a:r>
          </a:p>
          <a:p>
            <a:pPr marL="800100" lvl="1" indent="-342900" algn="l">
              <a:buAutoNum type="alphaLcPeriod" startAt="2"/>
            </a:pPr>
            <a:r>
              <a:rPr lang="zh-CN" altLang="en-US" sz="2200" dirty="0">
                <a:solidFill>
                  <a:srgbClr val="000000"/>
                </a:solidFill>
                <a:latin typeface="宋体" panose="02010600030101010101" pitchFamily="2" charset="-122"/>
              </a:rPr>
              <a:t>约定(实用)真值-----指定值,最佳值等，</a:t>
            </a:r>
          </a:p>
          <a:p>
            <a:pPr marL="342900" indent="-342900" algn="l"/>
            <a:r>
              <a:rPr lang="zh-CN" altLang="en-US" sz="2200" dirty="0">
                <a:solidFill>
                  <a:srgbClr val="000000"/>
                </a:solidFill>
                <a:latin typeface="宋体" panose="02010600030101010101" pitchFamily="2" charset="-122"/>
              </a:rPr>
              <a:t>          如阿伏加德罗常数, 算术平均值当真值等。</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31</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2103"/>
                                        </p:tgtEl>
                                        <p:attrNameLst>
                                          <p:attrName>style.visibility</p:attrName>
                                        </p:attrNameLst>
                                      </p:cBhvr>
                                      <p:to>
                                        <p:strVal val="visible"/>
                                      </p:to>
                                    </p:set>
                                    <p:animEffect transition="in" filter="blinds(horizontal)">
                                      <p:cBhvr>
                                        <p:cTn id="7" dur="500"/>
                                        <p:tgtEl>
                                          <p:spTgt spid="13210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grpId="0" nodeType="clickEffect">
                                  <p:stCondLst>
                                    <p:cond delay="0"/>
                                  </p:stCondLst>
                                  <p:childTnLst>
                                    <p:set>
                                      <p:cBhvr>
                                        <p:cTn id="11" dur="1" fill="hold">
                                          <p:stCondLst>
                                            <p:cond delay="0"/>
                                          </p:stCondLst>
                                        </p:cTn>
                                        <p:tgtEl>
                                          <p:spTgt spid="132106"/>
                                        </p:tgtEl>
                                        <p:attrNameLst>
                                          <p:attrName>style.visibility</p:attrName>
                                        </p:attrNameLst>
                                      </p:cBhvr>
                                      <p:to>
                                        <p:strVal val="visible"/>
                                      </p:to>
                                    </p:set>
                                    <p:anim calcmode="lin" valueType="num">
                                      <p:cBhvr additive="base">
                                        <p:cTn id="12" dur="500" fill="hold"/>
                                        <p:tgtEl>
                                          <p:spTgt spid="132106"/>
                                        </p:tgtEl>
                                        <p:attrNameLst>
                                          <p:attrName>ppt_x</p:attrName>
                                        </p:attrNameLst>
                                      </p:cBhvr>
                                      <p:tavLst>
                                        <p:tav tm="0">
                                          <p:val>
                                            <p:strVal val="1+#ppt_w/2"/>
                                          </p:val>
                                        </p:tav>
                                        <p:tav tm="100000">
                                          <p:val>
                                            <p:strVal val="#ppt_x"/>
                                          </p:val>
                                        </p:tav>
                                      </p:tavLst>
                                    </p:anim>
                                    <p:anim calcmode="lin" valueType="num">
                                      <p:cBhvr additive="base">
                                        <p:cTn id="13" dur="500" fill="hold"/>
                                        <p:tgtEl>
                                          <p:spTgt spid="13210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32107"/>
                                        </p:tgtEl>
                                        <p:attrNameLst>
                                          <p:attrName>style.visibility</p:attrName>
                                        </p:attrNameLst>
                                      </p:cBhvr>
                                      <p:to>
                                        <p:strVal val="visible"/>
                                      </p:to>
                                    </p:set>
                                    <p:animEffect transition="in" filter="dissolve">
                                      <p:cBhvr>
                                        <p:cTn id="18" dur="500"/>
                                        <p:tgtEl>
                                          <p:spTgt spid="13210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132108"/>
                                        </p:tgtEl>
                                        <p:attrNameLst>
                                          <p:attrName>style.visibility</p:attrName>
                                        </p:attrNameLst>
                                      </p:cBhvr>
                                      <p:to>
                                        <p:strVal val="visible"/>
                                      </p:to>
                                    </p:set>
                                    <p:animEffect transition="in" filter="barn(outVertical)">
                                      <p:cBhvr>
                                        <p:cTn id="23" dur="500"/>
                                        <p:tgtEl>
                                          <p:spTgt spid="132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3" grpId="0"/>
      <p:bldP spid="132106" grpId="0"/>
      <p:bldP spid="132107" grpId="0"/>
      <p:bldP spid="13210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00529AD0-C7F6-4206-B897-DF78FCE2B72B}" type="datetime1">
              <a:rPr lang="zh-CN" altLang="en-US" smtClean="0"/>
              <a:t>2023/2/20</a:t>
            </a:fld>
            <a:endParaRPr lang="en-US" altLang="zh-CN" dirty="0"/>
          </a:p>
        </p:txBody>
      </p:sp>
      <p:sp>
        <p:nvSpPr>
          <p:cNvPr id="26627" name="Text Box 2"/>
          <p:cNvSpPr txBox="1"/>
          <p:nvPr/>
        </p:nvSpPr>
        <p:spPr>
          <a:xfrm>
            <a:off x="148039" y="1401767"/>
            <a:ext cx="615553" cy="4332287"/>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误  差  理  论  基  础</a:t>
            </a:r>
          </a:p>
        </p:txBody>
      </p:sp>
      <p:sp>
        <p:nvSpPr>
          <p:cNvPr id="26628" name="Text Box 3"/>
          <p:cNvSpPr txBox="1"/>
          <p:nvPr/>
        </p:nvSpPr>
        <p:spPr>
          <a:xfrm>
            <a:off x="1475656" y="387002"/>
            <a:ext cx="4757738" cy="480131"/>
          </a:xfrm>
          <a:prstGeom prst="rect">
            <a:avLst/>
          </a:prstGeom>
          <a:noFill/>
          <a:ln w="9525">
            <a:noFill/>
            <a:miter/>
          </a:ln>
        </p:spPr>
        <p:txBody>
          <a:bodyPr>
            <a:spAutoFit/>
          </a:bodyPr>
          <a:lstStyle/>
          <a:p>
            <a:pPr lvl="0" algn="l" eaLnBrk="1" hangingPunct="1">
              <a:lnSpc>
                <a:spcPct val="90000"/>
              </a:lnSpc>
            </a:pPr>
            <a:r>
              <a:rPr lang="zh-CN" altLang="en-US" sz="2800" dirty="0">
                <a:solidFill>
                  <a:schemeClr val="tx2"/>
                </a:solidFill>
                <a:latin typeface="宋体" panose="02010600030101010101" pitchFamily="2" charset="-122"/>
              </a:rPr>
              <a:t>二、误差分类</a:t>
            </a:r>
          </a:p>
        </p:txBody>
      </p:sp>
      <p:sp>
        <p:nvSpPr>
          <p:cNvPr id="135172" name="Text Box 4"/>
          <p:cNvSpPr txBox="1"/>
          <p:nvPr/>
        </p:nvSpPr>
        <p:spPr>
          <a:xfrm>
            <a:off x="1403648" y="949404"/>
            <a:ext cx="7667331" cy="397032"/>
          </a:xfrm>
          <a:prstGeom prst="rect">
            <a:avLst/>
          </a:prstGeom>
          <a:noFill/>
          <a:ln w="9525">
            <a:noFill/>
            <a:miter/>
          </a:ln>
        </p:spPr>
        <p:txBody>
          <a:bodyPr wrap="square">
            <a:spAutoFit/>
          </a:bodyPr>
          <a:lstStyle/>
          <a:p>
            <a:pPr lvl="0" algn="l" eaLnBrk="1" hangingPunct="1">
              <a:lnSpc>
                <a:spcPct val="90000"/>
              </a:lnSpc>
            </a:pPr>
            <a:r>
              <a:rPr lang="zh-CN" altLang="en-US" sz="2200" b="0" dirty="0">
                <a:latin typeface="+mn-ea"/>
                <a:ea typeface="+mn-ea"/>
              </a:rPr>
              <a:t>按其性质和原因可分为系统误差、随机误差和粗大误差三类</a:t>
            </a:r>
          </a:p>
        </p:txBody>
      </p:sp>
      <p:sp>
        <p:nvSpPr>
          <p:cNvPr id="135173" name="Text Box 5"/>
          <p:cNvSpPr txBox="1">
            <a:spLocks noChangeArrowheads="1"/>
          </p:cNvSpPr>
          <p:nvPr/>
        </p:nvSpPr>
        <p:spPr bwMode="auto">
          <a:xfrm>
            <a:off x="822172" y="1486407"/>
            <a:ext cx="8093075" cy="803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gn="l" eaLnBrk="1" hangingPunct="1">
              <a:lnSpc>
                <a:spcPct val="110000"/>
              </a:lnSpc>
            </a:pPr>
            <a:r>
              <a:rPr lang="zh-CN" altLang="en-US" sz="2200" dirty="0">
                <a:solidFill>
                  <a:srgbClr val="FF0000"/>
                </a:solidFill>
                <a:effectLst>
                  <a:outerShdw blurRad="38100" dist="38100" dir="2700000">
                    <a:srgbClr val="C0C0C0"/>
                  </a:outerShdw>
                </a:effectLst>
                <a:latin typeface="黑体" panose="02010609060101010101" pitchFamily="49" charset="-122"/>
                <a:ea typeface="黑体" panose="02010609060101010101" pitchFamily="49" charset="-122"/>
              </a:rPr>
              <a:t>1．系统误差：</a:t>
            </a:r>
            <a:r>
              <a:rPr lang="zh-CN" altLang="en-US" sz="2200" b="0" dirty="0">
                <a:latin typeface="+mn-ea"/>
                <a:ea typeface="+mn-ea"/>
              </a:rPr>
              <a:t>在重复测量条件下对同一被测量进行无限多次测量结果的平均值减去真值  </a:t>
            </a:r>
            <a:r>
              <a:rPr lang="zh-CN" altLang="en-US" sz="2200" b="0" dirty="0">
                <a:latin typeface="+mn-ea"/>
                <a:ea typeface="+mn-ea"/>
                <a:sym typeface="Wingdings" panose="05000000000000000000" pitchFamily="2" charset="2"/>
              </a:rPr>
              <a:t></a:t>
            </a:r>
            <a:endParaRPr lang="zh-CN" altLang="en-US" sz="2200" b="0" dirty="0">
              <a:latin typeface="+mn-ea"/>
              <a:ea typeface="+mn-ea"/>
            </a:endParaRPr>
          </a:p>
        </p:txBody>
      </p:sp>
      <p:sp>
        <p:nvSpPr>
          <p:cNvPr id="135175" name="Text Box 7"/>
          <p:cNvSpPr txBox="1"/>
          <p:nvPr/>
        </p:nvSpPr>
        <p:spPr>
          <a:xfrm>
            <a:off x="1017425" y="2655213"/>
            <a:ext cx="7483475" cy="2302169"/>
          </a:xfrm>
          <a:prstGeom prst="rect">
            <a:avLst/>
          </a:prstGeom>
          <a:noFill/>
          <a:ln w="9525">
            <a:noFill/>
            <a:miter/>
          </a:ln>
        </p:spPr>
        <p:txBody>
          <a:bodyPr>
            <a:spAutoFit/>
          </a:bodyPr>
          <a:lstStyle/>
          <a:p>
            <a:pPr algn="l">
              <a:lnSpc>
                <a:spcPct val="90000"/>
              </a:lnSpc>
              <a:spcBef>
                <a:spcPts val="600"/>
              </a:spcBef>
            </a:pPr>
            <a:r>
              <a:rPr lang="zh-CN" altLang="en-US" sz="2000" dirty="0">
                <a:solidFill>
                  <a:srgbClr val="FF0000"/>
                </a:solidFill>
                <a:latin typeface="宋体" panose="02010600030101010101" pitchFamily="2" charset="-122"/>
              </a:rPr>
              <a:t>来源</a:t>
            </a:r>
            <a:r>
              <a:rPr lang="zh-CN" altLang="en-US" sz="2000" dirty="0">
                <a:latin typeface="宋体" panose="02010600030101010101" pitchFamily="2" charset="-122"/>
              </a:rPr>
              <a:t>：</a:t>
            </a:r>
          </a:p>
          <a:p>
            <a:pPr algn="l">
              <a:lnSpc>
                <a:spcPct val="120000"/>
              </a:lnSpc>
              <a:spcBef>
                <a:spcPts val="600"/>
              </a:spcBef>
            </a:pPr>
            <a:r>
              <a:rPr lang="zh-CN" altLang="en-US" sz="2200" dirty="0">
                <a:latin typeface="+mn-ea"/>
                <a:ea typeface="+mn-ea"/>
              </a:rPr>
              <a:t>仪器、装置误差；</a:t>
            </a:r>
          </a:p>
          <a:p>
            <a:pPr algn="l">
              <a:lnSpc>
                <a:spcPct val="120000"/>
              </a:lnSpc>
              <a:spcBef>
                <a:spcPts val="600"/>
              </a:spcBef>
            </a:pPr>
            <a:r>
              <a:rPr lang="zh-CN" altLang="en-US" sz="2200" dirty="0">
                <a:latin typeface="+mn-ea"/>
                <a:ea typeface="+mn-ea"/>
              </a:rPr>
              <a:t>测量环境误差；</a:t>
            </a:r>
          </a:p>
          <a:p>
            <a:pPr algn="l">
              <a:lnSpc>
                <a:spcPct val="120000"/>
              </a:lnSpc>
              <a:spcBef>
                <a:spcPts val="600"/>
              </a:spcBef>
            </a:pPr>
            <a:r>
              <a:rPr lang="zh-CN" altLang="en-US" sz="2200" dirty="0">
                <a:latin typeface="+mn-ea"/>
                <a:ea typeface="+mn-ea"/>
              </a:rPr>
              <a:t>测量理论或方法误差；</a:t>
            </a:r>
          </a:p>
          <a:p>
            <a:pPr algn="l">
              <a:lnSpc>
                <a:spcPct val="120000"/>
              </a:lnSpc>
              <a:spcBef>
                <a:spcPts val="600"/>
              </a:spcBef>
            </a:pPr>
            <a:r>
              <a:rPr lang="zh-CN" altLang="en-US" sz="2200" dirty="0">
                <a:latin typeface="+mn-ea"/>
                <a:ea typeface="+mn-ea"/>
              </a:rPr>
              <a:t>人员误差-----生理或心理特点所造成的误差。</a:t>
            </a:r>
          </a:p>
        </p:txBody>
      </p:sp>
      <p:sp>
        <p:nvSpPr>
          <p:cNvPr id="135176" name="Comment 8"/>
          <p:cNvSpPr/>
          <p:nvPr/>
        </p:nvSpPr>
        <p:spPr>
          <a:xfrm>
            <a:off x="4140200" y="2195517"/>
            <a:ext cx="4267200" cy="919401"/>
          </a:xfrm>
          <a:prstGeom prst="wedgeRoundRectCallout">
            <a:avLst>
              <a:gd name="adj1" fmla="val -69347"/>
              <a:gd name="adj2" fmla="val 55616"/>
              <a:gd name="adj3" fmla="val 16667"/>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lvl="0" algn="l" eaLnBrk="1" hangingPunct="1">
              <a:spcBef>
                <a:spcPct val="50000"/>
              </a:spcBef>
            </a:pPr>
            <a:r>
              <a:rPr lang="zh-CN" altLang="en-US" sz="1600" dirty="0">
                <a:solidFill>
                  <a:srgbClr val="000000"/>
                </a:solidFill>
                <a:latin typeface="宋体" panose="02010600030101010101" pitchFamily="2" charset="-122"/>
              </a:rPr>
              <a:t>标准器误差</a:t>
            </a:r>
            <a:r>
              <a:rPr lang="zh-CN" altLang="en-US" sz="1600" dirty="0">
                <a:solidFill>
                  <a:srgbClr val="000000"/>
                </a:solidFill>
              </a:rPr>
              <a:t>；</a:t>
            </a:r>
            <a:r>
              <a:rPr lang="zh-CN" altLang="en-US" sz="1600" dirty="0">
                <a:solidFill>
                  <a:srgbClr val="000000"/>
                </a:solidFill>
                <a:latin typeface="宋体" panose="02010600030101010101" pitchFamily="2" charset="-122"/>
              </a:rPr>
              <a:t>仪器安装调整不妥,不水平、不垂直、偏心、零点不准等，如天平不等臂,分光计读数装置的偏心；附件如导线</a:t>
            </a:r>
            <a:r>
              <a:rPr lang="zh-CN" altLang="en-US" sz="1600" b="0" dirty="0">
                <a:solidFill>
                  <a:srgbClr val="000000"/>
                </a:solidFill>
                <a:latin typeface="宋体" panose="02010600030101010101" pitchFamily="2" charset="-122"/>
              </a:rPr>
              <a:t>   </a:t>
            </a:r>
            <a:r>
              <a:rPr lang="zh-CN" altLang="en-US" sz="1600" b="0" dirty="0">
                <a:solidFill>
                  <a:srgbClr val="000000"/>
                </a:solidFill>
              </a:rPr>
              <a:t> </a:t>
            </a:r>
          </a:p>
        </p:txBody>
      </p:sp>
      <p:sp>
        <p:nvSpPr>
          <p:cNvPr id="135177" name="Comment 9"/>
          <p:cNvSpPr/>
          <p:nvPr/>
        </p:nvSpPr>
        <p:spPr>
          <a:xfrm>
            <a:off x="6781800" y="3695704"/>
            <a:ext cx="2362200" cy="1514773"/>
          </a:xfrm>
          <a:prstGeom prst="wedgeEllipseCallout">
            <a:avLst>
              <a:gd name="adj1" fmla="val -178198"/>
              <a:gd name="adj2" fmla="val -20553"/>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lvl="0" algn="l" eaLnBrk="1" hangingPunct="1">
              <a:spcBef>
                <a:spcPct val="50000"/>
              </a:spcBef>
            </a:pPr>
            <a:r>
              <a:rPr lang="zh-CN" altLang="en-US" sz="1600" dirty="0">
                <a:solidFill>
                  <a:srgbClr val="000000"/>
                </a:solidFill>
                <a:latin typeface="宋体" panose="02010600030101010101" pitchFamily="2" charset="-122"/>
              </a:rPr>
              <a:t>理论公式为近似或实验条件达不到理论公式所规定的要求</a:t>
            </a:r>
            <a:r>
              <a:rPr lang="zh-CN" altLang="en-US" sz="1600" b="0" dirty="0">
                <a:solidFill>
                  <a:srgbClr val="000000"/>
                </a:solidFill>
              </a:rPr>
              <a:t> </a:t>
            </a:r>
          </a:p>
        </p:txBody>
      </p:sp>
      <p:sp>
        <p:nvSpPr>
          <p:cNvPr id="135178" name="Comment 10"/>
          <p:cNvSpPr/>
          <p:nvPr/>
        </p:nvSpPr>
        <p:spPr>
          <a:xfrm>
            <a:off x="3924300" y="3429000"/>
            <a:ext cx="3200400" cy="338554"/>
          </a:xfrm>
          <a:prstGeom prst="wedgeRectCallout">
            <a:avLst>
              <a:gd name="adj1" fmla="val -74631"/>
              <a:gd name="adj2" fmla="val 39149"/>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lvl="0" algn="l" eaLnBrk="1" hangingPunct="1">
              <a:spcBef>
                <a:spcPct val="50000"/>
              </a:spcBef>
            </a:pPr>
            <a:r>
              <a:rPr lang="zh-CN" altLang="en-US" sz="1600" dirty="0">
                <a:solidFill>
                  <a:srgbClr val="000000"/>
                </a:solidFill>
                <a:latin typeface="宋体" panose="02010600030101010101" pitchFamily="2" charset="-122"/>
              </a:rPr>
              <a:t>温度、湿度、光照，电磁场等</a:t>
            </a:r>
            <a:r>
              <a:rPr lang="zh-CN" altLang="en-US" sz="1600" b="0" dirty="0">
                <a:solidFill>
                  <a:srgbClr val="000000"/>
                </a:solidFill>
              </a:rPr>
              <a:t> </a:t>
            </a:r>
          </a:p>
        </p:txBody>
      </p:sp>
      <p:sp>
        <p:nvSpPr>
          <p:cNvPr id="135179" name="Text Box 11"/>
          <p:cNvSpPr txBox="1"/>
          <p:nvPr/>
        </p:nvSpPr>
        <p:spPr>
          <a:xfrm>
            <a:off x="971550" y="5373688"/>
            <a:ext cx="1295400" cy="369332"/>
          </a:xfrm>
          <a:prstGeom prst="rect">
            <a:avLst/>
          </a:prstGeom>
          <a:noFill/>
          <a:ln w="9525">
            <a:noFill/>
            <a:miter/>
          </a:ln>
        </p:spPr>
        <p:txBody>
          <a:bodyPr>
            <a:spAutoFit/>
          </a:bodyPr>
          <a:lstStyle/>
          <a:p>
            <a:pPr lvl="0" algn="l" eaLnBrk="1" hangingPunct="1">
              <a:lnSpc>
                <a:spcPct val="90000"/>
              </a:lnSpc>
            </a:pPr>
            <a:r>
              <a:rPr lang="zh-CN" altLang="en-US" sz="2000" dirty="0">
                <a:solidFill>
                  <a:srgbClr val="FF0000"/>
                </a:solidFill>
                <a:latin typeface="宋体" panose="02010600030101010101" pitchFamily="2" charset="-122"/>
              </a:rPr>
              <a:t>特点：</a:t>
            </a:r>
          </a:p>
        </p:txBody>
      </p:sp>
      <p:sp>
        <p:nvSpPr>
          <p:cNvPr id="135180" name="Text Box 12"/>
          <p:cNvSpPr txBox="1"/>
          <p:nvPr/>
        </p:nvSpPr>
        <p:spPr>
          <a:xfrm>
            <a:off x="1835700" y="5397273"/>
            <a:ext cx="6950075" cy="904863"/>
          </a:xfrm>
          <a:prstGeom prst="rect">
            <a:avLst/>
          </a:prstGeom>
          <a:noFill/>
          <a:ln w="9525">
            <a:noFill/>
            <a:miter/>
          </a:ln>
        </p:spPr>
        <p:txBody>
          <a:bodyPr>
            <a:spAutoFit/>
          </a:bodyPr>
          <a:lstStyle/>
          <a:p>
            <a:pPr lvl="0" algn="l" eaLnBrk="1" hangingPunct="1">
              <a:lnSpc>
                <a:spcPct val="120000"/>
              </a:lnSpc>
            </a:pPr>
            <a:r>
              <a:rPr lang="zh-CN" altLang="en-US" sz="2200" dirty="0">
                <a:latin typeface="+mn-ea"/>
                <a:ea typeface="+mn-ea"/>
              </a:rPr>
              <a:t>同一被测量多次测量中，保持恒定或以可预知的方式变化（一经查明就应设法消除其影响）</a:t>
            </a:r>
          </a:p>
        </p:txBody>
      </p:sp>
      <mc:AlternateContent xmlns:mc="http://schemas.openxmlformats.org/markup-compatibility/2006" xmlns:a14="http://schemas.microsoft.com/office/drawing/2010/main">
        <mc:Choice Requires="a14">
          <p:sp>
            <p:nvSpPr>
              <p:cNvPr id="135181" name="Object 13"/>
              <p:cNvSpPr txBox="1"/>
              <p:nvPr/>
            </p:nvSpPr>
            <p:spPr bwMode="auto">
              <a:xfrm>
                <a:off x="4088397" y="1884649"/>
                <a:ext cx="2297832" cy="391873"/>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oMath>
                  </m:oMathPara>
                </a14:m>
                <a:endParaRPr lang="zh-CN" altLang="en-US" dirty="0"/>
              </a:p>
            </p:txBody>
          </p:sp>
        </mc:Choice>
        <mc:Fallback xmlns="">
          <p:sp>
            <p:nvSpPr>
              <p:cNvPr id="135181" name="Object 13"/>
              <p:cNvSpPr txBox="1">
                <a:spLocks noRot="1" noChangeAspect="1" noMove="1" noResize="1" noEditPoints="1" noAdjustHandles="1" noChangeArrowheads="1" noChangeShapeType="1" noTextEdit="1"/>
              </p:cNvSpPr>
              <p:nvPr/>
            </p:nvSpPr>
            <p:spPr bwMode="auto">
              <a:xfrm>
                <a:off x="4088397" y="1884649"/>
                <a:ext cx="2297832" cy="391873"/>
              </a:xfrm>
              <a:prstGeom prst="rect">
                <a:avLst/>
              </a:prstGeom>
              <a:blipFill>
                <a:blip r:embed="rId2"/>
                <a:stretch>
                  <a:fillRect b="-9375"/>
                </a:stretch>
              </a:blipFill>
              <a:ln>
                <a:noFill/>
              </a:ln>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32</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35172"/>
                                        </p:tgtEl>
                                        <p:attrNameLst>
                                          <p:attrName>style.visibility</p:attrName>
                                        </p:attrNameLst>
                                      </p:cBhvr>
                                      <p:to>
                                        <p:strVal val="visible"/>
                                      </p:to>
                                    </p:set>
                                    <p:anim calcmode="lin" valueType="num">
                                      <p:cBhvr additive="base">
                                        <p:cTn id="7" dur="500" fill="hold"/>
                                        <p:tgtEl>
                                          <p:spTgt spid="135172"/>
                                        </p:tgtEl>
                                        <p:attrNameLst>
                                          <p:attrName>ppt_x</p:attrName>
                                        </p:attrNameLst>
                                      </p:cBhvr>
                                      <p:tavLst>
                                        <p:tav tm="0">
                                          <p:val>
                                            <p:strVal val="#ppt_x"/>
                                          </p:val>
                                        </p:tav>
                                        <p:tav tm="100000">
                                          <p:val>
                                            <p:strVal val="#ppt_x"/>
                                          </p:val>
                                        </p:tav>
                                      </p:tavLst>
                                    </p:anim>
                                    <p:anim calcmode="lin" valueType="num">
                                      <p:cBhvr additive="base">
                                        <p:cTn id="8" dur="500" fill="hold"/>
                                        <p:tgtEl>
                                          <p:spTgt spid="13517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35173"/>
                                        </p:tgtEl>
                                        <p:attrNameLst>
                                          <p:attrName>style.visibility</p:attrName>
                                        </p:attrNameLst>
                                      </p:cBhvr>
                                      <p:to>
                                        <p:strVal val="visible"/>
                                      </p:to>
                                    </p:set>
                                    <p:animEffect transition="in" filter="dissolve">
                                      <p:cBhvr>
                                        <p:cTn id="13" dur="500"/>
                                        <p:tgtEl>
                                          <p:spTgt spid="13517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35181"/>
                                        </p:tgtEl>
                                        <p:attrNameLst>
                                          <p:attrName>style.visibility</p:attrName>
                                        </p:attrNameLst>
                                      </p:cBhvr>
                                      <p:to>
                                        <p:strVal val="visible"/>
                                      </p:to>
                                    </p:set>
                                    <p:animEffect transition="in" filter="wipe(down)">
                                      <p:cBhvr>
                                        <p:cTn id="18" dur="500"/>
                                        <p:tgtEl>
                                          <p:spTgt spid="135181"/>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35175"/>
                                        </p:tgtEl>
                                        <p:attrNameLst>
                                          <p:attrName>style.visibility</p:attrName>
                                        </p:attrNameLst>
                                      </p:cBhvr>
                                      <p:to>
                                        <p:strVal val="visible"/>
                                      </p:to>
                                    </p:set>
                                    <p:animEffect transition="in" filter="slide(fromBottom)">
                                      <p:cBhvr>
                                        <p:cTn id="23" dur="500"/>
                                        <p:tgtEl>
                                          <p:spTgt spid="13517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35176"/>
                                        </p:tgtEl>
                                        <p:attrNameLst>
                                          <p:attrName>style.visibility</p:attrName>
                                        </p:attrNameLst>
                                      </p:cBhvr>
                                      <p:to>
                                        <p:strVal val="visible"/>
                                      </p:to>
                                    </p:set>
                                    <p:animEffect transition="in" filter="dissolve">
                                      <p:cBhvr>
                                        <p:cTn id="28" dur="500"/>
                                        <p:tgtEl>
                                          <p:spTgt spid="13517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35178"/>
                                        </p:tgtEl>
                                        <p:attrNameLst>
                                          <p:attrName>style.visibility</p:attrName>
                                        </p:attrNameLst>
                                      </p:cBhvr>
                                      <p:to>
                                        <p:strVal val="visible"/>
                                      </p:to>
                                    </p:set>
                                    <p:anim calcmode="lin" valueType="num">
                                      <p:cBhvr additive="base">
                                        <p:cTn id="33" dur="500" fill="hold"/>
                                        <p:tgtEl>
                                          <p:spTgt spid="135178"/>
                                        </p:tgtEl>
                                        <p:attrNameLst>
                                          <p:attrName>ppt_x</p:attrName>
                                        </p:attrNameLst>
                                      </p:cBhvr>
                                      <p:tavLst>
                                        <p:tav tm="0">
                                          <p:val>
                                            <p:strVal val="1+#ppt_w/2"/>
                                          </p:val>
                                        </p:tav>
                                        <p:tav tm="100000">
                                          <p:val>
                                            <p:strVal val="#ppt_x"/>
                                          </p:val>
                                        </p:tav>
                                      </p:tavLst>
                                    </p:anim>
                                    <p:anim calcmode="lin" valueType="num">
                                      <p:cBhvr additive="base">
                                        <p:cTn id="34" dur="500" fill="hold"/>
                                        <p:tgtEl>
                                          <p:spTgt spid="13517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5177"/>
                                        </p:tgtEl>
                                        <p:attrNameLst>
                                          <p:attrName>style.visibility</p:attrName>
                                        </p:attrNameLst>
                                      </p:cBhvr>
                                      <p:to>
                                        <p:strVal val="visible"/>
                                      </p:to>
                                    </p:set>
                                    <p:animEffect transition="in" filter="dissolve">
                                      <p:cBhvr>
                                        <p:cTn id="39" dur="500"/>
                                        <p:tgtEl>
                                          <p:spTgt spid="13517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35179"/>
                                        </p:tgtEl>
                                        <p:attrNameLst>
                                          <p:attrName>style.visibility</p:attrName>
                                        </p:attrNameLst>
                                      </p:cBhvr>
                                      <p:to>
                                        <p:strVal val="visible"/>
                                      </p:to>
                                    </p:set>
                                    <p:animEffect transition="in" filter="dissolve">
                                      <p:cBhvr>
                                        <p:cTn id="44" dur="500"/>
                                        <p:tgtEl>
                                          <p:spTgt spid="135179"/>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35180"/>
                                        </p:tgtEl>
                                        <p:attrNameLst>
                                          <p:attrName>style.visibility</p:attrName>
                                        </p:attrNameLst>
                                      </p:cBhvr>
                                      <p:to>
                                        <p:strVal val="visible"/>
                                      </p:to>
                                    </p:set>
                                    <p:anim calcmode="lin" valueType="num">
                                      <p:cBhvr additive="base">
                                        <p:cTn id="49" dur="500" fill="hold"/>
                                        <p:tgtEl>
                                          <p:spTgt spid="135180"/>
                                        </p:tgtEl>
                                        <p:attrNameLst>
                                          <p:attrName>ppt_x</p:attrName>
                                        </p:attrNameLst>
                                      </p:cBhvr>
                                      <p:tavLst>
                                        <p:tav tm="0">
                                          <p:val>
                                            <p:strVal val="1+#ppt_w/2"/>
                                          </p:val>
                                        </p:tav>
                                        <p:tav tm="100000">
                                          <p:val>
                                            <p:strVal val="#ppt_x"/>
                                          </p:val>
                                        </p:tav>
                                      </p:tavLst>
                                    </p:anim>
                                    <p:anim calcmode="lin" valueType="num">
                                      <p:cBhvr additive="base">
                                        <p:cTn id="50" dur="500" fill="hold"/>
                                        <p:tgtEl>
                                          <p:spTgt spid="1351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p:bldP spid="135173" grpId="0"/>
      <p:bldP spid="135175" grpId="0"/>
      <p:bldP spid="135176" grpId="0" animBg="1"/>
      <p:bldP spid="135177" grpId="0" animBg="1"/>
      <p:bldP spid="135178" grpId="0" animBg="1"/>
      <p:bldP spid="135179" grpId="0"/>
      <p:bldP spid="135180" grpId="0"/>
      <p:bldP spid="13518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13AEE7EA-F11A-4AB8-8BD7-E06EB4E7C804}" type="datetime1">
              <a:rPr lang="zh-CN" altLang="en-US" smtClean="0"/>
              <a:t>2023/2/20</a:t>
            </a:fld>
            <a:endParaRPr lang="en-US" altLang="zh-CN" dirty="0"/>
          </a:p>
        </p:txBody>
      </p:sp>
      <p:sp>
        <p:nvSpPr>
          <p:cNvPr id="27651" name="Text Box 2"/>
          <p:cNvSpPr txBox="1"/>
          <p:nvPr/>
        </p:nvSpPr>
        <p:spPr>
          <a:xfrm>
            <a:off x="148039" y="1401763"/>
            <a:ext cx="615553" cy="4475162"/>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误  差  理  论  基  础</a:t>
            </a:r>
          </a:p>
        </p:txBody>
      </p:sp>
      <p:sp>
        <p:nvSpPr>
          <p:cNvPr id="27652" name="Text Box 3"/>
          <p:cNvSpPr txBox="1"/>
          <p:nvPr/>
        </p:nvSpPr>
        <p:spPr>
          <a:xfrm>
            <a:off x="1463596" y="314749"/>
            <a:ext cx="6378575" cy="540725"/>
          </a:xfrm>
          <a:prstGeom prst="rect">
            <a:avLst/>
          </a:prstGeom>
          <a:noFill/>
          <a:ln w="9525">
            <a:noFill/>
            <a:miter/>
          </a:ln>
        </p:spPr>
        <p:txBody>
          <a:bodyPr>
            <a:spAutoFit/>
          </a:bodyPr>
          <a:lstStyle/>
          <a:p>
            <a:pPr lvl="0" algn="l">
              <a:lnSpc>
                <a:spcPct val="120000"/>
              </a:lnSpc>
              <a:spcBef>
                <a:spcPct val="50000"/>
              </a:spcBef>
            </a:pPr>
            <a:r>
              <a:rPr lang="zh-CN" altLang="en-US" sz="2200" dirty="0">
                <a:solidFill>
                  <a:srgbClr val="FF0000"/>
                </a:solidFill>
                <a:latin typeface="黑体" panose="02010609060101010101" pitchFamily="49" charset="-122"/>
                <a:ea typeface="黑体" panose="02010609060101010101" pitchFamily="49" charset="-122"/>
              </a:rPr>
              <a:t>分类（</a:t>
            </a:r>
            <a:r>
              <a:rPr lang="zh-CN" altLang="en-US" sz="2400" dirty="0">
                <a:solidFill>
                  <a:srgbClr val="FF0000"/>
                </a:solidFill>
                <a:latin typeface="宋体" panose="02010600030101010101" pitchFamily="2" charset="-122"/>
              </a:rPr>
              <a:t>按特性</a:t>
            </a:r>
            <a:r>
              <a:rPr lang="zh-CN" altLang="en-US" sz="2200" dirty="0">
                <a:solidFill>
                  <a:srgbClr val="FF0000"/>
                </a:solidFill>
                <a:latin typeface="黑体" panose="02010609060101010101" pitchFamily="49" charset="-122"/>
                <a:ea typeface="黑体" panose="02010609060101010101" pitchFamily="49" charset="-122"/>
              </a:rPr>
              <a:t>） :</a:t>
            </a:r>
          </a:p>
        </p:txBody>
      </p:sp>
      <p:sp>
        <p:nvSpPr>
          <p:cNvPr id="136196" name="Text Box 4"/>
          <p:cNvSpPr txBox="1"/>
          <p:nvPr/>
        </p:nvSpPr>
        <p:spPr>
          <a:xfrm>
            <a:off x="1463596" y="819877"/>
            <a:ext cx="7788275" cy="904863"/>
          </a:xfrm>
          <a:prstGeom prst="rect">
            <a:avLst/>
          </a:prstGeom>
          <a:noFill/>
          <a:ln w="9525">
            <a:noFill/>
            <a:miter/>
          </a:ln>
        </p:spPr>
        <p:txBody>
          <a:bodyPr>
            <a:spAutoFit/>
          </a:bodyPr>
          <a:lstStyle/>
          <a:p>
            <a:pPr marL="342900" indent="-342900" algn="l">
              <a:lnSpc>
                <a:spcPct val="120000"/>
              </a:lnSpc>
              <a:buAutoNum type="alphaLcPeriod"/>
            </a:pPr>
            <a:r>
              <a:rPr lang="zh-CN" altLang="en-US" sz="2200" dirty="0">
                <a:solidFill>
                  <a:srgbClr val="FF0000"/>
                </a:solidFill>
                <a:latin typeface="宋体" panose="02010600030101010101" pitchFamily="2" charset="-122"/>
              </a:rPr>
              <a:t>定值系统误差</a:t>
            </a:r>
            <a:r>
              <a:rPr lang="zh-CN" altLang="en-US" sz="2200" dirty="0">
                <a:solidFill>
                  <a:srgbClr val="000000"/>
                </a:solidFill>
                <a:latin typeface="宋体" panose="02010600030101010101" pitchFamily="2" charset="-122"/>
              </a:rPr>
              <a:t>-----其大小和符号恒定不变。</a:t>
            </a:r>
          </a:p>
          <a:p>
            <a:pPr marL="342900" indent="-342900" algn="l">
              <a:lnSpc>
                <a:spcPct val="120000"/>
              </a:lnSpc>
            </a:pPr>
            <a:r>
              <a:rPr lang="zh-CN" altLang="en-US" sz="2200" dirty="0">
                <a:solidFill>
                  <a:srgbClr val="000000"/>
                </a:solidFill>
                <a:latin typeface="宋体" panose="02010600030101010101" pitchFamily="2" charset="-122"/>
              </a:rPr>
              <a:t>   例如，千分尺没有零点修正，天平砝码的标称值不准确等。 </a:t>
            </a:r>
          </a:p>
        </p:txBody>
      </p:sp>
      <p:sp>
        <p:nvSpPr>
          <p:cNvPr id="136197" name="Text Box 5"/>
          <p:cNvSpPr txBox="1"/>
          <p:nvPr/>
        </p:nvSpPr>
        <p:spPr>
          <a:xfrm>
            <a:off x="1404107" y="1688339"/>
            <a:ext cx="7559675" cy="1311128"/>
          </a:xfrm>
          <a:prstGeom prst="rect">
            <a:avLst/>
          </a:prstGeom>
          <a:noFill/>
          <a:ln w="9525">
            <a:noFill/>
            <a:miter/>
          </a:ln>
        </p:spPr>
        <p:txBody>
          <a:bodyPr>
            <a:spAutoFit/>
          </a:bodyPr>
          <a:lstStyle/>
          <a:p>
            <a:pPr marL="342900" indent="-342900" algn="l">
              <a:lnSpc>
                <a:spcPct val="120000"/>
              </a:lnSpc>
              <a:buAutoNum type="alphaLcPeriod" startAt="2"/>
            </a:pPr>
            <a:r>
              <a:rPr lang="zh-CN" altLang="en-US" sz="2200" dirty="0">
                <a:solidFill>
                  <a:srgbClr val="FF0000"/>
                </a:solidFill>
                <a:latin typeface="宋体" panose="02010600030101010101" pitchFamily="2" charset="-122"/>
              </a:rPr>
              <a:t>变值系统误差----</a:t>
            </a:r>
            <a:r>
              <a:rPr lang="zh-CN" altLang="en-US" sz="2200" dirty="0">
                <a:solidFill>
                  <a:srgbClr val="000000"/>
                </a:solidFill>
                <a:latin typeface="宋体" panose="02010600030101010101" pitchFamily="2" charset="-122"/>
              </a:rPr>
              <a:t>呈现规律性变化。可能随时间,随位置变化。例如分光计刻度盘中心与望远镜转轴中心不重合，存在偏心差 </a:t>
            </a:r>
          </a:p>
        </p:txBody>
      </p:sp>
      <p:pic>
        <p:nvPicPr>
          <p:cNvPr id="136210" name="Picture 18" descr="fig-1副本"/>
          <p:cNvPicPr>
            <a:picLocks noChangeAspect="1"/>
          </p:cNvPicPr>
          <p:nvPr/>
        </p:nvPicPr>
        <p:blipFill>
          <a:blip r:embed="rId2"/>
          <a:stretch>
            <a:fillRect/>
          </a:stretch>
        </p:blipFill>
        <p:spPr>
          <a:xfrm>
            <a:off x="5199819" y="32464"/>
            <a:ext cx="3763963" cy="3763963"/>
          </a:xfrm>
          <a:prstGeom prst="rect">
            <a:avLst/>
          </a:prstGeom>
          <a:noFill/>
          <a:ln w="9525">
            <a:noFill/>
            <a:miter/>
          </a:ln>
        </p:spPr>
      </p:pic>
      <p:sp>
        <p:nvSpPr>
          <p:cNvPr id="14" name="TextBox 2"/>
          <p:cNvSpPr txBox="1"/>
          <p:nvPr/>
        </p:nvSpPr>
        <p:spPr>
          <a:xfrm>
            <a:off x="1295363" y="3867929"/>
            <a:ext cx="7777162" cy="2800767"/>
          </a:xfrm>
          <a:prstGeom prst="rect">
            <a:avLst/>
          </a:prstGeom>
          <a:noFill/>
        </p:spPr>
        <p:txBody>
          <a:bodyPr>
            <a:spAutoFit/>
          </a:bodyPr>
          <a:lstStyle/>
          <a:p>
            <a:pPr marL="342900" indent="-342900">
              <a:buFontTx/>
              <a:buAutoNum type="alphaLcPeriod"/>
              <a:defRPr/>
            </a:pPr>
            <a:r>
              <a:rPr lang="zh-CN" altLang="en-US" sz="2200" dirty="0">
                <a:solidFill>
                  <a:srgbClr val="FF0000"/>
                </a:solidFill>
                <a:latin typeface="Times New Roman" pitchFamily="18" charset="0"/>
                <a:ea typeface="+mn-ea"/>
                <a:cs typeface="Times New Roman" pitchFamily="18" charset="0"/>
              </a:rPr>
              <a:t>可定系统误差</a:t>
            </a:r>
            <a:r>
              <a:rPr lang="en-US" altLang="zh-CN" sz="2200" dirty="0">
                <a:latin typeface="Times New Roman" pitchFamily="18" charset="0"/>
                <a:ea typeface="+mn-ea"/>
                <a:cs typeface="Times New Roman" pitchFamily="18" charset="0"/>
              </a:rPr>
              <a:t>-------</a:t>
            </a:r>
            <a:r>
              <a:rPr lang="zh-CN" altLang="en-US" sz="2200" dirty="0">
                <a:solidFill>
                  <a:schemeClr val="tx2"/>
                </a:solidFill>
                <a:latin typeface="Times New Roman" pitchFamily="18" charset="0"/>
                <a:ea typeface="+mn-ea"/>
                <a:cs typeface="Times New Roman" pitchFamily="18" charset="0"/>
              </a:rPr>
              <a:t>在测量过程中，能确定其大小和方向，可以进行修正和消除。</a:t>
            </a:r>
            <a:endParaRPr lang="zh-CN" altLang="en-US" sz="2200" dirty="0">
              <a:latin typeface="Times New Roman" pitchFamily="18" charset="0"/>
              <a:ea typeface="+mn-ea"/>
              <a:cs typeface="Times New Roman" pitchFamily="18" charset="0"/>
            </a:endParaRPr>
          </a:p>
          <a:p>
            <a:pPr>
              <a:defRPr/>
            </a:pPr>
            <a:r>
              <a:rPr lang="en-US" altLang="zh-CN" sz="2200" dirty="0">
                <a:solidFill>
                  <a:srgbClr val="FF0000"/>
                </a:solidFill>
                <a:latin typeface="Times New Roman" pitchFamily="18" charset="0"/>
                <a:ea typeface="+mn-ea"/>
                <a:cs typeface="Times New Roman" pitchFamily="18" charset="0"/>
              </a:rPr>
              <a:t>b.</a:t>
            </a:r>
            <a:r>
              <a:rPr lang="zh-CN" altLang="en-US" sz="2200" dirty="0">
                <a:solidFill>
                  <a:srgbClr val="FF0000"/>
                </a:solidFill>
                <a:latin typeface="Times New Roman" pitchFamily="18" charset="0"/>
                <a:ea typeface="+mn-ea"/>
                <a:cs typeface="Times New Roman" pitchFamily="18" charset="0"/>
              </a:rPr>
              <a:t>未定系统误差</a:t>
            </a:r>
            <a:r>
              <a:rPr lang="en-US" altLang="zh-CN" sz="2200" dirty="0">
                <a:latin typeface="Times New Roman" pitchFamily="18" charset="0"/>
                <a:ea typeface="+mn-ea"/>
                <a:cs typeface="Times New Roman" pitchFamily="18" charset="0"/>
              </a:rPr>
              <a:t>-------</a:t>
            </a:r>
            <a:r>
              <a:rPr lang="zh-CN" altLang="en-US" sz="2200" dirty="0">
                <a:solidFill>
                  <a:schemeClr val="tx2"/>
                </a:solidFill>
                <a:latin typeface="Times New Roman" pitchFamily="18" charset="0"/>
                <a:ea typeface="+mn-ea"/>
                <a:cs typeface="Times New Roman" pitchFamily="18" charset="0"/>
              </a:rPr>
              <a:t>在实验中不能确定其大小和方向。在数据处理中，常用估计误差限的方法得出，并与随机误差相似，用统计方法处理。如一个</a:t>
            </a:r>
            <a:r>
              <a:rPr lang="en-US" sz="2200" dirty="0">
                <a:solidFill>
                  <a:schemeClr val="tx2"/>
                </a:solidFill>
                <a:latin typeface="Times New Roman" pitchFamily="18" charset="0"/>
                <a:ea typeface="+mn-ea"/>
                <a:cs typeface="Times New Roman" pitchFamily="18" charset="0"/>
              </a:rPr>
              <a:t>0.5</a:t>
            </a:r>
            <a:r>
              <a:rPr lang="zh-CN" altLang="en-US" sz="2200" dirty="0">
                <a:solidFill>
                  <a:schemeClr val="tx2"/>
                </a:solidFill>
                <a:latin typeface="Times New Roman" pitchFamily="18" charset="0"/>
                <a:ea typeface="+mn-ea"/>
                <a:cs typeface="Times New Roman" pitchFamily="18" charset="0"/>
              </a:rPr>
              <a:t>级电流（压）表，最大值误差为：量程</a:t>
            </a:r>
            <a:r>
              <a:rPr lang="en-US" altLang="zh-CN" sz="2200" dirty="0">
                <a:solidFill>
                  <a:schemeClr val="tx2"/>
                </a:solidFill>
                <a:latin typeface="Times New Roman" pitchFamily="18" charset="0"/>
                <a:ea typeface="+mn-ea"/>
                <a:cs typeface="Times New Roman" pitchFamily="18" charset="0"/>
              </a:rPr>
              <a:t>×</a:t>
            </a:r>
            <a:r>
              <a:rPr lang="en-US" sz="2200" dirty="0">
                <a:solidFill>
                  <a:schemeClr val="tx2"/>
                </a:solidFill>
                <a:latin typeface="Times New Roman" pitchFamily="18" charset="0"/>
                <a:ea typeface="+mn-ea"/>
                <a:cs typeface="Times New Roman" pitchFamily="18" charset="0"/>
              </a:rPr>
              <a:t>0.5</a:t>
            </a:r>
            <a:r>
              <a:rPr lang="zh-CN" altLang="en-US" sz="2200" dirty="0">
                <a:solidFill>
                  <a:schemeClr val="tx2"/>
                </a:solidFill>
                <a:latin typeface="Times New Roman" pitchFamily="18" charset="0"/>
                <a:ea typeface="+mn-ea"/>
                <a:cs typeface="Times New Roman" pitchFamily="18" charset="0"/>
              </a:rPr>
              <a:t>％，这属于未定系统误差，表示指针在任何刻度处的示值误差不会超过此值。</a:t>
            </a:r>
          </a:p>
          <a:p>
            <a:pPr>
              <a:defRPr/>
            </a:pPr>
            <a:endParaRPr lang="zh-CN" altLang="en-US" sz="2200" dirty="0">
              <a:latin typeface="Times New Roman" pitchFamily="18" charset="0"/>
              <a:ea typeface="+mn-ea"/>
              <a:cs typeface="Times New Roman" pitchFamily="18" charset="0"/>
            </a:endParaRPr>
          </a:p>
        </p:txBody>
      </p:sp>
      <p:sp>
        <p:nvSpPr>
          <p:cNvPr id="15" name="Text Box 3"/>
          <p:cNvSpPr txBox="1">
            <a:spLocks noChangeArrowheads="1"/>
          </p:cNvSpPr>
          <p:nvPr/>
        </p:nvSpPr>
        <p:spPr bwMode="auto">
          <a:xfrm>
            <a:off x="1404107" y="3298397"/>
            <a:ext cx="6378575" cy="444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tx1"/>
              </a:buClr>
              <a:buChar char="•"/>
              <a:defRPr sz="2000">
                <a:solidFill>
                  <a:schemeClr val="tx2"/>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宋体" panose="02010600030101010101" pitchFamily="2" charset="-122"/>
              </a:defRPr>
            </a:lvl9pPr>
          </a:lstStyle>
          <a:p>
            <a:pPr algn="l" eaLnBrk="1" hangingPunct="1">
              <a:lnSpc>
                <a:spcPct val="120000"/>
              </a:lnSpc>
              <a:spcBef>
                <a:spcPct val="50000"/>
              </a:spcBef>
              <a:buClrTx/>
              <a:buSzTx/>
              <a:buFontTx/>
              <a:buNone/>
            </a:pPr>
            <a:r>
              <a:rPr lang="zh-CN" altLang="en-US" sz="2200" dirty="0">
                <a:solidFill>
                  <a:srgbClr val="FF0000"/>
                </a:solidFill>
                <a:latin typeface="黑体" panose="02010609060101010101" pitchFamily="49" charset="-122"/>
                <a:ea typeface="黑体" panose="02010609060101010101" pitchFamily="49" charset="-122"/>
              </a:rPr>
              <a:t>分类（按掌握程度）:</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33</a:t>
            </a:fld>
            <a:endParaRPr lang="en-US" altLang="zh-CN" sz="1400" b="0" dirty="0"/>
          </a:p>
        </p:txBody>
      </p:sp>
    </p:spTree>
    <p:extLst>
      <p:ext uri="{BB962C8B-B14F-4D97-AF65-F5344CB8AC3E}">
        <p14:creationId xmlns:p14="http://schemas.microsoft.com/office/powerpoint/2010/main" val="327132433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6196"/>
                                        </p:tgtEl>
                                        <p:attrNameLst>
                                          <p:attrName>style.visibility</p:attrName>
                                        </p:attrNameLst>
                                      </p:cBhvr>
                                      <p:to>
                                        <p:strVal val="visible"/>
                                      </p:to>
                                    </p:set>
                                    <p:animEffect transition="in" filter="dissolve">
                                      <p:cBhvr>
                                        <p:cTn id="7" dur="500"/>
                                        <p:tgtEl>
                                          <p:spTgt spid="13619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6197"/>
                                        </p:tgtEl>
                                        <p:attrNameLst>
                                          <p:attrName>style.visibility</p:attrName>
                                        </p:attrNameLst>
                                      </p:cBhvr>
                                      <p:to>
                                        <p:strVal val="visible"/>
                                      </p:to>
                                    </p:set>
                                    <p:animEffect transition="in" filter="dissolve">
                                      <p:cBhvr>
                                        <p:cTn id="12" dur="500"/>
                                        <p:tgtEl>
                                          <p:spTgt spid="13619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36210"/>
                                        </p:tgtEl>
                                        <p:attrNameLst>
                                          <p:attrName>style.visibility</p:attrName>
                                        </p:attrNameLst>
                                      </p:cBhvr>
                                      <p:to>
                                        <p:strVal val="visible"/>
                                      </p:to>
                                    </p:set>
                                    <p:animEffect transition="in" filter="checkerboard(across)">
                                      <p:cBhvr>
                                        <p:cTn id="17" dur="10"/>
                                        <p:tgtEl>
                                          <p:spTgt spid="136210"/>
                                        </p:tgtEl>
                                      </p:cBhvr>
                                    </p:animEffect>
                                  </p:childTnLst>
                                  <p:subTnLst>
                                    <p:set>
                                      <p:cBhvr override="childStyle">
                                        <p:cTn dur="1" fill="hold" display="0" masterRel="nextClick" afterEffect="1"/>
                                        <p:tgtEl>
                                          <p:spTgt spid="13621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9"/>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xEl>
                                              <p:pRg st="0" end="0"/>
                                            </p:txEl>
                                          </p:spTgt>
                                        </p:tgtEl>
                                        <p:attrNameLst>
                                          <p:attrName>style.visibility</p:attrName>
                                        </p:attrNameLst>
                                      </p:cBhvr>
                                      <p:to>
                                        <p:strVal val="visible"/>
                                      </p:to>
                                    </p:set>
                                    <p:animEffect transition="in" filter="fade">
                                      <p:cBhvr>
                                        <p:cTn id="26" dur="500"/>
                                        <p:tgtEl>
                                          <p:spTgt spid="1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14">
                                            <p:txEl>
                                              <p:pRg st="1" end="1"/>
                                            </p:txEl>
                                          </p:spTgt>
                                        </p:tgtEl>
                                        <p:attrNameLst>
                                          <p:attrName>style.visibility</p:attrName>
                                        </p:attrNameLst>
                                      </p:cBhvr>
                                      <p:to>
                                        <p:strVal val="visible"/>
                                      </p:to>
                                    </p:set>
                                    <p:animEffect transition="in" filter="box(in)">
                                      <p:cBhvr>
                                        <p:cTn id="31"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6" grpId="0"/>
      <p:bldP spid="136197"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D21C79E8-40EA-4CC1-9076-19E4F5531099}" type="datetime1">
              <a:rPr lang="zh-CN" altLang="en-US" smtClean="0"/>
              <a:t>2023/2/20</a:t>
            </a:fld>
            <a:endParaRPr lang="en-US" altLang="zh-CN" dirty="0"/>
          </a:p>
        </p:txBody>
      </p:sp>
      <p:sp>
        <p:nvSpPr>
          <p:cNvPr id="28675" name="Text Box 5"/>
          <p:cNvSpPr txBox="1"/>
          <p:nvPr/>
        </p:nvSpPr>
        <p:spPr>
          <a:xfrm>
            <a:off x="1425083" y="2359376"/>
            <a:ext cx="1524776" cy="430887"/>
          </a:xfrm>
          <a:prstGeom prst="rect">
            <a:avLst/>
          </a:prstGeom>
          <a:noFill/>
          <a:ln w="9525">
            <a:noFill/>
            <a:miter/>
          </a:ln>
        </p:spPr>
        <p:txBody>
          <a:bodyPr wrap="none">
            <a:spAutoFit/>
          </a:bodyPr>
          <a:lstStyle/>
          <a:p>
            <a:pPr lvl="0" algn="l" eaLnBrk="1" hangingPunct="1"/>
            <a:r>
              <a:rPr lang="zh-CN" altLang="en-US" sz="2200" dirty="0">
                <a:solidFill>
                  <a:srgbClr val="000000"/>
                </a:solidFill>
                <a:latin typeface="Times New Roman" panose="02020603050405020304" pitchFamily="18" charset="0"/>
                <a:ea typeface="Times New Roman" panose="02020603050405020304" pitchFamily="18" charset="0"/>
              </a:rPr>
              <a:t>(3) </a:t>
            </a:r>
            <a:r>
              <a:rPr lang="zh-CN" altLang="en-US" sz="2200" dirty="0">
                <a:solidFill>
                  <a:srgbClr val="000000"/>
                </a:solidFill>
                <a:latin typeface="宋体" panose="02010600030101010101" pitchFamily="2" charset="-122"/>
              </a:rPr>
              <a:t>对比法</a:t>
            </a:r>
            <a:r>
              <a:rPr lang="zh-CN" altLang="en-US" sz="2200" b="0" dirty="0">
                <a:solidFill>
                  <a:srgbClr val="000000"/>
                </a:solidFill>
                <a:latin typeface="Tahoma" panose="020B0604030504040204" pitchFamily="34" charset="0"/>
              </a:rPr>
              <a:t> </a:t>
            </a:r>
          </a:p>
        </p:txBody>
      </p:sp>
      <p:sp>
        <p:nvSpPr>
          <p:cNvPr id="184326" name="Text Box 6"/>
          <p:cNvSpPr txBox="1"/>
          <p:nvPr/>
        </p:nvSpPr>
        <p:spPr>
          <a:xfrm>
            <a:off x="1763713" y="3049782"/>
            <a:ext cx="2321469" cy="1545103"/>
          </a:xfrm>
          <a:prstGeom prst="rect">
            <a:avLst/>
          </a:prstGeom>
          <a:noFill/>
          <a:ln w="9525">
            <a:noFill/>
            <a:miter/>
          </a:ln>
        </p:spPr>
        <p:txBody>
          <a:bodyPr wrap="none">
            <a:spAutoFit/>
          </a:bodyPr>
          <a:lstStyle/>
          <a:p>
            <a:pPr marL="342900" indent="-342900" algn="l">
              <a:lnSpc>
                <a:spcPct val="150000"/>
              </a:lnSpc>
              <a:buAutoNum type="alphaLcPeriod"/>
            </a:pPr>
            <a:r>
              <a:rPr lang="zh-CN" altLang="en-US" sz="2200" dirty="0">
                <a:solidFill>
                  <a:srgbClr val="000000"/>
                </a:solidFill>
                <a:latin typeface="宋体" panose="02010600030101010101" pitchFamily="2" charset="-122"/>
              </a:rPr>
              <a:t>实验方法 </a:t>
            </a:r>
            <a:r>
              <a:rPr lang="zh-CN" altLang="en-US" sz="2200" dirty="0">
                <a:solidFill>
                  <a:srgbClr val="000000"/>
                </a:solidFill>
                <a:latin typeface="Tahoma" panose="020B0604030504040204" pitchFamily="34" charset="0"/>
              </a:rPr>
              <a:t> </a:t>
            </a:r>
          </a:p>
          <a:p>
            <a:pPr marL="342900" indent="-342900" algn="l">
              <a:lnSpc>
                <a:spcPct val="150000"/>
              </a:lnSpc>
              <a:buAutoNum type="alphaLcPeriod"/>
            </a:pPr>
            <a:r>
              <a:rPr lang="zh-CN" altLang="en-US" sz="2200" dirty="0">
                <a:solidFill>
                  <a:srgbClr val="000000"/>
                </a:solidFill>
                <a:latin typeface="宋体" panose="02010600030101010101" pitchFamily="2" charset="-122"/>
              </a:rPr>
              <a:t>仪器</a:t>
            </a:r>
            <a:r>
              <a:rPr lang="zh-CN" altLang="en-US" sz="2200" dirty="0">
                <a:solidFill>
                  <a:srgbClr val="000000"/>
                </a:solidFill>
                <a:latin typeface="Tahoma" panose="020B0604030504040204" pitchFamily="34" charset="0"/>
              </a:rPr>
              <a:t> </a:t>
            </a:r>
          </a:p>
          <a:p>
            <a:pPr marL="342900" indent="-342900" algn="l">
              <a:lnSpc>
                <a:spcPct val="150000"/>
              </a:lnSpc>
              <a:buAutoNum type="alphaLcPeriod"/>
            </a:pPr>
            <a:r>
              <a:rPr lang="zh-CN" altLang="en-US" sz="2200" dirty="0">
                <a:solidFill>
                  <a:srgbClr val="000000"/>
                </a:solidFill>
                <a:latin typeface="宋体" panose="02010600030101010101" pitchFamily="2" charset="-122"/>
              </a:rPr>
              <a:t>改变测量条件</a:t>
            </a:r>
            <a:r>
              <a:rPr lang="zh-CN" altLang="en-US" sz="2200" b="0" dirty="0">
                <a:solidFill>
                  <a:srgbClr val="000000"/>
                </a:solidFill>
                <a:latin typeface="Tahoma" panose="020B0604030504040204" pitchFamily="34" charset="0"/>
              </a:rPr>
              <a:t> </a:t>
            </a:r>
          </a:p>
        </p:txBody>
      </p:sp>
      <p:sp>
        <p:nvSpPr>
          <p:cNvPr id="28677" name="Text Box 7"/>
          <p:cNvSpPr txBox="1"/>
          <p:nvPr/>
        </p:nvSpPr>
        <p:spPr>
          <a:xfrm>
            <a:off x="148039" y="1401767"/>
            <a:ext cx="615553" cy="4332287"/>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误  差  理  论  基  础</a:t>
            </a:r>
          </a:p>
        </p:txBody>
      </p:sp>
      <p:grpSp>
        <p:nvGrpSpPr>
          <p:cNvPr id="2" name="组合 1"/>
          <p:cNvGrpSpPr/>
          <p:nvPr/>
        </p:nvGrpSpPr>
        <p:grpSpPr>
          <a:xfrm>
            <a:off x="1322395" y="5288583"/>
            <a:ext cx="7529509" cy="467396"/>
            <a:chOff x="1219204" y="3810004"/>
            <a:chExt cx="7529509" cy="467396"/>
          </a:xfrm>
        </p:grpSpPr>
        <p:sp>
          <p:nvSpPr>
            <p:cNvPr id="184329" name="Text Box 9"/>
            <p:cNvSpPr txBox="1"/>
            <p:nvPr/>
          </p:nvSpPr>
          <p:spPr>
            <a:xfrm>
              <a:off x="1219204" y="3846513"/>
              <a:ext cx="982961" cy="430887"/>
            </a:xfrm>
            <a:prstGeom prst="rect">
              <a:avLst/>
            </a:prstGeom>
            <a:noFill/>
            <a:ln w="9525">
              <a:noFill/>
              <a:miter/>
            </a:ln>
          </p:spPr>
          <p:txBody>
            <a:bodyPr wrap="none">
              <a:spAutoFit/>
            </a:bodyPr>
            <a:lstStyle/>
            <a:p>
              <a:pPr lvl="0" algn="l" eaLnBrk="1" hangingPunct="1"/>
              <a:r>
                <a:rPr lang="zh-CN" altLang="en-US" sz="2200" dirty="0">
                  <a:solidFill>
                    <a:srgbClr val="000000"/>
                  </a:solidFill>
                  <a:latin typeface="黑体" panose="02010609060101010101" pitchFamily="49" charset="-122"/>
                  <a:ea typeface="黑体" panose="02010609060101010101" pitchFamily="49" charset="-122"/>
                </a:rPr>
                <a:t>处理:</a:t>
              </a:r>
              <a:r>
                <a:rPr lang="zh-CN" altLang="en-US" sz="2200" b="0" dirty="0">
                  <a:solidFill>
                    <a:srgbClr val="000000"/>
                  </a:solidFill>
                  <a:latin typeface="Tahoma" panose="020B0604030504040204" pitchFamily="34" charset="0"/>
                </a:rPr>
                <a:t> </a:t>
              </a:r>
            </a:p>
          </p:txBody>
        </p:sp>
        <p:sp>
          <p:nvSpPr>
            <p:cNvPr id="184330" name="Text Box 10"/>
            <p:cNvSpPr txBox="1"/>
            <p:nvPr/>
          </p:nvSpPr>
          <p:spPr>
            <a:xfrm>
              <a:off x="2041525" y="3810004"/>
              <a:ext cx="6707188" cy="453266"/>
            </a:xfrm>
            <a:prstGeom prst="rect">
              <a:avLst/>
            </a:prstGeom>
            <a:noFill/>
            <a:ln w="9525">
              <a:noFill/>
              <a:miter/>
            </a:ln>
          </p:spPr>
          <p:txBody>
            <a:bodyPr>
              <a:spAutoFit/>
            </a:bodyPr>
            <a:lstStyle/>
            <a:p>
              <a:pPr lvl="0" algn="l" eaLnBrk="1" hangingPunct="1">
                <a:lnSpc>
                  <a:spcPct val="120000"/>
                </a:lnSpc>
              </a:pPr>
              <a:r>
                <a:rPr lang="zh-CN" altLang="en-US" sz="2200" b="0" dirty="0">
                  <a:solidFill>
                    <a:srgbClr val="000000"/>
                  </a:solidFill>
                  <a:latin typeface="黑体" panose="02010609060101010101" pitchFamily="49" charset="-122"/>
                  <a:ea typeface="黑体" panose="02010609060101010101" pitchFamily="49" charset="-122"/>
                </a:rPr>
                <a:t>任何实验仪器、理论模型、实验条件，都不可能理想</a:t>
              </a:r>
              <a:r>
                <a:rPr lang="zh-CN" altLang="en-US" sz="2200" b="0" dirty="0">
                  <a:solidFill>
                    <a:srgbClr val="000000"/>
                  </a:solidFill>
                  <a:latin typeface="Tahoma" panose="020B0604030504040204" pitchFamily="34" charset="0"/>
                </a:rPr>
                <a:t> </a:t>
              </a:r>
            </a:p>
          </p:txBody>
        </p:sp>
      </p:grpSp>
      <p:sp>
        <p:nvSpPr>
          <p:cNvPr id="184331" name="Text Box 11"/>
          <p:cNvSpPr txBox="1"/>
          <p:nvPr/>
        </p:nvSpPr>
        <p:spPr>
          <a:xfrm>
            <a:off x="1425083" y="5774233"/>
            <a:ext cx="4727576" cy="430887"/>
          </a:xfrm>
          <a:prstGeom prst="rect">
            <a:avLst/>
          </a:prstGeom>
          <a:noFill/>
          <a:ln w="9525">
            <a:noFill/>
            <a:miter/>
          </a:ln>
        </p:spPr>
        <p:txBody>
          <a:bodyPr wrap="none">
            <a:spAutoFit/>
          </a:bodyPr>
          <a:lstStyle/>
          <a:p>
            <a:pPr lvl="0" algn="l" eaLnBrk="1" hangingPunct="1"/>
            <a:r>
              <a:rPr lang="en-US" altLang="zh-CN" sz="2200" dirty="0">
                <a:solidFill>
                  <a:srgbClr val="000000"/>
                </a:solidFill>
                <a:latin typeface="+mn-ea"/>
                <a:ea typeface="+mn-ea"/>
              </a:rPr>
              <a:t>a. </a:t>
            </a:r>
            <a:r>
              <a:rPr lang="zh-CN" altLang="en-US" sz="2200" dirty="0">
                <a:solidFill>
                  <a:srgbClr val="000000"/>
                </a:solidFill>
                <a:latin typeface="+mn-ea"/>
                <a:ea typeface="+mn-ea"/>
              </a:rPr>
              <a:t>消除产生系统误差的根源(原因)</a:t>
            </a:r>
            <a:r>
              <a:rPr lang="zh-CN" altLang="en-US" sz="2200" b="0" dirty="0">
                <a:solidFill>
                  <a:srgbClr val="000000"/>
                </a:solidFill>
                <a:latin typeface="+mn-ea"/>
                <a:ea typeface="+mn-ea"/>
              </a:rPr>
              <a:t> </a:t>
            </a:r>
          </a:p>
        </p:txBody>
      </p:sp>
      <p:sp>
        <p:nvSpPr>
          <p:cNvPr id="184332" name="Text Box 12"/>
          <p:cNvSpPr txBox="1"/>
          <p:nvPr/>
        </p:nvSpPr>
        <p:spPr>
          <a:xfrm>
            <a:off x="1425083" y="6205120"/>
            <a:ext cx="3307316" cy="430887"/>
          </a:xfrm>
          <a:prstGeom prst="rect">
            <a:avLst/>
          </a:prstGeom>
          <a:noFill/>
          <a:ln w="9525">
            <a:noFill/>
            <a:miter/>
          </a:ln>
        </p:spPr>
        <p:txBody>
          <a:bodyPr wrap="none">
            <a:spAutoFit/>
          </a:bodyPr>
          <a:lstStyle/>
          <a:p>
            <a:pPr lvl="0" algn="l" eaLnBrk="1" hangingPunct="1"/>
            <a:r>
              <a:rPr lang="en-US" altLang="zh-CN" sz="2200" dirty="0">
                <a:solidFill>
                  <a:srgbClr val="000000"/>
                </a:solidFill>
                <a:latin typeface="+mn-ea"/>
                <a:ea typeface="+mn-ea"/>
              </a:rPr>
              <a:t>b. </a:t>
            </a:r>
            <a:r>
              <a:rPr lang="zh-CN" altLang="en-US" sz="2200" dirty="0">
                <a:solidFill>
                  <a:srgbClr val="000000"/>
                </a:solidFill>
                <a:latin typeface="+mn-ea"/>
                <a:ea typeface="+mn-ea"/>
              </a:rPr>
              <a:t>选择适当的测量方法</a:t>
            </a:r>
            <a:r>
              <a:rPr lang="zh-CN" altLang="en-US" sz="2200" b="0" dirty="0">
                <a:solidFill>
                  <a:srgbClr val="000000"/>
                </a:solidFill>
                <a:latin typeface="+mn-ea"/>
                <a:ea typeface="+mn-ea"/>
              </a:rPr>
              <a:t> </a:t>
            </a:r>
          </a:p>
        </p:txBody>
      </p:sp>
      <p:sp>
        <p:nvSpPr>
          <p:cNvPr id="184333" name="Comment 13"/>
          <p:cNvSpPr/>
          <p:nvPr/>
        </p:nvSpPr>
        <p:spPr>
          <a:xfrm>
            <a:off x="3635379" y="2113157"/>
            <a:ext cx="5216525" cy="788988"/>
          </a:xfrm>
          <a:prstGeom prst="wedgeRectCallout">
            <a:avLst>
              <a:gd name="adj1" fmla="val -51032"/>
              <a:gd name="adj2" fmla="val 111167"/>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lvl="0" algn="l" eaLnBrk="1" hangingPunct="1">
              <a:spcBef>
                <a:spcPct val="50000"/>
              </a:spcBef>
            </a:pPr>
            <a:r>
              <a:rPr lang="zh-CN" altLang="en-US" dirty="0">
                <a:solidFill>
                  <a:srgbClr val="000000"/>
                </a:solidFill>
                <a:latin typeface="宋体" panose="02010600030101010101" pitchFamily="2" charset="-122"/>
              </a:rPr>
              <a:t>单摆</a:t>
            </a:r>
            <a:r>
              <a:rPr lang="en-US" altLang="zh-CN" i="1" dirty="0">
                <a:solidFill>
                  <a:srgbClr val="000000"/>
                </a:solidFill>
                <a:latin typeface="Times New Roman" panose="02020603050405020304" pitchFamily="18" charset="0"/>
                <a:ea typeface="Times New Roman" panose="02020603050405020304" pitchFamily="18" charset="0"/>
              </a:rPr>
              <a:t>g</a:t>
            </a:r>
            <a:r>
              <a:rPr lang="en-US" altLang="zh-CN" dirty="0">
                <a:solidFill>
                  <a:srgbClr val="000000"/>
                </a:solidFill>
                <a:latin typeface="Times New Roman" panose="02020603050405020304" pitchFamily="18" charset="0"/>
                <a:ea typeface="Times New Roman" panose="02020603050405020304" pitchFamily="18" charset="0"/>
              </a:rPr>
              <a:t>=(9.800</a:t>
            </a:r>
            <a:r>
              <a:rPr lang="en-US" altLang="zh-CN" dirty="0">
                <a:solidFill>
                  <a:srgbClr val="000000"/>
                </a:solidFill>
                <a:latin typeface="宋体" panose="02010600030101010101" pitchFamily="2" charset="-122"/>
              </a:rPr>
              <a:t>±</a:t>
            </a:r>
            <a:r>
              <a:rPr lang="en-US" altLang="zh-CN" dirty="0">
                <a:solidFill>
                  <a:srgbClr val="000000"/>
                </a:solidFill>
                <a:latin typeface="Times New Roman" panose="02020603050405020304" pitchFamily="18" charset="0"/>
                <a:ea typeface="Times New Roman" panose="02020603050405020304" pitchFamily="18" charset="0"/>
              </a:rPr>
              <a:t>0.002)m/s</a:t>
            </a:r>
            <a:r>
              <a:rPr lang="en-US" altLang="zh-CN" baseline="30000" dirty="0">
                <a:solidFill>
                  <a:srgbClr val="000000"/>
                </a:solidFill>
                <a:latin typeface="Times New Roman" panose="02020603050405020304" pitchFamily="18" charset="0"/>
                <a:ea typeface="Times New Roman" panose="02020603050405020304" pitchFamily="18" charset="0"/>
              </a:rPr>
              <a:t>2</a:t>
            </a:r>
            <a:r>
              <a:rPr lang="en-US" altLang="zh-CN" dirty="0">
                <a:solidFill>
                  <a:srgbClr val="000000"/>
                </a:solidFill>
                <a:latin typeface="宋体" panose="02010600030101010101" pitchFamily="2" charset="-122"/>
              </a:rPr>
              <a:t>；</a:t>
            </a:r>
          </a:p>
          <a:p>
            <a:pPr lvl="0" algn="l" eaLnBrk="1" hangingPunct="1">
              <a:spcBef>
                <a:spcPct val="50000"/>
              </a:spcBef>
            </a:pPr>
            <a:r>
              <a:rPr lang="zh-CN" altLang="en-US" dirty="0">
                <a:solidFill>
                  <a:srgbClr val="000000"/>
                </a:solidFill>
                <a:latin typeface="宋体" panose="02010600030101010101" pitchFamily="2" charset="-122"/>
              </a:rPr>
              <a:t>自由落体</a:t>
            </a:r>
            <a:r>
              <a:rPr lang="en-US" altLang="zh-CN" i="1" dirty="0">
                <a:solidFill>
                  <a:srgbClr val="000000"/>
                </a:solidFill>
                <a:latin typeface="Times New Roman" panose="02020603050405020304" pitchFamily="18" charset="0"/>
                <a:ea typeface="Times New Roman" panose="02020603050405020304" pitchFamily="18" charset="0"/>
              </a:rPr>
              <a:t>g</a:t>
            </a:r>
            <a:r>
              <a:rPr lang="en-US" altLang="zh-CN" dirty="0">
                <a:solidFill>
                  <a:srgbClr val="000000"/>
                </a:solidFill>
                <a:latin typeface="宋体" panose="02010600030101010101" pitchFamily="2" charset="-122"/>
              </a:rPr>
              <a:t>=(9.77±</a:t>
            </a:r>
            <a:r>
              <a:rPr lang="en-US" altLang="zh-CN" dirty="0">
                <a:solidFill>
                  <a:srgbClr val="000000"/>
                </a:solidFill>
                <a:latin typeface="Times New Roman" panose="02020603050405020304" pitchFamily="18" charset="0"/>
                <a:ea typeface="Times New Roman" panose="02020603050405020304" pitchFamily="18" charset="0"/>
              </a:rPr>
              <a:t>0.02)m/s</a:t>
            </a:r>
            <a:r>
              <a:rPr lang="en-US" altLang="zh-CN" baseline="30000" dirty="0">
                <a:solidFill>
                  <a:srgbClr val="000000"/>
                </a:solidFill>
                <a:latin typeface="Times New Roman" panose="02020603050405020304" pitchFamily="18" charset="0"/>
                <a:ea typeface="Times New Roman" panose="02020603050405020304" pitchFamily="18" charset="0"/>
              </a:rPr>
              <a:t>2</a:t>
            </a:r>
            <a:r>
              <a:rPr lang="en-US" altLang="zh-CN" dirty="0">
                <a:solidFill>
                  <a:srgbClr val="000000"/>
                </a:solidFill>
                <a:latin typeface="宋体" panose="02010600030101010101" pitchFamily="2" charset="-122"/>
              </a:rPr>
              <a:t>，</a:t>
            </a:r>
            <a:r>
              <a:rPr lang="zh-CN" altLang="en-US" dirty="0">
                <a:solidFill>
                  <a:srgbClr val="000000"/>
                </a:solidFill>
                <a:latin typeface="宋体" panose="02010600030101010101" pitchFamily="2" charset="-122"/>
              </a:rPr>
              <a:t>其一存在系统误差</a:t>
            </a:r>
            <a:r>
              <a:rPr lang="zh-CN" altLang="en-US" b="0" dirty="0">
                <a:solidFill>
                  <a:srgbClr val="000000"/>
                </a:solidFill>
              </a:rPr>
              <a:t> </a:t>
            </a:r>
          </a:p>
        </p:txBody>
      </p:sp>
      <p:sp>
        <p:nvSpPr>
          <p:cNvPr id="184334" name="Comment 14"/>
          <p:cNvSpPr/>
          <p:nvPr/>
        </p:nvSpPr>
        <p:spPr>
          <a:xfrm>
            <a:off x="4859338" y="3121220"/>
            <a:ext cx="3962400" cy="925512"/>
          </a:xfrm>
          <a:prstGeom prst="wedgeRectCallout">
            <a:avLst>
              <a:gd name="adj1" fmla="val -91468"/>
              <a:gd name="adj2" fmla="val 39194"/>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lvl="0" algn="l" eaLnBrk="1" hangingPunct="1">
              <a:spcBef>
                <a:spcPct val="50000"/>
              </a:spcBef>
            </a:pPr>
            <a:r>
              <a:rPr lang="zh-CN" altLang="en-US" dirty="0">
                <a:solidFill>
                  <a:srgbClr val="000000"/>
                </a:solidFill>
                <a:latin typeface="宋体" panose="02010600030101010101" pitchFamily="2" charset="-122"/>
              </a:rPr>
              <a:t>如两个电表接入同一电路，对比两个表的读数，如其一是标准表，可得另一表的修正值。</a:t>
            </a:r>
            <a:r>
              <a:rPr lang="zh-CN" altLang="en-US" dirty="0">
                <a:solidFill>
                  <a:srgbClr val="000000"/>
                </a:solidFill>
              </a:rPr>
              <a:t> </a:t>
            </a:r>
          </a:p>
        </p:txBody>
      </p:sp>
      <p:sp>
        <p:nvSpPr>
          <p:cNvPr id="184335" name="Comment 15"/>
          <p:cNvSpPr/>
          <p:nvPr/>
        </p:nvSpPr>
        <p:spPr>
          <a:xfrm>
            <a:off x="5651500" y="4129282"/>
            <a:ext cx="2590800" cy="1123712"/>
          </a:xfrm>
          <a:prstGeom prst="wedgeRoundRectCallout">
            <a:avLst>
              <a:gd name="adj1" fmla="val -110602"/>
              <a:gd name="adj2" fmla="val -12972"/>
              <a:gd name="adj3" fmla="val 16667"/>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lvl="0" algn="l" eaLnBrk="1" hangingPunct="1">
              <a:spcBef>
                <a:spcPct val="50000"/>
              </a:spcBef>
            </a:pPr>
            <a:r>
              <a:rPr lang="zh-CN" altLang="en-US" sz="2000" dirty="0">
                <a:solidFill>
                  <a:srgbClr val="000000"/>
                </a:solidFill>
                <a:latin typeface="宋体" panose="02010600030101010101" pitchFamily="2" charset="-122"/>
              </a:rPr>
              <a:t>某些物理量的方向、参数的数值、甚至换人等</a:t>
            </a:r>
            <a:r>
              <a:rPr lang="zh-CN" altLang="en-US" sz="2000" dirty="0">
                <a:solidFill>
                  <a:srgbClr val="000000"/>
                </a:solidFill>
              </a:rPr>
              <a:t> </a:t>
            </a:r>
          </a:p>
        </p:txBody>
      </p:sp>
      <p:sp>
        <p:nvSpPr>
          <p:cNvPr id="14" name="Text Box 10"/>
          <p:cNvSpPr txBox="1"/>
          <p:nvPr/>
        </p:nvSpPr>
        <p:spPr>
          <a:xfrm>
            <a:off x="1432360" y="408101"/>
            <a:ext cx="1888659" cy="498598"/>
          </a:xfrm>
          <a:prstGeom prst="rect">
            <a:avLst/>
          </a:prstGeom>
          <a:noFill/>
          <a:ln w="9525">
            <a:noFill/>
            <a:miter/>
          </a:ln>
        </p:spPr>
        <p:txBody>
          <a:bodyPr wrap="none">
            <a:spAutoFit/>
          </a:bodyPr>
          <a:lstStyle/>
          <a:p>
            <a:pPr lvl="0" algn="l" eaLnBrk="1" hangingPunct="1">
              <a:lnSpc>
                <a:spcPct val="120000"/>
              </a:lnSpc>
            </a:pPr>
            <a:r>
              <a:rPr lang="zh-CN" altLang="en-US" sz="2200" dirty="0">
                <a:solidFill>
                  <a:srgbClr val="FF0000"/>
                </a:solidFill>
                <a:latin typeface="宋体" panose="02010600030101010101" pitchFamily="2" charset="-122"/>
              </a:rPr>
              <a:t>发现的方法</a:t>
            </a:r>
            <a:r>
              <a:rPr lang="en-US" altLang="zh-CN" sz="2200" dirty="0">
                <a:solidFill>
                  <a:srgbClr val="FF0000"/>
                </a:solidFill>
                <a:latin typeface="宋体" panose="02010600030101010101" pitchFamily="2" charset="-122"/>
              </a:rPr>
              <a:t>:</a:t>
            </a:r>
            <a:r>
              <a:rPr lang="zh-CN" altLang="en-US" sz="2200" dirty="0">
                <a:solidFill>
                  <a:srgbClr val="FF0000"/>
                </a:solidFill>
                <a:latin typeface="宋体" panose="02010600030101010101" pitchFamily="2" charset="-122"/>
              </a:rPr>
              <a:t> </a:t>
            </a:r>
          </a:p>
        </p:txBody>
      </p:sp>
      <p:sp>
        <p:nvSpPr>
          <p:cNvPr id="15" name="Text Box 12"/>
          <p:cNvSpPr txBox="1"/>
          <p:nvPr/>
        </p:nvSpPr>
        <p:spPr>
          <a:xfrm>
            <a:off x="1322395" y="1516316"/>
            <a:ext cx="6713697" cy="498598"/>
          </a:xfrm>
          <a:prstGeom prst="rect">
            <a:avLst/>
          </a:prstGeom>
          <a:noFill/>
          <a:ln w="9525">
            <a:noFill/>
            <a:miter/>
          </a:ln>
        </p:spPr>
        <p:txBody>
          <a:bodyPr wrap="none">
            <a:spAutoFit/>
          </a:bodyPr>
          <a:lstStyle/>
          <a:p>
            <a:pPr lvl="0" algn="l" eaLnBrk="1" hangingPunct="1">
              <a:lnSpc>
                <a:spcPct val="120000"/>
              </a:lnSpc>
            </a:pPr>
            <a:r>
              <a:rPr lang="zh-CN" altLang="en-US" sz="2200" b="0" dirty="0">
                <a:solidFill>
                  <a:srgbClr val="000000"/>
                </a:solidFill>
                <a:latin typeface="宋体" panose="02010600030101010101" pitchFamily="2" charset="-122"/>
                <a:ea typeface="Times New Roman" panose="02020603050405020304" pitchFamily="18" charset="0"/>
              </a:rPr>
              <a:t>(</a:t>
            </a:r>
            <a:r>
              <a:rPr lang="zh-CN" altLang="en-US" sz="2200" dirty="0">
                <a:solidFill>
                  <a:srgbClr val="000000"/>
                </a:solidFill>
                <a:latin typeface="宋体" panose="02010600030101010101" pitchFamily="2" charset="-122"/>
                <a:ea typeface="Times New Roman" panose="02020603050405020304" pitchFamily="18" charset="0"/>
              </a:rPr>
              <a:t>2)</a:t>
            </a:r>
            <a:r>
              <a:rPr lang="zh-CN" altLang="en-US" sz="2200" dirty="0">
                <a:solidFill>
                  <a:srgbClr val="000000"/>
                </a:solidFill>
                <a:latin typeface="宋体" panose="02010600030101010101" pitchFamily="2" charset="-122"/>
              </a:rPr>
              <a:t>理论分析法--- 理论公式和仪器要求的使用条件</a:t>
            </a:r>
            <a:r>
              <a:rPr lang="zh-CN" altLang="en-US" sz="2200" b="0" dirty="0">
                <a:solidFill>
                  <a:srgbClr val="000000"/>
                </a:solidFill>
                <a:latin typeface="宋体" panose="02010600030101010101" pitchFamily="2" charset="-122"/>
              </a:rPr>
              <a:t> </a:t>
            </a:r>
          </a:p>
        </p:txBody>
      </p:sp>
      <p:grpSp>
        <p:nvGrpSpPr>
          <p:cNvPr id="16" name="Group 17"/>
          <p:cNvGrpSpPr/>
          <p:nvPr/>
        </p:nvGrpSpPr>
        <p:grpSpPr>
          <a:xfrm>
            <a:off x="1366838" y="916919"/>
            <a:ext cx="6985000" cy="498476"/>
            <a:chOff x="839" y="3067"/>
            <a:chExt cx="4340" cy="314"/>
          </a:xfrm>
        </p:grpSpPr>
        <p:sp>
          <p:nvSpPr>
            <p:cNvPr id="17" name="Text Box 11"/>
            <p:cNvSpPr txBox="1"/>
            <p:nvPr/>
          </p:nvSpPr>
          <p:spPr>
            <a:xfrm>
              <a:off x="839" y="3067"/>
              <a:ext cx="4340" cy="314"/>
            </a:xfrm>
            <a:prstGeom prst="rect">
              <a:avLst/>
            </a:prstGeom>
            <a:noFill/>
            <a:ln w="9525">
              <a:noFill/>
              <a:miter/>
            </a:ln>
          </p:spPr>
          <p:txBody>
            <a:bodyPr>
              <a:spAutoFit/>
            </a:bodyPr>
            <a:lstStyle/>
            <a:p>
              <a:pPr lvl="0" algn="l" eaLnBrk="1" hangingPunct="1">
                <a:lnSpc>
                  <a:spcPct val="120000"/>
                </a:lnSpc>
              </a:pPr>
              <a:r>
                <a:rPr lang="zh-CN" altLang="en-US" sz="2200" dirty="0">
                  <a:solidFill>
                    <a:srgbClr val="000000"/>
                  </a:solidFill>
                  <a:latin typeface="宋体" panose="02010600030101010101" pitchFamily="2" charset="-122"/>
                  <a:ea typeface="Times New Roman" panose="02020603050405020304" pitchFamily="18" charset="0"/>
                </a:rPr>
                <a:t>(1)</a:t>
              </a:r>
              <a:r>
                <a:rPr lang="zh-CN" altLang="en-US" sz="2200" dirty="0">
                  <a:solidFill>
                    <a:srgbClr val="000000"/>
                  </a:solidFill>
                  <a:latin typeface="宋体" panose="02010600030101010101" pitchFamily="2" charset="-122"/>
                </a:rPr>
                <a:t>数据分析法--- </a:t>
              </a:r>
              <a:r>
                <a:rPr lang="zh-CN" altLang="en-US" sz="2200">
                  <a:solidFill>
                    <a:srgbClr val="000000"/>
                  </a:solidFill>
                  <a:latin typeface="宋体" panose="02010600030101010101" pitchFamily="2" charset="-122"/>
                </a:rPr>
                <a:t>观察  </a:t>
              </a:r>
              <a:r>
                <a:rPr lang="en-US" altLang="zh-CN" sz="2200">
                  <a:solidFill>
                    <a:srgbClr val="000000"/>
                  </a:solidFill>
                  <a:latin typeface="宋体" panose="02010600030101010101" pitchFamily="2" charset="-122"/>
                  <a:ea typeface="Times New Roman" panose="02020603050405020304" pitchFamily="18" charset="0"/>
                </a:rPr>
                <a:t>    </a:t>
              </a:r>
              <a:r>
                <a:rPr lang="en-US" altLang="zh-CN" sz="2200" baseline="-30000">
                  <a:solidFill>
                    <a:srgbClr val="000000"/>
                  </a:solidFill>
                  <a:latin typeface="宋体" panose="02010600030101010101" pitchFamily="2" charset="-122"/>
                </a:rPr>
                <a:t>       </a:t>
              </a:r>
              <a:r>
                <a:rPr lang="zh-CN" altLang="en-US" sz="2200" dirty="0">
                  <a:solidFill>
                    <a:srgbClr val="000000"/>
                  </a:solidFill>
                  <a:latin typeface="宋体" panose="02010600030101010101" pitchFamily="2" charset="-122"/>
                </a:rPr>
                <a:t>随测量次序变化</a:t>
              </a:r>
            </a:p>
          </p:txBody>
        </p:sp>
        <mc:AlternateContent xmlns:mc="http://schemas.openxmlformats.org/markup-compatibility/2006" xmlns:a14="http://schemas.microsoft.com/office/drawing/2010/main">
          <mc:Choice Requires="a14">
            <p:sp>
              <p:nvSpPr>
                <p:cNvPr id="18" name="Object 14"/>
                <p:cNvSpPr txBox="1"/>
                <p:nvPr/>
              </p:nvSpPr>
              <p:spPr bwMode="auto">
                <a:xfrm>
                  <a:off x="2753" y="3120"/>
                  <a:ext cx="817" cy="248"/>
                </a:xfrm>
                <a:prstGeom prst="rect">
                  <a:avLst/>
                </a:prstGeom>
                <a:solidFill>
                  <a:srgbClr val="B2B2B2"/>
                </a:solidFill>
                <a:ln>
                  <a:noFill/>
                </a:ln>
                <a:ex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oMath>
                    </m:oMathPara>
                  </a14:m>
                  <a:endParaRPr lang="zh-CN" altLang="en-US"/>
                </a:p>
              </p:txBody>
            </p:sp>
          </mc:Choice>
          <mc:Fallback xmlns="">
            <p:sp>
              <p:nvSpPr>
                <p:cNvPr id="27661" name="Object 14"/>
                <p:cNvSpPr txBox="1">
                  <a:spLocks noRot="1" noChangeAspect="1" noMove="1" noResize="1" noEditPoints="1" noAdjustHandles="1" noChangeArrowheads="1" noChangeShapeType="1" noTextEdit="1"/>
                </p:cNvSpPr>
                <p:nvPr/>
              </p:nvSpPr>
              <p:spPr bwMode="auto">
                <a:xfrm>
                  <a:off x="2753" y="3120"/>
                  <a:ext cx="817" cy="248"/>
                </a:xfrm>
                <a:prstGeom prst="rect">
                  <a:avLst/>
                </a:prstGeom>
                <a:blipFill rotWithShape="1">
                  <a:blip r:embed="rId2"/>
                  <a:stretch>
                    <a:fillRect/>
                  </a:stretch>
                </a:blipFill>
                <a:ln>
                  <a:noFill/>
                </a:ln>
              </p:spPr>
              <p:txBody>
                <a:bodyPr/>
                <a:lstStyle/>
                <a:p>
                  <a:r>
                    <a:rPr lang="zh-CN" altLang="en-US">
                      <a:noFill/>
                    </a:rPr>
                    <a:t> </a:t>
                  </a:r>
                  <a:endParaRPr lang="zh-CN" altLang="en-US">
                    <a:noFill/>
                  </a:endParaRPr>
                </a:p>
              </p:txBody>
            </p:sp>
          </mc:Fallback>
        </mc:AlternateContent>
      </p:grpSp>
      <p:sp>
        <p:nvSpPr>
          <p:cNvPr id="19" name="Comment 13"/>
          <p:cNvSpPr/>
          <p:nvPr/>
        </p:nvSpPr>
        <p:spPr>
          <a:xfrm>
            <a:off x="5762238" y="82262"/>
            <a:ext cx="3192846" cy="837676"/>
          </a:xfrm>
          <a:prstGeom prst="wedgeRoundRectCallout">
            <a:avLst>
              <a:gd name="adj1" fmla="val -8759"/>
              <a:gd name="adj2" fmla="val -10653"/>
              <a:gd name="adj3" fmla="val 16667"/>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wrap="square">
            <a:spAutoFit/>
          </a:bodyPr>
          <a:lstStyle/>
          <a:p>
            <a:pPr lvl="0" algn="l" eaLnBrk="1" hangingPunct="1">
              <a:lnSpc>
                <a:spcPct val="120000"/>
              </a:lnSpc>
              <a:spcBef>
                <a:spcPct val="50000"/>
              </a:spcBef>
            </a:pPr>
            <a:r>
              <a:rPr lang="zh-CN" altLang="en-US" dirty="0">
                <a:solidFill>
                  <a:srgbClr val="000000"/>
                </a:solidFill>
                <a:latin typeface="宋体" panose="02010600030101010101" pitchFamily="2" charset="-122"/>
              </a:rPr>
              <a:t>规律性变化(一致变大变小</a:t>
            </a:r>
            <a:r>
              <a:rPr lang="en-US" altLang="zh-CN" dirty="0">
                <a:solidFill>
                  <a:srgbClr val="000000"/>
                </a:solidFill>
                <a:latin typeface="宋体" panose="02010600030101010101" pitchFamily="2" charset="-122"/>
              </a:rPr>
              <a:t>)-</a:t>
            </a:r>
            <a:r>
              <a:rPr lang="zh-CN" altLang="en-US" dirty="0">
                <a:solidFill>
                  <a:srgbClr val="000000"/>
                </a:solidFill>
                <a:latin typeface="宋体" panose="02010600030101010101" pitchFamily="2" charset="-122"/>
              </a:rPr>
              <a:t>定存在着系统误差</a:t>
            </a:r>
            <a:r>
              <a:rPr lang="zh-CN" altLang="en-US" b="0" dirty="0">
                <a:solidFill>
                  <a:srgbClr val="000000"/>
                </a:solidFill>
              </a:rPr>
              <a:t> </a:t>
            </a:r>
          </a:p>
        </p:txBody>
      </p:sp>
      <p:sp>
        <p:nvSpPr>
          <p:cNvPr id="3" name="灯片编号占位符 2"/>
          <p:cNvSpPr>
            <a:spLocks noGrp="1"/>
          </p:cNvSpPr>
          <p:nvPr>
            <p:ph type="sldNum" sz="quarter" idx="12"/>
          </p:nvPr>
        </p:nvSpPr>
        <p:spPr/>
        <p:txBody>
          <a:bodyPr/>
          <a:lstStyle/>
          <a:p>
            <a:pPr lvl="0" algn="l" eaLnBrk="1" hangingPunct="1"/>
            <a:fld id="{9A0DB2DC-4C9A-4742-B13C-FB6460FD3503}" type="slidenum">
              <a:rPr lang="zh-CN" altLang="en-US" sz="1400" b="0" smtClean="0"/>
              <a:t>34</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out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8675"/>
                                        </p:tgtEl>
                                        <p:attrNameLst>
                                          <p:attrName>style.visibility</p:attrName>
                                        </p:attrNameLst>
                                      </p:cBhvr>
                                      <p:to>
                                        <p:strVal val="visible"/>
                                      </p:to>
                                    </p:set>
                                    <p:animEffect transition="in" filter="wipe(up)">
                                      <p:cBhvr>
                                        <p:cTn id="27" dur="500"/>
                                        <p:tgtEl>
                                          <p:spTgt spid="2867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84326"/>
                                        </p:tgtEl>
                                        <p:attrNameLst>
                                          <p:attrName>style.visibility</p:attrName>
                                        </p:attrNameLst>
                                      </p:cBhvr>
                                      <p:to>
                                        <p:strVal val="visible"/>
                                      </p:to>
                                    </p:set>
                                    <p:animEffect transition="in" filter="dissolve">
                                      <p:cBhvr>
                                        <p:cTn id="32" dur="500"/>
                                        <p:tgtEl>
                                          <p:spTgt spid="18432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4333"/>
                                        </p:tgtEl>
                                        <p:attrNameLst>
                                          <p:attrName>style.visibility</p:attrName>
                                        </p:attrNameLst>
                                      </p:cBhvr>
                                      <p:to>
                                        <p:strVal val="visible"/>
                                      </p:to>
                                    </p:set>
                                    <p:animEffect transition="in" filter="dissolve">
                                      <p:cBhvr>
                                        <p:cTn id="37" dur="500"/>
                                        <p:tgtEl>
                                          <p:spTgt spid="18433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84334"/>
                                        </p:tgtEl>
                                        <p:attrNameLst>
                                          <p:attrName>style.visibility</p:attrName>
                                        </p:attrNameLst>
                                      </p:cBhvr>
                                      <p:to>
                                        <p:strVal val="visible"/>
                                      </p:to>
                                    </p:set>
                                    <p:animEffect transition="in" filter="dissolve">
                                      <p:cBhvr>
                                        <p:cTn id="42" dur="500"/>
                                        <p:tgtEl>
                                          <p:spTgt spid="18433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84335"/>
                                        </p:tgtEl>
                                        <p:attrNameLst>
                                          <p:attrName>style.visibility</p:attrName>
                                        </p:attrNameLst>
                                      </p:cBhvr>
                                      <p:to>
                                        <p:strVal val="visible"/>
                                      </p:to>
                                    </p:set>
                                    <p:animEffect transition="in" filter="dissolve">
                                      <p:cBhvr>
                                        <p:cTn id="47" dur="500"/>
                                        <p:tgtEl>
                                          <p:spTgt spid="18433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ipe(up)">
                                      <p:cBhvr>
                                        <p:cTn id="52" dur="500"/>
                                        <p:tgtEl>
                                          <p:spTgt spid="2"/>
                                        </p:tgtEl>
                                      </p:cBhvr>
                                    </p:animEffect>
                                  </p:childTnLst>
                                </p:cTn>
                              </p:par>
                            </p:childTnLst>
                          </p:cTn>
                        </p:par>
                        <p:par>
                          <p:cTn id="53" fill="hold">
                            <p:stCondLst>
                              <p:cond delay="500"/>
                            </p:stCondLst>
                            <p:childTnLst>
                              <p:par>
                                <p:cTn id="54" presetID="9" presetClass="entr" presetSubtype="0" fill="hold" grpId="0" nodeType="afterEffect">
                                  <p:stCondLst>
                                    <p:cond delay="0"/>
                                  </p:stCondLst>
                                  <p:childTnLst>
                                    <p:set>
                                      <p:cBhvr>
                                        <p:cTn id="55" dur="1" fill="hold">
                                          <p:stCondLst>
                                            <p:cond delay="0"/>
                                          </p:stCondLst>
                                        </p:cTn>
                                        <p:tgtEl>
                                          <p:spTgt spid="184331"/>
                                        </p:tgtEl>
                                        <p:attrNameLst>
                                          <p:attrName>style.visibility</p:attrName>
                                        </p:attrNameLst>
                                      </p:cBhvr>
                                      <p:to>
                                        <p:strVal val="visible"/>
                                      </p:to>
                                    </p:set>
                                    <p:animEffect transition="in" filter="dissolve">
                                      <p:cBhvr>
                                        <p:cTn id="56" dur="500"/>
                                        <p:tgtEl>
                                          <p:spTgt spid="184331"/>
                                        </p:tgtEl>
                                      </p:cBhvr>
                                    </p:animEffect>
                                  </p:childTnLst>
                                </p:cTn>
                              </p:par>
                            </p:childTnLst>
                          </p:cTn>
                        </p:par>
                        <p:par>
                          <p:cTn id="57" fill="hold">
                            <p:stCondLst>
                              <p:cond delay="1000"/>
                            </p:stCondLst>
                            <p:childTnLst>
                              <p:par>
                                <p:cTn id="58" presetID="16" presetClass="entr" presetSubtype="37" fill="hold" grpId="0" nodeType="afterEffect">
                                  <p:stCondLst>
                                    <p:cond delay="0"/>
                                  </p:stCondLst>
                                  <p:childTnLst>
                                    <p:set>
                                      <p:cBhvr>
                                        <p:cTn id="59" dur="1" fill="hold">
                                          <p:stCondLst>
                                            <p:cond delay="0"/>
                                          </p:stCondLst>
                                        </p:cTn>
                                        <p:tgtEl>
                                          <p:spTgt spid="184332"/>
                                        </p:tgtEl>
                                        <p:attrNameLst>
                                          <p:attrName>style.visibility</p:attrName>
                                        </p:attrNameLst>
                                      </p:cBhvr>
                                      <p:to>
                                        <p:strVal val="visible"/>
                                      </p:to>
                                    </p:set>
                                    <p:animEffect transition="in" filter="barn(outVertical)">
                                      <p:cBhvr>
                                        <p:cTn id="60" dur="500"/>
                                        <p:tgtEl>
                                          <p:spTgt spid="184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p:bldP spid="184326" grpId="0"/>
      <p:bldP spid="184331" grpId="0"/>
      <p:bldP spid="184332" grpId="0"/>
      <p:bldP spid="184333" grpId="0" animBg="1"/>
      <p:bldP spid="184334" grpId="0" animBg="1"/>
      <p:bldP spid="184335" grpId="0" animBg="1"/>
      <p:bldP spid="14" grpId="0"/>
      <p:bldP spid="15" grpId="0"/>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245A1FFB-7C39-4CFB-9888-2E7352F51972}" type="datetime1">
              <a:rPr lang="zh-CN" altLang="en-US" smtClean="0"/>
              <a:t>2023/2/20</a:t>
            </a:fld>
            <a:endParaRPr lang="en-US" altLang="zh-CN" dirty="0"/>
          </a:p>
        </p:txBody>
      </p:sp>
      <p:sp>
        <p:nvSpPr>
          <p:cNvPr id="29699" name="Text Box 2"/>
          <p:cNvSpPr txBox="1"/>
          <p:nvPr/>
        </p:nvSpPr>
        <p:spPr>
          <a:xfrm>
            <a:off x="148039" y="1401767"/>
            <a:ext cx="615553" cy="4403725"/>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误  差  理  论  基  础</a:t>
            </a:r>
          </a:p>
        </p:txBody>
      </p:sp>
      <p:sp>
        <p:nvSpPr>
          <p:cNvPr id="137220" name="Text Box 4"/>
          <p:cNvSpPr txBox="1"/>
          <p:nvPr/>
        </p:nvSpPr>
        <p:spPr>
          <a:xfrm>
            <a:off x="1347788" y="548680"/>
            <a:ext cx="7688708" cy="1920526"/>
          </a:xfrm>
          <a:prstGeom prst="rect">
            <a:avLst/>
          </a:prstGeom>
          <a:noFill/>
          <a:ln w="9525">
            <a:noFill/>
            <a:miter/>
          </a:ln>
        </p:spPr>
        <p:txBody>
          <a:bodyPr wrap="square">
            <a:spAutoFit/>
          </a:bodyPr>
          <a:lstStyle/>
          <a:p>
            <a:pPr marL="342900" indent="-342900" algn="l">
              <a:lnSpc>
                <a:spcPct val="135000"/>
              </a:lnSpc>
              <a:buAutoNum type="arabicParenR"/>
            </a:pPr>
            <a:r>
              <a:rPr lang="zh-CN" altLang="en-US" sz="2200" dirty="0">
                <a:solidFill>
                  <a:schemeClr val="tx2"/>
                </a:solidFill>
                <a:latin typeface="宋体" panose="02010600030101010101" pitchFamily="2" charset="-122"/>
              </a:rPr>
              <a:t>交换法----如为了消除天平不等臂而产生的系统误差 </a:t>
            </a:r>
          </a:p>
          <a:p>
            <a:pPr marL="342900" indent="-342900" algn="l">
              <a:lnSpc>
                <a:spcPct val="135000"/>
              </a:lnSpc>
              <a:buAutoNum type="arabicParenR"/>
            </a:pPr>
            <a:r>
              <a:rPr lang="zh-CN" altLang="en-US" sz="2200" dirty="0">
                <a:solidFill>
                  <a:schemeClr val="tx2"/>
                </a:solidFill>
                <a:latin typeface="宋体" panose="02010600030101010101" pitchFamily="2" charset="-122"/>
              </a:rPr>
              <a:t>替代法----如用自组电桥测量电阻时  </a:t>
            </a:r>
          </a:p>
          <a:p>
            <a:pPr marL="342900" indent="-342900" algn="l">
              <a:lnSpc>
                <a:spcPct val="135000"/>
              </a:lnSpc>
              <a:buAutoNum type="arabicParenR"/>
            </a:pPr>
            <a:r>
              <a:rPr lang="zh-CN" altLang="en-US" sz="2200" dirty="0">
                <a:solidFill>
                  <a:schemeClr val="tx2"/>
                </a:solidFill>
                <a:latin typeface="宋体" panose="02010600030101010101" pitchFamily="2" charset="-122"/>
              </a:rPr>
              <a:t>抵消法----如测量杨氏模量实验中，取增重和减重时读数的平均值；霍尔效应测磁场时改变电流和磁场的方向</a:t>
            </a:r>
          </a:p>
        </p:txBody>
      </p:sp>
      <p:sp>
        <p:nvSpPr>
          <p:cNvPr id="137221" name="Text Box 5"/>
          <p:cNvSpPr txBox="1"/>
          <p:nvPr/>
        </p:nvSpPr>
        <p:spPr>
          <a:xfrm>
            <a:off x="1042992" y="5157792"/>
            <a:ext cx="7864475" cy="1040285"/>
          </a:xfrm>
          <a:prstGeom prst="rect">
            <a:avLst/>
          </a:prstGeom>
          <a:solidFill>
            <a:srgbClr val="00FFFF"/>
          </a:solidFill>
          <a:ln w="9525">
            <a:noFill/>
            <a:miter/>
          </a:ln>
        </p:spPr>
        <p:txBody>
          <a:bodyPr>
            <a:spAutoFit/>
          </a:bodyPr>
          <a:lstStyle/>
          <a:p>
            <a:pPr lvl="0" algn="l" eaLnBrk="1" hangingPunct="1">
              <a:lnSpc>
                <a:spcPct val="140000"/>
              </a:lnSpc>
            </a:pPr>
            <a:r>
              <a:rPr lang="zh-CN" altLang="en-US" sz="2200" dirty="0">
                <a:solidFill>
                  <a:srgbClr val="FF0000"/>
                </a:solidFill>
                <a:latin typeface="宋体" panose="02010600030101010101" pitchFamily="2" charset="-122"/>
              </a:rPr>
              <a:t>各种消减系统误差的方法都具有较强的针对性，</a:t>
            </a:r>
          </a:p>
          <a:p>
            <a:pPr lvl="0" algn="l" eaLnBrk="1" hangingPunct="1">
              <a:lnSpc>
                <a:spcPct val="140000"/>
              </a:lnSpc>
            </a:pPr>
            <a:r>
              <a:rPr lang="zh-CN" altLang="en-US" sz="2200" dirty="0">
                <a:solidFill>
                  <a:srgbClr val="FF0000"/>
                </a:solidFill>
                <a:latin typeface="宋体" panose="02010600030101010101" pitchFamily="2" charset="-122"/>
              </a:rPr>
              <a:t>     都是些经验型、具体的处理方法!! </a:t>
            </a:r>
          </a:p>
        </p:txBody>
      </p:sp>
      <p:pic>
        <p:nvPicPr>
          <p:cNvPr id="137225" name="Picture 9" descr="fig-2副本"/>
          <p:cNvPicPr>
            <a:picLocks noChangeAspect="1"/>
          </p:cNvPicPr>
          <p:nvPr/>
        </p:nvPicPr>
        <p:blipFill>
          <a:blip r:embed="rId2"/>
          <a:stretch>
            <a:fillRect/>
          </a:stretch>
        </p:blipFill>
        <p:spPr>
          <a:xfrm>
            <a:off x="2195513" y="981075"/>
            <a:ext cx="5638800" cy="4978400"/>
          </a:xfrm>
          <a:prstGeom prst="rect">
            <a:avLst/>
          </a:prstGeom>
          <a:noFill/>
          <a:ln w="9525">
            <a:noFill/>
            <a:miter/>
          </a:ln>
        </p:spPr>
      </p:pic>
      <p:sp>
        <p:nvSpPr>
          <p:cNvPr id="137226" name="Text Box 10"/>
          <p:cNvSpPr txBox="1"/>
          <p:nvPr/>
        </p:nvSpPr>
        <p:spPr>
          <a:xfrm>
            <a:off x="1042988" y="3284542"/>
            <a:ext cx="7796212" cy="1006429"/>
          </a:xfrm>
          <a:prstGeom prst="rect">
            <a:avLst/>
          </a:prstGeom>
          <a:noFill/>
          <a:ln w="9525">
            <a:noFill/>
            <a:miter/>
          </a:ln>
        </p:spPr>
        <p:txBody>
          <a:bodyPr>
            <a:spAutoFit/>
          </a:bodyPr>
          <a:lstStyle/>
          <a:p>
            <a:pPr algn="l">
              <a:lnSpc>
                <a:spcPct val="135000"/>
              </a:lnSpc>
            </a:pPr>
            <a:r>
              <a:rPr lang="en-US" altLang="zh-CN" sz="2200" dirty="0">
                <a:solidFill>
                  <a:schemeClr val="tx2"/>
                </a:solidFill>
                <a:latin typeface="宋体" panose="02010600030101010101" pitchFamily="2" charset="-122"/>
              </a:rPr>
              <a:t>4</a:t>
            </a:r>
            <a:r>
              <a:rPr lang="zh-CN" altLang="en-US" sz="2200" dirty="0">
                <a:solidFill>
                  <a:schemeClr val="tx2"/>
                </a:solidFill>
                <a:latin typeface="宋体" panose="02010600030101010101" pitchFamily="2" charset="-122"/>
              </a:rPr>
              <a:t>）半周期法----如分光计的读数盘相对180°设置两个游标，任一位置用两个游标读数的平均值</a:t>
            </a:r>
          </a:p>
        </p:txBody>
      </p:sp>
      <p:grpSp>
        <p:nvGrpSpPr>
          <p:cNvPr id="137222" name="Group 6"/>
          <p:cNvGrpSpPr/>
          <p:nvPr/>
        </p:nvGrpSpPr>
        <p:grpSpPr>
          <a:xfrm>
            <a:off x="2169789" y="260648"/>
            <a:ext cx="6769100" cy="6345238"/>
            <a:chOff x="2402" y="7346"/>
            <a:chExt cx="5670" cy="5280"/>
          </a:xfrm>
        </p:grpSpPr>
        <p:pic>
          <p:nvPicPr>
            <p:cNvPr id="29705" name="Picture 7" descr="俯视图1副本"/>
            <p:cNvPicPr>
              <a:picLocks noChangeAspect="1"/>
            </p:cNvPicPr>
            <p:nvPr/>
          </p:nvPicPr>
          <p:blipFill>
            <a:blip r:embed="rId3">
              <a:grayscl/>
            </a:blip>
            <a:stretch>
              <a:fillRect/>
            </a:stretch>
          </p:blipFill>
          <p:spPr>
            <a:xfrm>
              <a:off x="2612" y="7346"/>
              <a:ext cx="5250" cy="4185"/>
            </a:xfrm>
            <a:prstGeom prst="rect">
              <a:avLst/>
            </a:prstGeom>
            <a:noFill/>
            <a:ln w="9525">
              <a:noFill/>
              <a:miter/>
            </a:ln>
          </p:spPr>
        </p:pic>
        <p:sp>
          <p:nvSpPr>
            <p:cNvPr id="29706" name="Text Box 8"/>
            <p:cNvSpPr txBox="1"/>
            <p:nvPr/>
          </p:nvSpPr>
          <p:spPr>
            <a:xfrm>
              <a:off x="2402" y="11559"/>
              <a:ext cx="5670" cy="1067"/>
            </a:xfrm>
            <a:prstGeom prst="rect">
              <a:avLst/>
            </a:prstGeom>
            <a:solidFill>
              <a:srgbClr val="FFFFFF"/>
            </a:solidFill>
            <a:ln w="9525">
              <a:noFill/>
              <a:miter/>
            </a:ln>
          </p:spPr>
          <p:txBody>
            <a:bodyPr>
              <a:spAutoFit/>
            </a:bodyPr>
            <a:lstStyle/>
            <a:p>
              <a:pPr marL="342900" indent="-342900">
                <a:lnSpc>
                  <a:spcPct val="130000"/>
                </a:lnSpc>
              </a:pPr>
              <a:r>
                <a:rPr lang="zh-CN" altLang="en-US" sz="2000" b="0" dirty="0">
                  <a:solidFill>
                    <a:srgbClr val="000000"/>
                  </a:solidFill>
                  <a:latin typeface="宋体" panose="02010600030101010101" pitchFamily="2" charset="-122"/>
                </a:rPr>
                <a:t>图中角度读数为：游标</a:t>
              </a:r>
              <a:r>
                <a:rPr lang="en-US" altLang="zh-CN" sz="2000" b="0" dirty="0">
                  <a:solidFill>
                    <a:srgbClr val="000000"/>
                  </a:solidFill>
                  <a:latin typeface="宋体" panose="02010600030101010101" pitchFamily="2" charset="-122"/>
                </a:rPr>
                <a:t>1</a:t>
              </a:r>
              <a:r>
                <a:rPr lang="zh-CN" altLang="en-US" sz="2000" b="0" dirty="0">
                  <a:solidFill>
                    <a:srgbClr val="000000"/>
                  </a:solidFill>
                  <a:latin typeface="宋体" panose="02010600030101010101" pitchFamily="2" charset="-122"/>
                </a:rPr>
                <a:t>读数</a:t>
              </a:r>
              <a:r>
                <a:rPr lang="en-US" altLang="zh-CN" sz="2000" b="0" dirty="0">
                  <a:solidFill>
                    <a:srgbClr val="000000"/>
                  </a:solidFill>
                  <a:latin typeface="宋体" panose="02010600030101010101" pitchFamily="2" charset="-122"/>
                </a:rPr>
                <a:t>: 295</a:t>
              </a:r>
              <a:r>
                <a:rPr lang="en-US" altLang="zh-CN" sz="2000" b="0" dirty="0">
                  <a:solidFill>
                    <a:srgbClr val="000000"/>
                  </a:solidFill>
                  <a:latin typeface="宋体" panose="02010600030101010101" pitchFamily="2" charset="-122"/>
                  <a:sym typeface="Symbol" panose="05050102010706020507" pitchFamily="18" charset="2"/>
                </a:rPr>
                <a:t></a:t>
              </a:r>
              <a:r>
                <a:rPr lang="en-US" altLang="zh-CN" sz="2000" b="0" dirty="0">
                  <a:solidFill>
                    <a:srgbClr val="000000"/>
                  </a:solidFill>
                  <a:latin typeface="宋体" panose="02010600030101010101" pitchFamily="2" charset="-122"/>
                </a:rPr>
                <a:t>+132'=295</a:t>
              </a:r>
              <a:r>
                <a:rPr lang="en-US" altLang="zh-CN" sz="2000" b="0" dirty="0">
                  <a:solidFill>
                    <a:srgbClr val="000000"/>
                  </a:solidFill>
                  <a:latin typeface="宋体" panose="02010600030101010101" pitchFamily="2" charset="-122"/>
                  <a:sym typeface="Symbol" panose="05050102010706020507" pitchFamily="18" charset="2"/>
                </a:rPr>
                <a:t></a:t>
              </a:r>
              <a:r>
                <a:rPr lang="en-US" altLang="zh-CN" sz="2000" b="0" dirty="0">
                  <a:solidFill>
                    <a:srgbClr val="000000"/>
                  </a:solidFill>
                  <a:latin typeface="宋体" panose="02010600030101010101" pitchFamily="2" charset="-122"/>
                </a:rPr>
                <a:t>13′</a:t>
              </a:r>
            </a:p>
            <a:p>
              <a:pPr marL="342900" indent="-342900">
                <a:lnSpc>
                  <a:spcPct val="130000"/>
                </a:lnSpc>
              </a:pPr>
              <a:r>
                <a:rPr lang="zh-CN" altLang="en-US" sz="2000" b="0" dirty="0">
                  <a:solidFill>
                    <a:srgbClr val="000000"/>
                  </a:solidFill>
                  <a:latin typeface="宋体" panose="02010600030101010101" pitchFamily="2" charset="-122"/>
                </a:rPr>
                <a:t>游标</a:t>
              </a:r>
              <a:r>
                <a:rPr lang="en-US" altLang="zh-CN" sz="2000" b="0" dirty="0">
                  <a:solidFill>
                    <a:srgbClr val="000000"/>
                  </a:solidFill>
                  <a:latin typeface="宋体" panose="02010600030101010101" pitchFamily="2" charset="-122"/>
                </a:rPr>
                <a:t>2</a:t>
              </a:r>
              <a:r>
                <a:rPr lang="zh-CN" altLang="en-US" sz="2000" b="0" dirty="0">
                  <a:solidFill>
                    <a:srgbClr val="000000"/>
                  </a:solidFill>
                  <a:latin typeface="宋体" panose="02010600030101010101" pitchFamily="2" charset="-122"/>
                </a:rPr>
                <a:t>读数</a:t>
              </a:r>
              <a:r>
                <a:rPr lang="en-US" altLang="zh-CN" sz="2000" b="0" dirty="0">
                  <a:solidFill>
                    <a:srgbClr val="000000"/>
                  </a:solidFill>
                  <a:latin typeface="宋体" panose="02010600030101010101" pitchFamily="2" charset="-122"/>
                </a:rPr>
                <a:t>: 115</a:t>
              </a:r>
              <a:r>
                <a:rPr lang="en-US" altLang="zh-CN" sz="2000" b="0" dirty="0">
                  <a:solidFill>
                    <a:srgbClr val="000000"/>
                  </a:solidFill>
                  <a:latin typeface="宋体" panose="02010600030101010101" pitchFamily="2" charset="-122"/>
                  <a:sym typeface="Symbol" panose="05050102010706020507" pitchFamily="18" charset="2"/>
                </a:rPr>
                <a:t></a:t>
              </a:r>
              <a:r>
                <a:rPr lang="en-US" altLang="zh-CN" sz="2000" b="0" dirty="0">
                  <a:solidFill>
                    <a:srgbClr val="000000"/>
                  </a:solidFill>
                  <a:latin typeface="宋体" panose="02010600030101010101" pitchFamily="2" charset="-122"/>
                </a:rPr>
                <a:t>+12'=115</a:t>
              </a:r>
              <a:r>
                <a:rPr lang="en-US" altLang="zh-CN" sz="2000" b="0" dirty="0">
                  <a:solidFill>
                    <a:srgbClr val="000000"/>
                  </a:solidFill>
                  <a:latin typeface="宋体" panose="02010600030101010101" pitchFamily="2" charset="-122"/>
                  <a:sym typeface="Symbol" panose="05050102010706020507" pitchFamily="18" charset="2"/>
                </a:rPr>
                <a:t></a:t>
              </a:r>
              <a:r>
                <a:rPr lang="en-US" altLang="zh-CN" sz="2000" b="0" dirty="0">
                  <a:solidFill>
                    <a:srgbClr val="000000"/>
                  </a:solidFill>
                  <a:latin typeface="宋体" panose="02010600030101010101" pitchFamily="2" charset="-122"/>
                </a:rPr>
                <a:t>12′</a:t>
              </a:r>
            </a:p>
            <a:p>
              <a:pPr marL="342900" indent="-342900">
                <a:lnSpc>
                  <a:spcPct val="130000"/>
                </a:lnSpc>
              </a:pPr>
              <a:r>
                <a:rPr lang="zh-CN" altLang="en-US" sz="2000" b="0" dirty="0">
                  <a:solidFill>
                    <a:srgbClr val="000000"/>
                  </a:solidFill>
                  <a:latin typeface="宋体" panose="02010600030101010101" pitchFamily="2" charset="-122"/>
                </a:rPr>
                <a:t>分光计</a:t>
              </a:r>
              <a:r>
                <a:rPr lang="en-US" altLang="zh-CN" sz="2000" b="0" dirty="0">
                  <a:solidFill>
                    <a:srgbClr val="000000"/>
                  </a:solidFill>
                  <a:latin typeface="宋体" panose="02010600030101010101" pitchFamily="2" charset="-122"/>
                </a:rPr>
                <a:t>  </a:t>
              </a:r>
              <a:r>
                <a:rPr lang="zh-CN" altLang="en-US" sz="2000" b="0" dirty="0">
                  <a:solidFill>
                    <a:srgbClr val="000000"/>
                  </a:solidFill>
                  <a:latin typeface="宋体" panose="02010600030101010101" pitchFamily="2" charset="-122"/>
                </a:rPr>
                <a:t>读数方法示意图</a:t>
              </a:r>
            </a:p>
          </p:txBody>
        </p:sp>
      </p:gr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35</a:t>
            </a:fld>
            <a:endParaRPr lang="en-US" altLang="zh-CN" sz="1400" b="0" dirty="0"/>
          </a:p>
        </p:txBody>
      </p:sp>
    </p:spTree>
    <p:extLst>
      <p:ext uri="{BB962C8B-B14F-4D97-AF65-F5344CB8AC3E}">
        <p14:creationId xmlns:p14="http://schemas.microsoft.com/office/powerpoint/2010/main" val="49678653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7220">
                                            <p:txEl>
                                              <p:pRg st="0" end="0"/>
                                            </p:txEl>
                                          </p:spTgt>
                                        </p:tgtEl>
                                        <p:attrNameLst>
                                          <p:attrName>style.visibility</p:attrName>
                                        </p:attrNameLst>
                                      </p:cBhvr>
                                      <p:to>
                                        <p:strVal val="visible"/>
                                      </p:to>
                                    </p:set>
                                    <p:anim calcmode="lin" valueType="num">
                                      <p:cBhvr additive="base">
                                        <p:cTn id="7" dur="500" fill="hold"/>
                                        <p:tgtEl>
                                          <p:spTgt spid="13722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722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7220">
                                            <p:txEl>
                                              <p:pRg st="1" end="1"/>
                                            </p:txEl>
                                          </p:spTgt>
                                        </p:tgtEl>
                                        <p:attrNameLst>
                                          <p:attrName>style.visibility</p:attrName>
                                        </p:attrNameLst>
                                      </p:cBhvr>
                                      <p:to>
                                        <p:strVal val="visible"/>
                                      </p:to>
                                    </p:set>
                                    <p:anim calcmode="lin" valueType="num">
                                      <p:cBhvr additive="base">
                                        <p:cTn id="13" dur="500" fill="hold"/>
                                        <p:tgtEl>
                                          <p:spTgt spid="13722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722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7220">
                                            <p:txEl>
                                              <p:pRg st="2" end="2"/>
                                            </p:txEl>
                                          </p:spTgt>
                                        </p:tgtEl>
                                        <p:attrNameLst>
                                          <p:attrName>style.visibility</p:attrName>
                                        </p:attrNameLst>
                                      </p:cBhvr>
                                      <p:to>
                                        <p:strVal val="visible"/>
                                      </p:to>
                                    </p:set>
                                    <p:anim calcmode="lin" valueType="num">
                                      <p:cBhvr additive="base">
                                        <p:cTn id="19" dur="500" fill="hold"/>
                                        <p:tgtEl>
                                          <p:spTgt spid="137220">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722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37225"/>
                                        </p:tgtEl>
                                        <p:attrNameLst>
                                          <p:attrName>style.visibility</p:attrName>
                                        </p:attrNameLst>
                                      </p:cBhvr>
                                      <p:to>
                                        <p:strVal val="visible"/>
                                      </p:to>
                                    </p:set>
                                    <p:animEffect transition="in" filter="blinds(horizontal)">
                                      <p:cBhvr>
                                        <p:cTn id="25" dur="500"/>
                                        <p:tgtEl>
                                          <p:spTgt spid="137225"/>
                                        </p:tgtEl>
                                      </p:cBhvr>
                                    </p:animEffect>
                                  </p:childTnLst>
                                  <p:subTnLst>
                                    <p:set>
                                      <p:cBhvr override="childStyle">
                                        <p:cTn dur="1" fill="hold" display="0" masterRel="nextClick" afterEffect="1"/>
                                        <p:tgtEl>
                                          <p:spTgt spid="137225"/>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37226">
                                            <p:txEl>
                                              <p:pRg st="0" end="0"/>
                                            </p:txEl>
                                          </p:spTgt>
                                        </p:tgtEl>
                                        <p:attrNameLst>
                                          <p:attrName>style.visibility</p:attrName>
                                        </p:attrNameLst>
                                      </p:cBhvr>
                                      <p:to>
                                        <p:strVal val="visible"/>
                                      </p:to>
                                    </p:set>
                                    <p:anim calcmode="lin" valueType="num">
                                      <p:cBhvr additive="base">
                                        <p:cTn id="30" dur="500" fill="hold"/>
                                        <p:tgtEl>
                                          <p:spTgt spid="137226">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3722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nodeType="clickEffect">
                                  <p:stCondLst>
                                    <p:cond delay="0"/>
                                  </p:stCondLst>
                                  <p:childTnLst>
                                    <p:set>
                                      <p:cBhvr>
                                        <p:cTn id="35" dur="1" fill="hold">
                                          <p:stCondLst>
                                            <p:cond delay="0"/>
                                          </p:stCondLst>
                                        </p:cTn>
                                        <p:tgtEl>
                                          <p:spTgt spid="137222"/>
                                        </p:tgtEl>
                                        <p:attrNameLst>
                                          <p:attrName>style.visibility</p:attrName>
                                        </p:attrNameLst>
                                      </p:cBhvr>
                                      <p:to>
                                        <p:strVal val="visible"/>
                                      </p:to>
                                    </p:set>
                                    <p:animEffect transition="in" filter="checkerboard(across)">
                                      <p:cBhvr>
                                        <p:cTn id="36" dur="500"/>
                                        <p:tgtEl>
                                          <p:spTgt spid="137222"/>
                                        </p:tgtEl>
                                      </p:cBhvr>
                                    </p:animEffect>
                                  </p:childTnLst>
                                  <p:subTnLst>
                                    <p:set>
                                      <p:cBhvr override="childStyle">
                                        <p:cTn dur="1" fill="hold" display="0" masterRel="nextClick" afterEffect="1"/>
                                        <p:tgtEl>
                                          <p:spTgt spid="137222"/>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7" presetClass="entr" presetSubtype="10" fill="hold" grpId="0" nodeType="clickEffect">
                                  <p:stCondLst>
                                    <p:cond delay="0"/>
                                  </p:stCondLst>
                                  <p:childTnLst>
                                    <p:set>
                                      <p:cBhvr>
                                        <p:cTn id="40" dur="1" fill="hold">
                                          <p:stCondLst>
                                            <p:cond delay="0"/>
                                          </p:stCondLst>
                                        </p:cTn>
                                        <p:tgtEl>
                                          <p:spTgt spid="137221"/>
                                        </p:tgtEl>
                                        <p:attrNameLst>
                                          <p:attrName>style.visibility</p:attrName>
                                        </p:attrNameLst>
                                      </p:cBhvr>
                                      <p:to>
                                        <p:strVal val="visible"/>
                                      </p:to>
                                    </p:set>
                                    <p:anim calcmode="lin" valueType="num">
                                      <p:cBhvr>
                                        <p:cTn id="41" dur="500" fill="hold"/>
                                        <p:tgtEl>
                                          <p:spTgt spid="137221"/>
                                        </p:tgtEl>
                                        <p:attrNameLst>
                                          <p:attrName>ppt_w</p:attrName>
                                        </p:attrNameLst>
                                      </p:cBhvr>
                                      <p:tavLst>
                                        <p:tav tm="0">
                                          <p:val>
                                            <p:fltVal val="0"/>
                                          </p:val>
                                        </p:tav>
                                        <p:tav tm="100000">
                                          <p:val>
                                            <p:strVal val="#ppt_w"/>
                                          </p:val>
                                        </p:tav>
                                      </p:tavLst>
                                    </p:anim>
                                    <p:anim calcmode="lin" valueType="num">
                                      <p:cBhvr>
                                        <p:cTn id="42" dur="500" fill="hold"/>
                                        <p:tgtEl>
                                          <p:spTgt spid="1372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0" grpId="0" build="p"/>
      <p:bldP spid="137221" grpId="0" animBg="1"/>
      <p:bldP spid="13722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94A9C5B0-B2CC-4BB5-A91C-C46A7A012F62}" type="datetime1">
              <a:rPr lang="zh-CN" altLang="en-US" smtClean="0"/>
              <a:t>2023/2/20</a:t>
            </a:fld>
            <a:endParaRPr lang="en-US" altLang="zh-CN" dirty="0"/>
          </a:p>
        </p:txBody>
      </p:sp>
      <p:sp>
        <p:nvSpPr>
          <p:cNvPr id="30723" name="Text Box 2"/>
          <p:cNvSpPr txBox="1"/>
          <p:nvPr/>
        </p:nvSpPr>
        <p:spPr>
          <a:xfrm>
            <a:off x="148039" y="1401767"/>
            <a:ext cx="615553" cy="4548187"/>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误  差  理  论  基  础</a:t>
            </a:r>
          </a:p>
        </p:txBody>
      </p:sp>
      <p:sp>
        <p:nvSpPr>
          <p:cNvPr id="138243" name="Text Box 3"/>
          <p:cNvSpPr txBox="1"/>
          <p:nvPr/>
        </p:nvSpPr>
        <p:spPr>
          <a:xfrm>
            <a:off x="1331640" y="698299"/>
            <a:ext cx="7635875" cy="864596"/>
          </a:xfrm>
          <a:prstGeom prst="rect">
            <a:avLst/>
          </a:prstGeom>
          <a:noFill/>
          <a:ln w="9525">
            <a:noFill/>
            <a:miter/>
          </a:ln>
        </p:spPr>
        <p:txBody>
          <a:bodyPr>
            <a:spAutoFit/>
          </a:bodyPr>
          <a:lstStyle/>
          <a:p>
            <a:pPr lvl="0" algn="l" eaLnBrk="1" hangingPunct="1">
              <a:lnSpc>
                <a:spcPct val="120000"/>
              </a:lnSpc>
            </a:pPr>
            <a:r>
              <a:rPr lang="zh-CN" altLang="en-US" sz="2200" dirty="0">
                <a:solidFill>
                  <a:srgbClr val="FF0000"/>
                </a:solidFill>
                <a:latin typeface="黑体" panose="02010609060101010101" pitchFamily="49" charset="-122"/>
                <a:ea typeface="黑体" panose="02010609060101010101" pitchFamily="49" charset="-122"/>
              </a:rPr>
              <a:t>2．随机误差：</a:t>
            </a:r>
            <a:r>
              <a:rPr lang="zh-CN" altLang="en-US" sz="2200" dirty="0">
                <a:latin typeface="宋体" panose="02010600030101010101" pitchFamily="2" charset="-122"/>
              </a:rPr>
              <a:t>测量结果减去同一条件下对被测量进行无限多次测量结果的平均值 </a:t>
            </a:r>
            <a:r>
              <a:rPr lang="zh-CN" altLang="en-US" sz="2200" dirty="0">
                <a:latin typeface="宋体" panose="02010600030101010101" pitchFamily="2" charset="-122"/>
                <a:sym typeface="Wingdings" panose="05000000000000000000" pitchFamily="2" charset="2"/>
              </a:rPr>
              <a:t></a:t>
            </a:r>
            <a:endParaRPr lang="zh-CN" altLang="en-US" sz="2200" dirty="0">
              <a:latin typeface="宋体" panose="02010600030101010101" pitchFamily="2" charset="-122"/>
            </a:endParaRPr>
          </a:p>
        </p:txBody>
      </p:sp>
      <p:sp>
        <p:nvSpPr>
          <p:cNvPr id="138245" name="Text Box 5"/>
          <p:cNvSpPr txBox="1"/>
          <p:nvPr/>
        </p:nvSpPr>
        <p:spPr>
          <a:xfrm>
            <a:off x="1103040" y="2050294"/>
            <a:ext cx="7864475" cy="850939"/>
          </a:xfrm>
          <a:prstGeom prst="rect">
            <a:avLst/>
          </a:prstGeom>
          <a:noFill/>
          <a:ln w="9525">
            <a:noFill/>
            <a:miter/>
          </a:ln>
        </p:spPr>
        <p:txBody>
          <a:bodyPr>
            <a:spAutoFit/>
          </a:bodyPr>
          <a:lstStyle/>
          <a:p>
            <a:pPr lvl="0" algn="l" eaLnBrk="1" hangingPunct="1">
              <a:lnSpc>
                <a:spcPct val="120000"/>
              </a:lnSpc>
            </a:pPr>
            <a:r>
              <a:rPr lang="zh-CN" altLang="en-US" sz="2200" dirty="0">
                <a:solidFill>
                  <a:srgbClr val="FF0000"/>
                </a:solidFill>
                <a:latin typeface="宋体" panose="02010600030101010101" pitchFamily="2" charset="-122"/>
              </a:rPr>
              <a:t>来源</a:t>
            </a:r>
            <a:r>
              <a:rPr lang="zh-CN" altLang="en-US" sz="2200" dirty="0">
                <a:latin typeface="宋体" panose="02010600030101010101" pitchFamily="2" charset="-122"/>
              </a:rPr>
              <a:t>：测量过程中一些随机的未能控制的可变因素或不确定的因素；被测对象本身的不稳定性引起的。</a:t>
            </a:r>
          </a:p>
        </p:txBody>
      </p:sp>
      <p:sp>
        <p:nvSpPr>
          <p:cNvPr id="138246" name="Text Box 6"/>
          <p:cNvSpPr txBox="1"/>
          <p:nvPr/>
        </p:nvSpPr>
        <p:spPr>
          <a:xfrm>
            <a:off x="1119608" y="3459580"/>
            <a:ext cx="7740307" cy="498598"/>
          </a:xfrm>
          <a:prstGeom prst="rect">
            <a:avLst/>
          </a:prstGeom>
          <a:noFill/>
          <a:ln w="9525">
            <a:noFill/>
            <a:miter/>
          </a:ln>
        </p:spPr>
        <p:txBody>
          <a:bodyPr wrap="square">
            <a:spAutoFit/>
          </a:bodyPr>
          <a:lstStyle/>
          <a:p>
            <a:pPr lvl="0" algn="l" eaLnBrk="1" hangingPunct="1">
              <a:lnSpc>
                <a:spcPct val="120000"/>
              </a:lnSpc>
            </a:pPr>
            <a:r>
              <a:rPr lang="zh-CN" altLang="en-US" sz="2200" dirty="0">
                <a:solidFill>
                  <a:srgbClr val="FF0000"/>
                </a:solidFill>
                <a:latin typeface="宋体" panose="02010600030101010101" pitchFamily="2" charset="-122"/>
              </a:rPr>
              <a:t>特点</a:t>
            </a:r>
            <a:r>
              <a:rPr lang="zh-CN" altLang="en-US" sz="2200" dirty="0">
                <a:latin typeface="宋体" panose="02010600030101010101" pitchFamily="2" charset="-122"/>
              </a:rPr>
              <a:t>：个体而言是不确定的; 但其总体服从一定的统计规律。</a:t>
            </a:r>
          </a:p>
        </p:txBody>
      </p:sp>
      <p:sp>
        <p:nvSpPr>
          <p:cNvPr id="138247" name="Text Box 7"/>
          <p:cNvSpPr txBox="1"/>
          <p:nvPr/>
        </p:nvSpPr>
        <p:spPr>
          <a:xfrm>
            <a:off x="1043608" y="4725144"/>
            <a:ext cx="7559675" cy="850939"/>
          </a:xfrm>
          <a:prstGeom prst="rect">
            <a:avLst/>
          </a:prstGeom>
          <a:noFill/>
          <a:ln w="9525">
            <a:noFill/>
            <a:miter/>
          </a:ln>
        </p:spPr>
        <p:txBody>
          <a:bodyPr>
            <a:spAutoFit/>
          </a:bodyPr>
          <a:lstStyle/>
          <a:p>
            <a:pPr lvl="0" algn="l" eaLnBrk="1" hangingPunct="1">
              <a:lnSpc>
                <a:spcPct val="120000"/>
              </a:lnSpc>
            </a:pPr>
            <a:r>
              <a:rPr lang="zh-CN" altLang="en-US" sz="2200" dirty="0">
                <a:solidFill>
                  <a:srgbClr val="FF0000"/>
                </a:solidFill>
                <a:latin typeface="宋体" panose="02010600030101010101" pitchFamily="2" charset="-122"/>
              </a:rPr>
              <a:t>处理</a:t>
            </a:r>
            <a:r>
              <a:rPr lang="zh-CN" altLang="en-US" sz="2200" dirty="0">
                <a:latin typeface="宋体" panose="02010600030101010101" pitchFamily="2" charset="-122"/>
              </a:rPr>
              <a:t>：可以用统计方法估算其对测量结果的影响（标准差），不可修正，但可减小之。（下面讲）</a:t>
            </a:r>
          </a:p>
        </p:txBody>
      </p:sp>
      <mc:AlternateContent xmlns:mc="http://schemas.openxmlformats.org/markup-compatibility/2006" xmlns:a14="http://schemas.microsoft.com/office/drawing/2010/main">
        <mc:Choice Requires="a14">
          <p:sp>
            <p:nvSpPr>
              <p:cNvPr id="138250" name="Object 10"/>
              <p:cNvSpPr txBox="1"/>
              <p:nvPr/>
            </p:nvSpPr>
            <p:spPr bwMode="auto">
              <a:xfrm>
                <a:off x="5796136" y="1160669"/>
                <a:ext cx="2133600" cy="539750"/>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𝑖</m:t>
                          </m:r>
                        </m:sub>
                      </m:sSub>
                      <m:r>
                        <a:rPr lang="zh-CN" altLang="en-US" sz="2200" i="1">
                          <a:solidFill>
                            <a:srgbClr val="000000"/>
                          </a:solidFill>
                          <a:latin typeface="Cambria Math" panose="02040503050406030204" pitchFamily="18" charset="0"/>
                        </a:rPr>
                        <m:t>−</m:t>
                      </m:r>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𝑛</m:t>
                      </m:r>
                      <m:r>
                        <a:rPr lang="zh-CN" altLang="en-US" sz="2200" i="1">
                          <a:solidFill>
                            <a:srgbClr val="000000"/>
                          </a:solidFill>
                          <a:latin typeface="Cambria Math" panose="02040503050406030204" pitchFamily="18" charset="0"/>
                        </a:rPr>
                        <m:t>→∞)</m:t>
                      </m:r>
                    </m:oMath>
                  </m:oMathPara>
                </a14:m>
                <a:endParaRPr lang="zh-CN" altLang="en-US" sz="2200" dirty="0"/>
              </a:p>
            </p:txBody>
          </p:sp>
        </mc:Choice>
        <mc:Fallback xmlns="">
          <p:sp>
            <p:nvSpPr>
              <p:cNvPr id="138250" name="Object 10"/>
              <p:cNvSpPr txBox="1">
                <a:spLocks noRot="1" noChangeAspect="1" noMove="1" noResize="1" noEditPoints="1" noAdjustHandles="1" noChangeArrowheads="1" noChangeShapeType="1" noTextEdit="1"/>
              </p:cNvSpPr>
              <p:nvPr/>
            </p:nvSpPr>
            <p:spPr bwMode="auto">
              <a:xfrm>
                <a:off x="5796136" y="1160669"/>
                <a:ext cx="2133600" cy="539750"/>
              </a:xfrm>
              <a:prstGeom prst="rect">
                <a:avLst/>
              </a:prstGeom>
              <a:blipFill>
                <a:blip r:embed="rId2"/>
                <a:stretch>
                  <a:fillRect/>
                </a:stretch>
              </a:blipFill>
              <a:ln>
                <a:noFill/>
              </a:ln>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36</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38243"/>
                                        </p:tgtEl>
                                        <p:attrNameLst>
                                          <p:attrName>style.visibility</p:attrName>
                                        </p:attrNameLst>
                                      </p:cBhvr>
                                      <p:to>
                                        <p:strVal val="visible"/>
                                      </p:to>
                                    </p:set>
                                    <p:animEffect transition="in" filter="slide(fromLeft)">
                                      <p:cBhvr>
                                        <p:cTn id="7" dur="500"/>
                                        <p:tgtEl>
                                          <p:spTgt spid="1382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8250"/>
                                        </p:tgtEl>
                                        <p:attrNameLst>
                                          <p:attrName>style.visibility</p:attrName>
                                        </p:attrNameLst>
                                      </p:cBhvr>
                                      <p:to>
                                        <p:strVal val="visible"/>
                                      </p:to>
                                    </p:set>
                                    <p:animEffect transition="in" filter="wipe(down)">
                                      <p:cBhvr>
                                        <p:cTn id="12" dur="500"/>
                                        <p:tgtEl>
                                          <p:spTgt spid="13825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8245"/>
                                        </p:tgtEl>
                                        <p:attrNameLst>
                                          <p:attrName>style.visibility</p:attrName>
                                        </p:attrNameLst>
                                      </p:cBhvr>
                                      <p:to>
                                        <p:strVal val="visible"/>
                                      </p:to>
                                    </p:set>
                                    <p:animEffect transition="in" filter="dissolve">
                                      <p:cBhvr>
                                        <p:cTn id="17" dur="500"/>
                                        <p:tgtEl>
                                          <p:spTgt spid="13824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8246"/>
                                        </p:tgtEl>
                                        <p:attrNameLst>
                                          <p:attrName>style.visibility</p:attrName>
                                        </p:attrNameLst>
                                      </p:cBhvr>
                                      <p:to>
                                        <p:strVal val="visible"/>
                                      </p:to>
                                    </p:set>
                                    <p:animEffect transition="in" filter="dissolve">
                                      <p:cBhvr>
                                        <p:cTn id="22" dur="500"/>
                                        <p:tgtEl>
                                          <p:spTgt spid="13824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8247"/>
                                        </p:tgtEl>
                                        <p:attrNameLst>
                                          <p:attrName>style.visibility</p:attrName>
                                        </p:attrNameLst>
                                      </p:cBhvr>
                                      <p:to>
                                        <p:strVal val="visible"/>
                                      </p:to>
                                    </p:set>
                                    <p:animEffect transition="in" filter="dissolve">
                                      <p:cBhvr>
                                        <p:cTn id="27" dur="500"/>
                                        <p:tgtEl>
                                          <p:spTgt spid="138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p:bldP spid="138245" grpId="0"/>
      <p:bldP spid="138246" grpId="0"/>
      <p:bldP spid="138247" grpId="0"/>
      <p:bldP spid="13825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88A7313C-D6ED-4412-B29B-95320335C702}" type="datetime1">
              <a:rPr lang="zh-CN" altLang="en-US" sz="1200" smtClean="0"/>
              <a:t>2023/2/20</a:t>
            </a:fld>
            <a:endParaRPr lang="en-US" altLang="zh-CN" sz="1200" dirty="0"/>
          </a:p>
        </p:txBody>
      </p:sp>
      <p:sp>
        <p:nvSpPr>
          <p:cNvPr id="31747" name="Text Box 2"/>
          <p:cNvSpPr txBox="1"/>
          <p:nvPr/>
        </p:nvSpPr>
        <p:spPr>
          <a:xfrm>
            <a:off x="175026" y="1412875"/>
            <a:ext cx="615553" cy="4548188"/>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误  差  理  论  基  础</a:t>
            </a:r>
          </a:p>
        </p:txBody>
      </p:sp>
      <p:sp>
        <p:nvSpPr>
          <p:cNvPr id="31748" name="Text Box 3"/>
          <p:cNvSpPr txBox="1"/>
          <p:nvPr/>
        </p:nvSpPr>
        <p:spPr>
          <a:xfrm>
            <a:off x="1403350" y="620717"/>
            <a:ext cx="6683240" cy="535531"/>
          </a:xfrm>
          <a:prstGeom prst="rect">
            <a:avLst/>
          </a:prstGeom>
          <a:noFill/>
          <a:ln w="9525">
            <a:noFill/>
            <a:miter/>
          </a:ln>
        </p:spPr>
        <p:txBody>
          <a:bodyPr wrap="none">
            <a:spAutoFit/>
          </a:bodyPr>
          <a:lstStyle/>
          <a:p>
            <a:pPr lvl="0" algn="l" eaLnBrk="1" hangingPunct="1">
              <a:lnSpc>
                <a:spcPct val="120000"/>
              </a:lnSpc>
            </a:pPr>
            <a:r>
              <a:rPr lang="zh-CN" altLang="en-US" sz="2400" dirty="0">
                <a:solidFill>
                  <a:srgbClr val="FF0000"/>
                </a:solidFill>
                <a:latin typeface="黑体" panose="02010609060101010101" pitchFamily="49" charset="-122"/>
                <a:ea typeface="黑体" panose="02010609060101010101" pitchFamily="49" charset="-122"/>
              </a:rPr>
              <a:t>3．粗大误差 ：</a:t>
            </a:r>
            <a:r>
              <a:rPr lang="zh-CN" altLang="en-US" sz="2400" dirty="0">
                <a:solidFill>
                  <a:srgbClr val="000000"/>
                </a:solidFill>
                <a:latin typeface="宋体" panose="02010600030101010101" pitchFamily="2" charset="-122"/>
              </a:rPr>
              <a:t>明显超出规定条件下预期的误差</a:t>
            </a:r>
          </a:p>
        </p:txBody>
      </p:sp>
      <p:sp>
        <p:nvSpPr>
          <p:cNvPr id="139268" name="Text Box 4"/>
          <p:cNvSpPr txBox="1"/>
          <p:nvPr/>
        </p:nvSpPr>
        <p:spPr>
          <a:xfrm>
            <a:off x="1115616" y="1902875"/>
            <a:ext cx="7824787" cy="850939"/>
          </a:xfrm>
          <a:prstGeom prst="rect">
            <a:avLst/>
          </a:prstGeom>
          <a:noFill/>
          <a:ln w="9525">
            <a:noFill/>
            <a:miter/>
          </a:ln>
        </p:spPr>
        <p:txBody>
          <a:bodyPr>
            <a:spAutoFit/>
          </a:bodyPr>
          <a:lstStyle/>
          <a:p>
            <a:pPr lvl="0" algn="l" eaLnBrk="1" hangingPunct="1">
              <a:lnSpc>
                <a:spcPct val="120000"/>
              </a:lnSpc>
            </a:pPr>
            <a:r>
              <a:rPr lang="zh-CN" altLang="en-US" sz="2200" dirty="0">
                <a:solidFill>
                  <a:srgbClr val="FF0000"/>
                </a:solidFill>
                <a:latin typeface="宋体" panose="02010600030101010101" pitchFamily="2" charset="-122"/>
              </a:rPr>
              <a:t>来源：</a:t>
            </a:r>
            <a:r>
              <a:rPr lang="zh-CN" altLang="en-US" sz="2200" dirty="0">
                <a:solidFill>
                  <a:srgbClr val="000000"/>
                </a:solidFill>
                <a:latin typeface="宋体" panose="02010600030101010101" pitchFamily="2" charset="-122"/>
              </a:rPr>
              <a:t>使用仪器的方法不正确，粗心大意读错、记错、算错数据、或实验条件突变等原因造成的（坏值）。</a:t>
            </a:r>
          </a:p>
        </p:txBody>
      </p:sp>
      <p:sp>
        <p:nvSpPr>
          <p:cNvPr id="139269" name="Text Box 5"/>
          <p:cNvSpPr txBox="1"/>
          <p:nvPr/>
        </p:nvSpPr>
        <p:spPr>
          <a:xfrm>
            <a:off x="1042591" y="3271300"/>
            <a:ext cx="6403975" cy="850939"/>
          </a:xfrm>
          <a:prstGeom prst="rect">
            <a:avLst/>
          </a:prstGeom>
          <a:noFill/>
          <a:ln w="9525">
            <a:noFill/>
            <a:miter/>
          </a:ln>
        </p:spPr>
        <p:txBody>
          <a:bodyPr>
            <a:spAutoFit/>
          </a:bodyPr>
          <a:lstStyle/>
          <a:p>
            <a:pPr lvl="0" algn="l" eaLnBrk="1" hangingPunct="1">
              <a:lnSpc>
                <a:spcPct val="120000"/>
              </a:lnSpc>
            </a:pPr>
            <a:r>
              <a:rPr lang="zh-CN" altLang="en-US" sz="2200" dirty="0">
                <a:solidFill>
                  <a:srgbClr val="FF0000"/>
                </a:solidFill>
                <a:latin typeface="宋体" panose="02010600030101010101" pitchFamily="2" charset="-122"/>
              </a:rPr>
              <a:t>处理：</a:t>
            </a:r>
            <a:r>
              <a:rPr lang="zh-CN" altLang="en-US" sz="2200" dirty="0">
                <a:solidFill>
                  <a:srgbClr val="000000"/>
                </a:solidFill>
                <a:latin typeface="宋体" panose="02010600030101010101" pitchFamily="2" charset="-122"/>
              </a:rPr>
              <a:t>实验测量中要尽力避免过失错误；</a:t>
            </a:r>
          </a:p>
          <a:p>
            <a:pPr lvl="0" algn="l" eaLnBrk="1" hangingPunct="1">
              <a:lnSpc>
                <a:spcPct val="120000"/>
              </a:lnSpc>
            </a:pPr>
            <a:r>
              <a:rPr lang="zh-CN" altLang="en-US" sz="2200" dirty="0">
                <a:solidFill>
                  <a:srgbClr val="000000"/>
                </a:solidFill>
                <a:latin typeface="宋体" panose="02010600030101010101" pitchFamily="2" charset="-122"/>
              </a:rPr>
              <a:t>      在数据处理中要尽量剔除坏值。</a:t>
            </a:r>
          </a:p>
        </p:txBody>
      </p:sp>
      <p:sp>
        <p:nvSpPr>
          <p:cNvPr id="139272" name="Text Box 8"/>
          <p:cNvSpPr txBox="1"/>
          <p:nvPr/>
        </p:nvSpPr>
        <p:spPr>
          <a:xfrm>
            <a:off x="965204" y="4868867"/>
            <a:ext cx="7463903" cy="1163395"/>
          </a:xfrm>
          <a:prstGeom prst="rect">
            <a:avLst/>
          </a:prstGeom>
          <a:solidFill>
            <a:srgbClr val="FFFF00"/>
          </a:solidFill>
          <a:ln w="9525" cap="flat" cmpd="sng">
            <a:solidFill>
              <a:srgbClr val="0000FF"/>
            </a:solidFill>
            <a:prstDash val="solid"/>
            <a:miter/>
            <a:headEnd type="none" w="med" len="med"/>
            <a:tailEnd type="none" w="med" len="med"/>
          </a:ln>
          <a:effectLst>
            <a:outerShdw dist="107763" dir="2699999" algn="ctr" rotWithShape="0">
              <a:srgbClr val="808080"/>
            </a:outerShdw>
          </a:effectLst>
        </p:spPr>
        <p:txBody>
          <a:bodyPr wrap="none">
            <a:spAutoFit/>
          </a:bodyPr>
          <a:lstStyle/>
          <a:p>
            <a:pPr lvl="0" algn="l" eaLnBrk="1" hangingPunct="1">
              <a:lnSpc>
                <a:spcPct val="120000"/>
              </a:lnSpc>
              <a:spcBef>
                <a:spcPct val="50000"/>
              </a:spcBef>
            </a:pPr>
            <a:r>
              <a:rPr lang="zh-CN" altLang="en-US" sz="2400" dirty="0">
                <a:solidFill>
                  <a:srgbClr val="000000"/>
                </a:solidFill>
                <a:latin typeface="宋体" panose="02010600030101010101" pitchFamily="2" charset="-122"/>
              </a:rPr>
              <a:t>实验中的异常值决不能不加分析地统统扔掉</a:t>
            </a:r>
          </a:p>
          <a:p>
            <a:pPr lvl="0" algn="l" eaLnBrk="1" hangingPunct="1">
              <a:lnSpc>
                <a:spcPct val="120000"/>
              </a:lnSpc>
              <a:spcBef>
                <a:spcPct val="50000"/>
              </a:spcBef>
            </a:pPr>
            <a:r>
              <a:rPr lang="zh-CN" altLang="en-US" sz="2400" dirty="0">
                <a:solidFill>
                  <a:srgbClr val="000000"/>
                </a:solidFill>
                <a:latin typeface="宋体" panose="02010600030101010101" pitchFamily="2" charset="-122"/>
              </a:rPr>
              <a:t>      </a:t>
            </a:r>
            <a:r>
              <a:rPr lang="zh-CN" altLang="en-US" sz="2400" dirty="0">
                <a:solidFill>
                  <a:srgbClr val="000000"/>
                </a:solidFill>
                <a:latin typeface="宋体" panose="02010600030101010101" pitchFamily="2" charset="-122"/>
                <a:ea typeface="Times New Roman" panose="02020603050405020304" pitchFamily="18" charset="0"/>
              </a:rPr>
              <a:t>-----</a:t>
            </a:r>
            <a:r>
              <a:rPr lang="zh-CN" altLang="en-US" sz="2400" dirty="0">
                <a:solidFill>
                  <a:srgbClr val="000000"/>
                </a:solidFill>
                <a:latin typeface="宋体" panose="02010600030101010101" pitchFamily="2" charset="-122"/>
              </a:rPr>
              <a:t>很多惊世发现都是超出预期的结果！！！</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37</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9268"/>
                                        </p:tgtEl>
                                        <p:attrNameLst>
                                          <p:attrName>style.visibility</p:attrName>
                                        </p:attrNameLst>
                                      </p:cBhvr>
                                      <p:to>
                                        <p:strVal val="visible"/>
                                      </p:to>
                                    </p:set>
                                    <p:animEffect transition="in" filter="box(in)">
                                      <p:cBhvr>
                                        <p:cTn id="7" dur="500"/>
                                        <p:tgtEl>
                                          <p:spTgt spid="13926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9269"/>
                                        </p:tgtEl>
                                        <p:attrNameLst>
                                          <p:attrName>style.visibility</p:attrName>
                                        </p:attrNameLst>
                                      </p:cBhvr>
                                      <p:to>
                                        <p:strVal val="visible"/>
                                      </p:to>
                                    </p:set>
                                    <p:animEffect transition="in" filter="dissolve">
                                      <p:cBhvr>
                                        <p:cTn id="12" dur="500"/>
                                        <p:tgtEl>
                                          <p:spTgt spid="139269"/>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139272"/>
                                        </p:tgtEl>
                                        <p:attrNameLst>
                                          <p:attrName>style.visibility</p:attrName>
                                        </p:attrNameLst>
                                      </p:cBhvr>
                                      <p:to>
                                        <p:strVal val="visible"/>
                                      </p:to>
                                    </p:set>
                                    <p:anim calcmode="lin" valueType="num">
                                      <p:cBhvr>
                                        <p:cTn id="17" dur="500" fill="hold"/>
                                        <p:tgtEl>
                                          <p:spTgt spid="139272"/>
                                        </p:tgtEl>
                                        <p:attrNameLst>
                                          <p:attrName>ppt_w</p:attrName>
                                        </p:attrNameLst>
                                      </p:cBhvr>
                                      <p:tavLst>
                                        <p:tav tm="0">
                                          <p:val>
                                            <p:fltVal val="0"/>
                                          </p:val>
                                        </p:tav>
                                        <p:tav tm="100000">
                                          <p:val>
                                            <p:strVal val="#ppt_w"/>
                                          </p:val>
                                        </p:tav>
                                      </p:tavLst>
                                    </p:anim>
                                    <p:anim calcmode="lin" valueType="num">
                                      <p:cBhvr>
                                        <p:cTn id="18" dur="500" fill="hold"/>
                                        <p:tgtEl>
                                          <p:spTgt spid="13927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8" grpId="0"/>
      <p:bldP spid="139269" grpId="0"/>
      <p:bldP spid="13927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541EE02D-AD54-42C9-99BD-E36F6CA8C395}" type="datetime1">
              <a:rPr lang="zh-CN" altLang="en-US" smtClean="0"/>
              <a:t>2023/2/20</a:t>
            </a:fld>
            <a:endParaRPr lang="en-US" altLang="zh-CN" dirty="0"/>
          </a:p>
        </p:txBody>
      </p:sp>
      <p:sp>
        <p:nvSpPr>
          <p:cNvPr id="32771" name="Text Box 2"/>
          <p:cNvSpPr txBox="1"/>
          <p:nvPr/>
        </p:nvSpPr>
        <p:spPr>
          <a:xfrm>
            <a:off x="148039" y="1401767"/>
            <a:ext cx="615553" cy="4403725"/>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误  差  理  论  基  础</a:t>
            </a:r>
          </a:p>
        </p:txBody>
      </p:sp>
      <p:sp>
        <p:nvSpPr>
          <p:cNvPr id="32772" name="Text Box 3"/>
          <p:cNvSpPr txBox="1"/>
          <p:nvPr/>
        </p:nvSpPr>
        <p:spPr>
          <a:xfrm>
            <a:off x="1534242" y="466689"/>
            <a:ext cx="6676828" cy="540725"/>
          </a:xfrm>
          <a:prstGeom prst="rect">
            <a:avLst/>
          </a:prstGeom>
          <a:noFill/>
          <a:ln w="9525">
            <a:noFill/>
            <a:miter/>
          </a:ln>
        </p:spPr>
        <p:txBody>
          <a:bodyPr wrap="none">
            <a:spAutoFit/>
          </a:bodyPr>
          <a:lstStyle/>
          <a:p>
            <a:pPr lvl="0" algn="l" eaLnBrk="1" hangingPunct="1">
              <a:lnSpc>
                <a:spcPct val="120000"/>
              </a:lnSpc>
            </a:pPr>
            <a:r>
              <a:rPr lang="zh-CN" altLang="en-US" sz="2800" dirty="0">
                <a:solidFill>
                  <a:srgbClr val="FF3300"/>
                </a:solidFill>
                <a:latin typeface="宋体" panose="02010600030101010101" pitchFamily="2" charset="-122"/>
              </a:rPr>
              <a:t>精确度</a:t>
            </a:r>
            <a:r>
              <a:rPr lang="zh-CN" altLang="en-US" sz="2800" dirty="0">
                <a:solidFill>
                  <a:schemeClr val="tx2"/>
                </a:solidFill>
                <a:latin typeface="宋体" panose="02010600030101010101" pitchFamily="2" charset="-122"/>
              </a:rPr>
              <a:t>：</a:t>
            </a:r>
            <a:r>
              <a:rPr lang="zh-CN" altLang="en-US" sz="2800" dirty="0">
                <a:latin typeface="宋体" panose="02010600030101010101" pitchFamily="2" charset="-122"/>
              </a:rPr>
              <a:t>用于表述测量结果的好坏的名词</a:t>
            </a:r>
          </a:p>
        </p:txBody>
      </p:sp>
      <p:sp>
        <p:nvSpPr>
          <p:cNvPr id="140292" name="Text Box 4"/>
          <p:cNvSpPr txBox="1"/>
          <p:nvPr/>
        </p:nvSpPr>
        <p:spPr>
          <a:xfrm>
            <a:off x="1187624" y="1258338"/>
            <a:ext cx="7947572" cy="1311128"/>
          </a:xfrm>
          <a:prstGeom prst="rect">
            <a:avLst/>
          </a:prstGeom>
          <a:noFill/>
          <a:ln w="9525">
            <a:noFill/>
            <a:miter/>
          </a:ln>
        </p:spPr>
        <p:txBody>
          <a:bodyPr wrap="square">
            <a:spAutoFit/>
          </a:bodyPr>
          <a:lstStyle/>
          <a:p>
            <a:pPr lvl="0" algn="l" eaLnBrk="1" hangingPunct="1">
              <a:lnSpc>
                <a:spcPct val="120000"/>
              </a:lnSpc>
            </a:pPr>
            <a:r>
              <a:rPr lang="zh-CN" altLang="en-US" sz="2200" dirty="0">
                <a:solidFill>
                  <a:srgbClr val="FF0000"/>
                </a:solidFill>
                <a:latin typeface="宋体" panose="02010600030101010101" pitchFamily="2" charset="-122"/>
                <a:ea typeface="Times New Roman" panose="02020603050405020304" pitchFamily="18" charset="0"/>
              </a:rPr>
              <a:t>（</a:t>
            </a:r>
            <a:r>
              <a:rPr lang="en-US" altLang="zh-CN" sz="2200" dirty="0">
                <a:solidFill>
                  <a:srgbClr val="FF0000"/>
                </a:solidFill>
                <a:latin typeface="宋体" panose="02010600030101010101" pitchFamily="2" charset="-122"/>
                <a:ea typeface="Times New Roman" panose="02020603050405020304" pitchFamily="18" charset="0"/>
              </a:rPr>
              <a:t>1</a:t>
            </a:r>
            <a:r>
              <a:rPr lang="zh-CN" altLang="en-US" sz="2200" dirty="0">
                <a:solidFill>
                  <a:srgbClr val="FF0000"/>
                </a:solidFill>
                <a:latin typeface="宋体" panose="02010600030101010101" pitchFamily="2" charset="-122"/>
                <a:ea typeface="Times New Roman" panose="02020603050405020304" pitchFamily="18" charset="0"/>
              </a:rPr>
              <a:t>）</a:t>
            </a:r>
            <a:r>
              <a:rPr lang="zh-CN" altLang="en-US" sz="2200" dirty="0">
                <a:solidFill>
                  <a:srgbClr val="FF0000"/>
                </a:solidFill>
                <a:latin typeface="宋体" panose="02010600030101010101" pitchFamily="2" charset="-122"/>
              </a:rPr>
              <a:t>精密度：</a:t>
            </a:r>
            <a:r>
              <a:rPr lang="zh-CN" altLang="en-US" sz="2200" dirty="0">
                <a:latin typeface="宋体" panose="02010600030101010101" pitchFamily="2" charset="-122"/>
              </a:rPr>
              <a:t>表示测量结果中随机误差大小的程度。</a:t>
            </a:r>
          </a:p>
          <a:p>
            <a:pPr lvl="0" algn="l" eaLnBrk="1" hangingPunct="1">
              <a:lnSpc>
                <a:spcPct val="120000"/>
              </a:lnSpc>
            </a:pPr>
            <a:r>
              <a:rPr lang="zh-CN" altLang="en-US" sz="2200" dirty="0">
                <a:latin typeface="宋体" panose="02010600030101010101" pitchFamily="2" charset="-122"/>
              </a:rPr>
              <a:t>   即是指在规定条件下对被测量进行多次测量时，所得结果之间符合的程度，简称为精度。</a:t>
            </a:r>
          </a:p>
        </p:txBody>
      </p:sp>
      <p:sp>
        <p:nvSpPr>
          <p:cNvPr id="140293" name="Text Box 5"/>
          <p:cNvSpPr txBox="1"/>
          <p:nvPr/>
        </p:nvSpPr>
        <p:spPr>
          <a:xfrm>
            <a:off x="1163561" y="2985957"/>
            <a:ext cx="7971635" cy="904863"/>
          </a:xfrm>
          <a:prstGeom prst="rect">
            <a:avLst/>
          </a:prstGeom>
          <a:noFill/>
          <a:ln w="9525">
            <a:noFill/>
            <a:miter/>
          </a:ln>
        </p:spPr>
        <p:txBody>
          <a:bodyPr wrap="square">
            <a:spAutoFit/>
          </a:bodyPr>
          <a:lstStyle/>
          <a:p>
            <a:pPr lvl="0" algn="l" eaLnBrk="1" hangingPunct="1">
              <a:lnSpc>
                <a:spcPct val="120000"/>
              </a:lnSpc>
            </a:pPr>
            <a:r>
              <a:rPr lang="zh-CN" altLang="en-US" sz="2200" dirty="0">
                <a:solidFill>
                  <a:srgbClr val="FF0000"/>
                </a:solidFill>
                <a:latin typeface="宋体" panose="02010600030101010101" pitchFamily="2" charset="-122"/>
              </a:rPr>
              <a:t>（</a:t>
            </a:r>
            <a:r>
              <a:rPr lang="en-US" altLang="zh-CN" sz="2200" dirty="0">
                <a:solidFill>
                  <a:srgbClr val="FF0000"/>
                </a:solidFill>
                <a:latin typeface="宋体" panose="02010600030101010101" pitchFamily="2" charset="-122"/>
              </a:rPr>
              <a:t>2</a:t>
            </a:r>
            <a:r>
              <a:rPr lang="zh-CN" altLang="en-US" sz="2200" dirty="0">
                <a:solidFill>
                  <a:srgbClr val="FF0000"/>
                </a:solidFill>
                <a:latin typeface="宋体" panose="02010600030101010101" pitchFamily="2" charset="-122"/>
              </a:rPr>
              <a:t>）正确度：</a:t>
            </a:r>
            <a:r>
              <a:rPr lang="zh-CN" altLang="en-US" sz="2200" dirty="0">
                <a:latin typeface="宋体" panose="02010600030101010101" pitchFamily="2" charset="-122"/>
              </a:rPr>
              <a:t>表示测量结果中系统误差大小的程度。</a:t>
            </a:r>
          </a:p>
          <a:p>
            <a:pPr lvl="0" algn="l" eaLnBrk="1" hangingPunct="1">
              <a:lnSpc>
                <a:spcPct val="120000"/>
              </a:lnSpc>
            </a:pPr>
            <a:r>
              <a:rPr lang="zh-CN" altLang="en-US" sz="2200" dirty="0">
                <a:latin typeface="宋体" panose="02010600030101010101" pitchFamily="2" charset="-122"/>
              </a:rPr>
              <a:t>    它反映了在规定条件下，测量结果中所有系统误差的综合。</a:t>
            </a:r>
          </a:p>
        </p:txBody>
      </p:sp>
      <p:sp>
        <p:nvSpPr>
          <p:cNvPr id="140294" name="Text Box 6"/>
          <p:cNvSpPr txBox="1"/>
          <p:nvPr/>
        </p:nvSpPr>
        <p:spPr>
          <a:xfrm>
            <a:off x="1042121" y="4588141"/>
            <a:ext cx="8093075" cy="1209562"/>
          </a:xfrm>
          <a:prstGeom prst="rect">
            <a:avLst/>
          </a:prstGeom>
          <a:noFill/>
          <a:ln w="9525">
            <a:noFill/>
            <a:miter/>
          </a:ln>
        </p:spPr>
        <p:txBody>
          <a:bodyPr>
            <a:spAutoFit/>
          </a:bodyPr>
          <a:lstStyle/>
          <a:p>
            <a:pPr lvl="0" algn="l" eaLnBrk="1" hangingPunct="1">
              <a:lnSpc>
                <a:spcPct val="110000"/>
              </a:lnSpc>
            </a:pPr>
            <a:r>
              <a:rPr lang="zh-CN" altLang="en-US" sz="2200" dirty="0">
                <a:solidFill>
                  <a:srgbClr val="FF0000"/>
                </a:solidFill>
                <a:latin typeface="宋体" panose="02010600030101010101" pitchFamily="2" charset="-122"/>
              </a:rPr>
              <a:t>（</a:t>
            </a:r>
            <a:r>
              <a:rPr lang="en-US" altLang="zh-CN" sz="2200" dirty="0">
                <a:solidFill>
                  <a:srgbClr val="FF0000"/>
                </a:solidFill>
                <a:latin typeface="宋体" panose="02010600030101010101" pitchFamily="2" charset="-122"/>
              </a:rPr>
              <a:t>3</a:t>
            </a:r>
            <a:r>
              <a:rPr lang="zh-CN" altLang="en-US" sz="2200" dirty="0">
                <a:solidFill>
                  <a:srgbClr val="FF0000"/>
                </a:solidFill>
                <a:latin typeface="宋体" panose="02010600030101010101" pitchFamily="2" charset="-122"/>
              </a:rPr>
              <a:t>）准确度：</a:t>
            </a:r>
            <a:r>
              <a:rPr lang="zh-CN" altLang="en-US" sz="2200" dirty="0">
                <a:latin typeface="宋体" panose="02010600030101010101" pitchFamily="2" charset="-122"/>
              </a:rPr>
              <a:t>表示测量结果与被测量的“真值”之间的一致程度。</a:t>
            </a:r>
          </a:p>
          <a:p>
            <a:pPr lvl="0" algn="l" eaLnBrk="1" hangingPunct="1">
              <a:lnSpc>
                <a:spcPct val="110000"/>
              </a:lnSpc>
            </a:pPr>
            <a:r>
              <a:rPr lang="zh-CN" altLang="en-US" sz="2200" dirty="0">
                <a:latin typeface="宋体" panose="02010600030101010101" pitchFamily="2" charset="-122"/>
              </a:rPr>
              <a:t>   它反映了测量结果中系统误差与随机误差的综合。称精确度。</a:t>
            </a:r>
          </a:p>
        </p:txBody>
      </p:sp>
      <mc:AlternateContent xmlns:mc="http://schemas.openxmlformats.org/markup-compatibility/2006" xmlns:a14="http://schemas.microsoft.com/office/drawing/2010/main">
        <mc:Choice Requires="a14">
          <p:sp>
            <p:nvSpPr>
              <p:cNvPr id="140295" name="Object 7"/>
              <p:cNvSpPr txBox="1"/>
              <p:nvPr/>
            </p:nvSpPr>
            <p:spPr bwMode="auto">
              <a:xfrm>
                <a:off x="6300192" y="2170182"/>
                <a:ext cx="1008112" cy="488671"/>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𝑖</m:t>
                          </m:r>
                        </m:sub>
                      </m:sSub>
                      <m:r>
                        <a:rPr lang="zh-CN" altLang="en-US" sz="2200" i="1">
                          <a:solidFill>
                            <a:srgbClr val="000000"/>
                          </a:solidFill>
                          <a:latin typeface="Cambria Math" panose="02040503050406030204" pitchFamily="18" charset="0"/>
                        </a:rPr>
                        <m:t>−</m:t>
                      </m:r>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oMath>
                  </m:oMathPara>
                </a14:m>
                <a:endParaRPr lang="zh-CN" altLang="en-US" sz="2200" dirty="0"/>
              </a:p>
            </p:txBody>
          </p:sp>
        </mc:Choice>
        <mc:Fallback xmlns="">
          <p:sp>
            <p:nvSpPr>
              <p:cNvPr id="140295" name="Object 7"/>
              <p:cNvSpPr txBox="1">
                <a:spLocks noRot="1" noChangeAspect="1" noMove="1" noResize="1" noEditPoints="1" noAdjustHandles="1" noChangeArrowheads="1" noChangeShapeType="1" noTextEdit="1"/>
              </p:cNvSpPr>
              <p:nvPr/>
            </p:nvSpPr>
            <p:spPr bwMode="auto">
              <a:xfrm>
                <a:off x="6300192" y="2170182"/>
                <a:ext cx="1008112" cy="488671"/>
              </a:xfrm>
              <a:prstGeom prst="rect">
                <a:avLst/>
              </a:prstGeom>
              <a:blipFill>
                <a:blip r:embed="rId2"/>
                <a:stretch>
                  <a:fillRect r="-9639"/>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297" name="Object 9"/>
              <p:cNvSpPr txBox="1"/>
              <p:nvPr/>
            </p:nvSpPr>
            <p:spPr bwMode="auto">
              <a:xfrm>
                <a:off x="6309837" y="3927915"/>
                <a:ext cx="944288" cy="495658"/>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𝑎</m:t>
                      </m:r>
                    </m:oMath>
                  </m:oMathPara>
                </a14:m>
                <a:endParaRPr lang="zh-CN" altLang="en-US" sz="2200" dirty="0"/>
              </a:p>
            </p:txBody>
          </p:sp>
        </mc:Choice>
        <mc:Fallback xmlns="">
          <p:sp>
            <p:nvSpPr>
              <p:cNvPr id="140297" name="Object 9"/>
              <p:cNvSpPr txBox="1">
                <a:spLocks noRot="1" noChangeAspect="1" noMove="1" noResize="1" noEditPoints="1" noAdjustHandles="1" noChangeArrowheads="1" noChangeShapeType="1" noTextEdit="1"/>
              </p:cNvSpPr>
              <p:nvPr/>
            </p:nvSpPr>
            <p:spPr bwMode="auto">
              <a:xfrm>
                <a:off x="6309837" y="3927915"/>
                <a:ext cx="944288" cy="495658"/>
              </a:xfrm>
              <a:prstGeom prst="rect">
                <a:avLst/>
              </a:prstGeom>
              <a:blipFill>
                <a:blip r:embed="rId3"/>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299" name="Object 11"/>
              <p:cNvSpPr txBox="1"/>
              <p:nvPr/>
            </p:nvSpPr>
            <p:spPr bwMode="auto">
              <a:xfrm>
                <a:off x="2893939" y="6035680"/>
                <a:ext cx="3838301" cy="489664"/>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𝑖</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𝑎</m:t>
                      </m:r>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𝑖</m:t>
                          </m:r>
                        </m:sub>
                      </m:sSub>
                      <m:r>
                        <a:rPr lang="zh-CN" altLang="en-US" sz="2200" i="1">
                          <a:solidFill>
                            <a:srgbClr val="000000"/>
                          </a:solidFill>
                          <a:latin typeface="Cambria Math" panose="02040503050406030204" pitchFamily="18" charset="0"/>
                        </a:rPr>
                        <m:t>−</m:t>
                      </m:r>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r>
                        <a:rPr lang="zh-CN" altLang="en-US" sz="2200" i="1">
                          <a:solidFill>
                            <a:srgbClr val="000000"/>
                          </a:solidFill>
                          <a:latin typeface="Cambria Math" panose="02040503050406030204" pitchFamily="18" charset="0"/>
                        </a:rPr>
                        <m:t>)+(</m:t>
                      </m:r>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𝑎</m:t>
                      </m:r>
                      <m:r>
                        <a:rPr lang="zh-CN" altLang="en-US" sz="2200" i="1">
                          <a:solidFill>
                            <a:srgbClr val="000000"/>
                          </a:solidFill>
                          <a:latin typeface="Cambria Math" panose="02040503050406030204" pitchFamily="18" charset="0"/>
                        </a:rPr>
                        <m:t>)</m:t>
                      </m:r>
                    </m:oMath>
                  </m:oMathPara>
                </a14:m>
                <a:endParaRPr lang="zh-CN" altLang="en-US" sz="2200" dirty="0"/>
              </a:p>
            </p:txBody>
          </p:sp>
        </mc:Choice>
        <mc:Fallback xmlns="">
          <p:sp>
            <p:nvSpPr>
              <p:cNvPr id="140299" name="Object 11"/>
              <p:cNvSpPr txBox="1">
                <a:spLocks noRot="1" noChangeAspect="1" noMove="1" noResize="1" noEditPoints="1" noAdjustHandles="1" noChangeArrowheads="1" noChangeShapeType="1" noTextEdit="1"/>
              </p:cNvSpPr>
              <p:nvPr/>
            </p:nvSpPr>
            <p:spPr bwMode="auto">
              <a:xfrm>
                <a:off x="2893939" y="6035680"/>
                <a:ext cx="3838301" cy="489664"/>
              </a:xfrm>
              <a:prstGeom prst="rect">
                <a:avLst/>
              </a:prstGeom>
              <a:blipFill>
                <a:blip r:embed="rId4"/>
                <a:stretch>
                  <a:fillRect b="-5000"/>
                </a:stretch>
              </a:blipFill>
              <a:ln>
                <a:noFill/>
              </a:ln>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38</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0292"/>
                                        </p:tgtEl>
                                        <p:attrNameLst>
                                          <p:attrName>style.visibility</p:attrName>
                                        </p:attrNameLst>
                                      </p:cBhvr>
                                      <p:to>
                                        <p:strVal val="visible"/>
                                      </p:to>
                                    </p:set>
                                    <p:animEffect transition="in" filter="box(in)">
                                      <p:cBhvr>
                                        <p:cTn id="7" dur="500"/>
                                        <p:tgtEl>
                                          <p:spTgt spid="1402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0295"/>
                                        </p:tgtEl>
                                        <p:attrNameLst>
                                          <p:attrName>style.visibility</p:attrName>
                                        </p:attrNameLst>
                                      </p:cBhvr>
                                      <p:to>
                                        <p:strVal val="visible"/>
                                      </p:to>
                                    </p:set>
                                    <p:animEffect transition="in" filter="wipe(down)">
                                      <p:cBhvr>
                                        <p:cTn id="12" dur="500"/>
                                        <p:tgtEl>
                                          <p:spTgt spid="14029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0293"/>
                                        </p:tgtEl>
                                        <p:attrNameLst>
                                          <p:attrName>style.visibility</p:attrName>
                                        </p:attrNameLst>
                                      </p:cBhvr>
                                      <p:to>
                                        <p:strVal val="visible"/>
                                      </p:to>
                                    </p:set>
                                    <p:animEffect transition="in" filter="dissolve">
                                      <p:cBhvr>
                                        <p:cTn id="17" dur="500"/>
                                        <p:tgtEl>
                                          <p:spTgt spid="1402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0297"/>
                                        </p:tgtEl>
                                        <p:attrNameLst>
                                          <p:attrName>style.visibility</p:attrName>
                                        </p:attrNameLst>
                                      </p:cBhvr>
                                      <p:to>
                                        <p:strVal val="visible"/>
                                      </p:to>
                                    </p:set>
                                    <p:animEffect transition="in" filter="wipe(down)">
                                      <p:cBhvr>
                                        <p:cTn id="22" dur="500"/>
                                        <p:tgtEl>
                                          <p:spTgt spid="14029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0294"/>
                                        </p:tgtEl>
                                        <p:attrNameLst>
                                          <p:attrName>style.visibility</p:attrName>
                                        </p:attrNameLst>
                                      </p:cBhvr>
                                      <p:to>
                                        <p:strVal val="visible"/>
                                      </p:to>
                                    </p:set>
                                    <p:animEffect transition="in" filter="dissolve">
                                      <p:cBhvr>
                                        <p:cTn id="27" dur="500"/>
                                        <p:tgtEl>
                                          <p:spTgt spid="14029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0299"/>
                                        </p:tgtEl>
                                        <p:attrNameLst>
                                          <p:attrName>style.visibility</p:attrName>
                                        </p:attrNameLst>
                                      </p:cBhvr>
                                      <p:to>
                                        <p:strVal val="visible"/>
                                      </p:to>
                                    </p:set>
                                    <p:animEffect transition="in" filter="wipe(down)">
                                      <p:cBhvr>
                                        <p:cTn id="32" dur="500"/>
                                        <p:tgtEl>
                                          <p:spTgt spid="140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2" grpId="0"/>
      <p:bldP spid="140293" grpId="0"/>
      <p:bldP spid="140294" grpId="0"/>
      <p:bldP spid="140295" grpId="0" animBg="1"/>
      <p:bldP spid="140297" grpId="0" animBg="1"/>
      <p:bldP spid="14029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29EAA99F-019A-428B-A7C8-75ADD79ABCB2}" type="datetime1">
              <a:rPr lang="zh-CN" altLang="en-US" smtClean="0"/>
              <a:t>2023/2/20</a:t>
            </a:fld>
            <a:endParaRPr lang="en-US" altLang="zh-CN" dirty="0"/>
          </a:p>
        </p:txBody>
      </p:sp>
      <p:sp>
        <p:nvSpPr>
          <p:cNvPr id="33795" name="Text Box 2"/>
          <p:cNvSpPr txBox="1"/>
          <p:nvPr/>
        </p:nvSpPr>
        <p:spPr>
          <a:xfrm>
            <a:off x="148039" y="1401767"/>
            <a:ext cx="615553" cy="4332287"/>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误  差  理  论  基  础</a:t>
            </a:r>
          </a:p>
        </p:txBody>
      </p:sp>
      <p:sp>
        <p:nvSpPr>
          <p:cNvPr id="141317" name="Text Box 5"/>
          <p:cNvSpPr txBox="1">
            <a:spLocks noChangeArrowheads="1"/>
          </p:cNvSpPr>
          <p:nvPr/>
        </p:nvSpPr>
        <p:spPr bwMode="auto">
          <a:xfrm>
            <a:off x="1241429" y="4064004"/>
            <a:ext cx="2035175" cy="850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gn="l" eaLnBrk="1" hangingPunct="1">
              <a:lnSpc>
                <a:spcPct val="120000"/>
              </a:lnSpc>
            </a:pPr>
            <a:r>
              <a:rPr lang="en-US" altLang="zh-CN" sz="2200" dirty="0">
                <a:solidFill>
                  <a:srgbClr val="000000"/>
                </a:solidFill>
                <a:effectLst>
                  <a:outerShdw blurRad="38100" dist="38100" dir="2700000">
                    <a:srgbClr val="C0C0C0"/>
                  </a:outerShdw>
                </a:effectLst>
                <a:latin typeface="宋体" panose="02010600030101010101" pitchFamily="2" charset="-122"/>
              </a:rPr>
              <a:t>a)</a:t>
            </a:r>
            <a:r>
              <a:rPr lang="zh-CN" altLang="en-US" sz="2200" dirty="0">
                <a:solidFill>
                  <a:srgbClr val="000000"/>
                </a:solidFill>
                <a:effectLst>
                  <a:outerShdw blurRad="38100" dist="38100" dir="2700000">
                    <a:srgbClr val="C0C0C0"/>
                  </a:outerShdw>
                </a:effectLst>
                <a:latin typeface="宋体" panose="02010600030101010101" pitchFamily="2" charset="-122"/>
              </a:rPr>
              <a:t>正确度高,</a:t>
            </a:r>
          </a:p>
          <a:p>
            <a:pPr lvl="0" algn="l" eaLnBrk="1" hangingPunct="1">
              <a:lnSpc>
                <a:spcPct val="120000"/>
              </a:lnSpc>
            </a:pPr>
            <a:r>
              <a:rPr lang="zh-CN" altLang="en-US" sz="2200" dirty="0">
                <a:solidFill>
                  <a:srgbClr val="000000"/>
                </a:solidFill>
                <a:effectLst>
                  <a:outerShdw blurRad="38100" dist="38100" dir="2700000">
                    <a:srgbClr val="C0C0C0"/>
                  </a:outerShdw>
                </a:effectLst>
                <a:latin typeface="宋体" panose="02010600030101010101" pitchFamily="2" charset="-122"/>
              </a:rPr>
              <a:t>  精密度低</a:t>
            </a:r>
          </a:p>
        </p:txBody>
      </p:sp>
      <p:sp>
        <p:nvSpPr>
          <p:cNvPr id="141318" name="Text Box 6"/>
          <p:cNvSpPr txBox="1">
            <a:spLocks noChangeArrowheads="1"/>
          </p:cNvSpPr>
          <p:nvPr/>
        </p:nvSpPr>
        <p:spPr bwMode="auto">
          <a:xfrm>
            <a:off x="3779838" y="4067179"/>
            <a:ext cx="203132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lgn="l" eaLnBrk="1" hangingPunct="1"/>
            <a:r>
              <a:rPr lang="zh-CN" altLang="en-US" sz="2200" dirty="0">
                <a:solidFill>
                  <a:srgbClr val="000000"/>
                </a:solidFill>
                <a:effectLst>
                  <a:outerShdw blurRad="38100" dist="38100" dir="2700000">
                    <a:srgbClr val="C0C0C0"/>
                  </a:outerShdw>
                </a:effectLst>
                <a:latin typeface="宋体" panose="02010600030101010101" pitchFamily="2" charset="-122"/>
              </a:rPr>
              <a:t>(</a:t>
            </a:r>
            <a:r>
              <a:rPr lang="en-US" altLang="zh-CN" sz="2200" dirty="0">
                <a:solidFill>
                  <a:srgbClr val="000000"/>
                </a:solidFill>
                <a:effectLst>
                  <a:outerShdw blurRad="38100" dist="38100" dir="2700000">
                    <a:srgbClr val="C0C0C0"/>
                  </a:outerShdw>
                </a:effectLst>
                <a:latin typeface="宋体" panose="02010600030101010101" pitchFamily="2" charset="-122"/>
              </a:rPr>
              <a:t>b)</a:t>
            </a:r>
            <a:r>
              <a:rPr lang="zh-CN" altLang="en-US" sz="2200" dirty="0">
                <a:solidFill>
                  <a:srgbClr val="000000"/>
                </a:solidFill>
                <a:effectLst>
                  <a:outerShdw blurRad="38100" dist="38100" dir="2700000">
                    <a:srgbClr val="C0C0C0"/>
                  </a:outerShdw>
                </a:effectLst>
                <a:latin typeface="宋体" panose="02010600030101010101" pitchFamily="2" charset="-122"/>
              </a:rPr>
              <a:t>精密度高，</a:t>
            </a:r>
          </a:p>
          <a:p>
            <a:pPr lvl="0" algn="l" eaLnBrk="1" hangingPunct="1"/>
            <a:r>
              <a:rPr lang="zh-CN" altLang="en-US" sz="2200" dirty="0">
                <a:solidFill>
                  <a:srgbClr val="000000"/>
                </a:solidFill>
                <a:effectLst>
                  <a:outerShdw blurRad="38100" dist="38100" dir="2700000">
                    <a:srgbClr val="C0C0C0"/>
                  </a:outerShdw>
                </a:effectLst>
                <a:latin typeface="宋体" panose="02010600030101010101" pitchFamily="2" charset="-122"/>
              </a:rPr>
              <a:t>   正确度低</a:t>
            </a:r>
          </a:p>
        </p:txBody>
      </p:sp>
      <p:sp>
        <p:nvSpPr>
          <p:cNvPr id="141319" name="Text Box 7"/>
          <p:cNvSpPr txBox="1">
            <a:spLocks noChangeArrowheads="1"/>
          </p:cNvSpPr>
          <p:nvPr/>
        </p:nvSpPr>
        <p:spPr bwMode="auto">
          <a:xfrm>
            <a:off x="6443667" y="4005263"/>
            <a:ext cx="2519363" cy="11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gn="l">
              <a:lnSpc>
                <a:spcPct val="105000"/>
              </a:lnSpc>
            </a:pPr>
            <a:r>
              <a:rPr lang="zh-CN" altLang="en-US" sz="2200" dirty="0">
                <a:solidFill>
                  <a:srgbClr val="000000"/>
                </a:solidFill>
                <a:effectLst>
                  <a:outerShdw blurRad="38100" dist="38100" dir="2700000">
                    <a:srgbClr val="C0C0C0"/>
                  </a:outerShdw>
                </a:effectLst>
                <a:latin typeface="宋体" panose="02010600030101010101" pitchFamily="2" charset="-122"/>
              </a:rPr>
              <a:t>(</a:t>
            </a:r>
            <a:r>
              <a:rPr lang="en-US" altLang="zh-CN" sz="2200" dirty="0">
                <a:solidFill>
                  <a:srgbClr val="000000"/>
                </a:solidFill>
                <a:effectLst>
                  <a:outerShdw blurRad="38100" dist="38100" dir="2700000">
                    <a:srgbClr val="C0C0C0"/>
                  </a:outerShdw>
                </a:effectLst>
                <a:latin typeface="宋体" panose="02010600030101010101" pitchFamily="2" charset="-122"/>
              </a:rPr>
              <a:t>c)</a:t>
            </a:r>
            <a:r>
              <a:rPr lang="zh-CN" altLang="en-US" sz="2200" dirty="0">
                <a:solidFill>
                  <a:srgbClr val="000000"/>
                </a:solidFill>
                <a:effectLst>
                  <a:outerShdw blurRad="38100" dist="38100" dir="2700000">
                    <a:srgbClr val="C0C0C0"/>
                  </a:outerShdw>
                </a:effectLst>
                <a:latin typeface="宋体" panose="02010600030101010101" pitchFamily="2" charset="-122"/>
              </a:rPr>
              <a:t>精密度、</a:t>
            </a:r>
          </a:p>
          <a:p>
            <a:pPr lvl="0" algn="l">
              <a:lnSpc>
                <a:spcPct val="105000"/>
              </a:lnSpc>
            </a:pPr>
            <a:r>
              <a:rPr lang="zh-CN" altLang="en-US" sz="2200" dirty="0">
                <a:solidFill>
                  <a:srgbClr val="000000"/>
                </a:solidFill>
                <a:effectLst>
                  <a:outerShdw blurRad="38100" dist="38100" dir="2700000">
                    <a:srgbClr val="C0C0C0"/>
                  </a:outerShdw>
                </a:effectLst>
                <a:latin typeface="宋体" panose="02010600030101010101" pitchFamily="2" charset="-122"/>
              </a:rPr>
              <a:t>正确度和准确度皆高</a:t>
            </a:r>
          </a:p>
        </p:txBody>
      </p:sp>
      <p:graphicFrame>
        <p:nvGraphicFramePr>
          <p:cNvPr id="141321" name="Object 9"/>
          <p:cNvGraphicFramePr/>
          <p:nvPr/>
        </p:nvGraphicFramePr>
        <p:xfrm>
          <a:off x="1042988" y="1052513"/>
          <a:ext cx="2438400" cy="2832100"/>
        </p:xfrm>
        <a:graphic>
          <a:graphicData uri="http://schemas.openxmlformats.org/presentationml/2006/ole">
            <mc:AlternateContent xmlns:mc="http://schemas.openxmlformats.org/markup-compatibility/2006">
              <mc:Choice xmlns:v="urn:schemas-microsoft-com:vml" Requires="v">
                <p:oleObj spid="_x0000_s88207" r:id="rId3" imgW="4876800" imgH="5664200" progId="">
                  <p:embed/>
                </p:oleObj>
              </mc:Choice>
              <mc:Fallback>
                <p:oleObj r:id="rId3" imgW="4876800" imgH="5664200" progId="">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052513"/>
                        <a:ext cx="2438400"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1322" name="Object 10"/>
          <p:cNvGraphicFramePr/>
          <p:nvPr/>
        </p:nvGraphicFramePr>
        <p:xfrm>
          <a:off x="3849692" y="1023942"/>
          <a:ext cx="2306637" cy="2808287"/>
        </p:xfrm>
        <a:graphic>
          <a:graphicData uri="http://schemas.openxmlformats.org/presentationml/2006/ole">
            <mc:AlternateContent xmlns:mc="http://schemas.openxmlformats.org/markup-compatibility/2006">
              <mc:Choice xmlns:v="urn:schemas-microsoft-com:vml" Requires="v">
                <p:oleObj spid="_x0000_s88208" r:id="rId5" imgW="4673600" imgH="5689600" progId="">
                  <p:embed/>
                </p:oleObj>
              </mc:Choice>
              <mc:Fallback>
                <p:oleObj r:id="rId5" imgW="4673600" imgH="5689600" progId="">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9692" y="1023942"/>
                        <a:ext cx="2306637"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1323" name="Object 11"/>
          <p:cNvGraphicFramePr/>
          <p:nvPr/>
        </p:nvGraphicFramePr>
        <p:xfrm>
          <a:off x="6516692" y="1052517"/>
          <a:ext cx="2338387" cy="2808287"/>
        </p:xfrm>
        <a:graphic>
          <a:graphicData uri="http://schemas.openxmlformats.org/presentationml/2006/ole">
            <mc:AlternateContent xmlns:mc="http://schemas.openxmlformats.org/markup-compatibility/2006">
              <mc:Choice xmlns:v="urn:schemas-microsoft-com:vml" Requires="v">
                <p:oleObj spid="_x0000_s88209" r:id="rId7" imgW="4699000" imgH="5638800" progId="">
                  <p:embed/>
                </p:oleObj>
              </mc:Choice>
              <mc:Fallback>
                <p:oleObj r:id="rId7" imgW="4699000" imgH="5638800" progId="">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6692" y="1052517"/>
                        <a:ext cx="2338387"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3802" name="Text Box 12"/>
          <p:cNvSpPr txBox="1"/>
          <p:nvPr/>
        </p:nvSpPr>
        <p:spPr>
          <a:xfrm>
            <a:off x="1565990" y="260354"/>
            <a:ext cx="6550191" cy="492443"/>
          </a:xfrm>
          <a:prstGeom prst="rect">
            <a:avLst/>
          </a:prstGeom>
          <a:noFill/>
          <a:ln w="9525">
            <a:noFill/>
            <a:miter/>
          </a:ln>
        </p:spPr>
        <p:txBody>
          <a:bodyPr wrap="none">
            <a:spAutoFit/>
          </a:bodyPr>
          <a:lstStyle/>
          <a:p>
            <a:pPr lvl="0" eaLnBrk="1" hangingPunct="1">
              <a:spcBef>
                <a:spcPct val="50000"/>
              </a:spcBef>
            </a:pPr>
            <a:r>
              <a:rPr lang="zh-CN" altLang="en-US" sz="2600" dirty="0">
                <a:solidFill>
                  <a:srgbClr val="FF0000"/>
                </a:solidFill>
                <a:latin typeface="Tahoma" panose="020B0604030504040204" pitchFamily="34" charset="0"/>
              </a:rPr>
              <a:t>正确理解</a:t>
            </a:r>
            <a:r>
              <a:rPr lang="zh-CN" altLang="en-US" sz="2600" dirty="0">
                <a:solidFill>
                  <a:srgbClr val="FF0000"/>
                </a:solidFill>
              </a:rPr>
              <a:t>“</a:t>
            </a:r>
            <a:r>
              <a:rPr lang="zh-CN" altLang="en-US" sz="2600" dirty="0">
                <a:solidFill>
                  <a:srgbClr val="FF0000"/>
                </a:solidFill>
                <a:latin typeface="Tahoma" panose="020B0604030504040204" pitchFamily="34" charset="0"/>
              </a:rPr>
              <a:t>精密度、正确度、准确度</a:t>
            </a:r>
            <a:r>
              <a:rPr lang="zh-CN" altLang="en-US" sz="2600" dirty="0">
                <a:solidFill>
                  <a:srgbClr val="FF0000"/>
                </a:solidFill>
              </a:rPr>
              <a:t>”</a:t>
            </a:r>
            <a:r>
              <a:rPr lang="zh-CN" altLang="en-US" sz="2600" dirty="0">
                <a:solidFill>
                  <a:srgbClr val="FF0000"/>
                </a:solidFill>
                <a:latin typeface="Tahoma" panose="020B0604030504040204" pitchFamily="34" charset="0"/>
              </a:rPr>
              <a:t>意义</a:t>
            </a:r>
            <a:endParaRPr lang="zh-CN" altLang="en-US" sz="2600" dirty="0">
              <a:solidFill>
                <a:srgbClr val="FF0000"/>
              </a:solidFill>
              <a:latin typeface="宋体" panose="02010600030101010101" pitchFamily="2" charset="-122"/>
            </a:endParaRPr>
          </a:p>
        </p:txBody>
      </p:sp>
      <p:sp>
        <p:nvSpPr>
          <p:cNvPr id="141325" name="Text Box 13"/>
          <p:cNvSpPr txBox="1">
            <a:spLocks noChangeArrowheads="1"/>
          </p:cNvSpPr>
          <p:nvPr/>
        </p:nvSpPr>
        <p:spPr bwMode="auto">
          <a:xfrm>
            <a:off x="1187454" y="5256217"/>
            <a:ext cx="20351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gn="l" eaLnBrk="1" hangingPunct="1">
              <a:lnSpc>
                <a:spcPct val="120000"/>
              </a:lnSpc>
            </a:pPr>
            <a:r>
              <a:rPr lang="en-US" altLang="zh-CN" sz="2000" dirty="0">
                <a:solidFill>
                  <a:srgbClr val="000000"/>
                </a:solidFill>
                <a:effectLst>
                  <a:outerShdw blurRad="38100" dist="38100" dir="2700000">
                    <a:srgbClr val="C0C0C0"/>
                  </a:outerShdw>
                </a:effectLst>
                <a:latin typeface="宋体" panose="02010600030101010101" pitchFamily="2" charset="-122"/>
              </a:rPr>
              <a:t>a)</a:t>
            </a:r>
            <a:r>
              <a:rPr lang="zh-CN" altLang="en-US" sz="2000" dirty="0">
                <a:solidFill>
                  <a:srgbClr val="000000"/>
                </a:solidFill>
                <a:effectLst>
                  <a:outerShdw blurRad="38100" dist="38100" dir="2700000">
                    <a:srgbClr val="C0C0C0"/>
                  </a:outerShdw>
                </a:effectLst>
                <a:latin typeface="宋体" panose="02010600030101010101" pitchFamily="2" charset="-122"/>
              </a:rPr>
              <a:t>仪器误差小,</a:t>
            </a:r>
          </a:p>
          <a:p>
            <a:pPr lvl="0" algn="l" eaLnBrk="1" hangingPunct="1">
              <a:lnSpc>
                <a:spcPct val="120000"/>
              </a:lnSpc>
            </a:pPr>
            <a:r>
              <a:rPr lang="zh-CN" altLang="en-US" sz="2000" dirty="0">
                <a:solidFill>
                  <a:srgbClr val="000000"/>
                </a:solidFill>
                <a:effectLst>
                  <a:outerShdw blurRad="38100" dist="38100" dir="2700000">
                    <a:srgbClr val="C0C0C0"/>
                  </a:outerShdw>
                </a:effectLst>
                <a:latin typeface="宋体" panose="02010600030101010101" pitchFamily="2" charset="-122"/>
              </a:rPr>
              <a:t>  随机误差大</a:t>
            </a:r>
          </a:p>
        </p:txBody>
      </p:sp>
      <p:sp>
        <p:nvSpPr>
          <p:cNvPr id="141326" name="Text Box 14"/>
          <p:cNvSpPr txBox="1">
            <a:spLocks noChangeArrowheads="1"/>
          </p:cNvSpPr>
          <p:nvPr/>
        </p:nvSpPr>
        <p:spPr bwMode="auto">
          <a:xfrm>
            <a:off x="3708400" y="5311779"/>
            <a:ext cx="18478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lgn="l" eaLnBrk="1" hangingPunct="1"/>
            <a:r>
              <a:rPr lang="zh-CN" altLang="en-US" sz="2000" dirty="0">
                <a:solidFill>
                  <a:srgbClr val="000000"/>
                </a:solidFill>
                <a:effectLst>
                  <a:outerShdw blurRad="38100" dist="38100" dir="2700000">
                    <a:srgbClr val="C0C0C0"/>
                  </a:outerShdw>
                </a:effectLst>
                <a:latin typeface="宋体" panose="02010600030101010101" pitchFamily="2" charset="-122"/>
              </a:rPr>
              <a:t>(</a:t>
            </a:r>
            <a:r>
              <a:rPr lang="en-US" altLang="zh-CN" sz="2000" dirty="0">
                <a:solidFill>
                  <a:srgbClr val="000000"/>
                </a:solidFill>
                <a:effectLst>
                  <a:outerShdw blurRad="38100" dist="38100" dir="2700000">
                    <a:srgbClr val="C0C0C0"/>
                  </a:outerShdw>
                </a:effectLst>
                <a:latin typeface="宋体" panose="02010600030101010101" pitchFamily="2" charset="-122"/>
              </a:rPr>
              <a:t>b)</a:t>
            </a:r>
            <a:r>
              <a:rPr lang="zh-CN" altLang="en-US" sz="2000" dirty="0">
                <a:solidFill>
                  <a:srgbClr val="000000"/>
                </a:solidFill>
                <a:effectLst>
                  <a:outerShdw blurRad="38100" dist="38100" dir="2700000">
                    <a:srgbClr val="C0C0C0"/>
                  </a:outerShdw>
                </a:effectLst>
                <a:latin typeface="宋体" panose="02010600030101010101" pitchFamily="2" charset="-122"/>
              </a:rPr>
              <a:t>仪器误差大</a:t>
            </a:r>
          </a:p>
          <a:p>
            <a:pPr lvl="0" algn="l" eaLnBrk="1" hangingPunct="1"/>
            <a:r>
              <a:rPr lang="zh-CN" altLang="en-US" sz="2000" dirty="0">
                <a:solidFill>
                  <a:srgbClr val="000000"/>
                </a:solidFill>
                <a:effectLst>
                  <a:outerShdw blurRad="38100" dist="38100" dir="2700000">
                    <a:srgbClr val="C0C0C0"/>
                  </a:outerShdw>
                </a:effectLst>
                <a:latin typeface="宋体" panose="02010600030101010101" pitchFamily="2" charset="-122"/>
              </a:rPr>
              <a:t>   随机误差小</a:t>
            </a:r>
          </a:p>
        </p:txBody>
      </p:sp>
      <p:sp>
        <p:nvSpPr>
          <p:cNvPr id="141327" name="Text Box 15"/>
          <p:cNvSpPr txBox="1">
            <a:spLocks noChangeArrowheads="1"/>
          </p:cNvSpPr>
          <p:nvPr/>
        </p:nvSpPr>
        <p:spPr bwMode="auto">
          <a:xfrm>
            <a:off x="6372229" y="5400679"/>
            <a:ext cx="2519363"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gn="l">
              <a:lnSpc>
                <a:spcPct val="105000"/>
              </a:lnSpc>
            </a:pPr>
            <a:r>
              <a:rPr lang="zh-CN" altLang="en-US" sz="2000" dirty="0">
                <a:solidFill>
                  <a:srgbClr val="000000"/>
                </a:solidFill>
                <a:effectLst>
                  <a:outerShdw blurRad="38100" dist="38100" dir="2700000">
                    <a:srgbClr val="C0C0C0"/>
                  </a:outerShdw>
                </a:effectLst>
                <a:latin typeface="宋体" panose="02010600030101010101" pitchFamily="2" charset="-122"/>
              </a:rPr>
              <a:t>(</a:t>
            </a:r>
            <a:r>
              <a:rPr lang="en-US" altLang="zh-CN" sz="2000" dirty="0">
                <a:solidFill>
                  <a:srgbClr val="000000"/>
                </a:solidFill>
                <a:effectLst>
                  <a:outerShdw blurRad="38100" dist="38100" dir="2700000">
                    <a:srgbClr val="C0C0C0"/>
                  </a:outerShdw>
                </a:effectLst>
                <a:latin typeface="宋体" panose="02010600030101010101" pitchFamily="2" charset="-122"/>
              </a:rPr>
              <a:t>c)</a:t>
            </a:r>
            <a:r>
              <a:rPr lang="zh-CN" altLang="en-US" sz="2000" dirty="0">
                <a:solidFill>
                  <a:srgbClr val="000000"/>
                </a:solidFill>
                <a:effectLst>
                  <a:outerShdw blurRad="38100" dist="38100" dir="2700000">
                    <a:srgbClr val="C0C0C0"/>
                  </a:outerShdw>
                </a:effectLst>
                <a:latin typeface="宋体" panose="02010600030101010101" pitchFamily="2" charset="-122"/>
              </a:rPr>
              <a:t>仪器误差、随机误差都小</a:t>
            </a:r>
          </a:p>
        </p:txBody>
      </p:sp>
      <p:sp>
        <p:nvSpPr>
          <p:cNvPr id="141328" name="Text Box 16"/>
          <p:cNvSpPr txBox="1">
            <a:spLocks noChangeArrowheads="1"/>
          </p:cNvSpPr>
          <p:nvPr/>
        </p:nvSpPr>
        <p:spPr bwMode="auto">
          <a:xfrm>
            <a:off x="1258892" y="6184900"/>
            <a:ext cx="1871663"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nSpc>
                <a:spcPct val="105000"/>
              </a:lnSpc>
            </a:pPr>
            <a:r>
              <a:rPr lang="zh-CN" altLang="en-US" sz="2000" dirty="0">
                <a:solidFill>
                  <a:srgbClr val="FF0000"/>
                </a:solidFill>
                <a:effectLst>
                  <a:outerShdw blurRad="38100" dist="38100" dir="2700000">
                    <a:srgbClr val="C0C0C0"/>
                  </a:outerShdw>
                </a:effectLst>
                <a:latin typeface="宋体" panose="02010600030101010101" pitchFamily="2" charset="-122"/>
              </a:rPr>
              <a:t>不好的测量</a:t>
            </a:r>
          </a:p>
        </p:txBody>
      </p:sp>
      <p:sp>
        <p:nvSpPr>
          <p:cNvPr id="141329" name="Text Box 17"/>
          <p:cNvSpPr txBox="1">
            <a:spLocks noChangeArrowheads="1"/>
          </p:cNvSpPr>
          <p:nvPr/>
        </p:nvSpPr>
        <p:spPr bwMode="auto">
          <a:xfrm>
            <a:off x="3851279" y="6184900"/>
            <a:ext cx="1871663"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nSpc>
                <a:spcPct val="105000"/>
              </a:lnSpc>
            </a:pPr>
            <a:r>
              <a:rPr lang="zh-CN" altLang="en-US" sz="2000" dirty="0">
                <a:solidFill>
                  <a:srgbClr val="FF0000"/>
                </a:solidFill>
                <a:effectLst>
                  <a:outerShdw blurRad="38100" dist="38100" dir="2700000">
                    <a:srgbClr val="C0C0C0"/>
                  </a:outerShdw>
                </a:effectLst>
                <a:latin typeface="宋体" panose="02010600030101010101" pitchFamily="2" charset="-122"/>
              </a:rPr>
              <a:t>不好的测量</a:t>
            </a:r>
          </a:p>
        </p:txBody>
      </p:sp>
      <p:sp>
        <p:nvSpPr>
          <p:cNvPr id="141330" name="Text Box 18"/>
          <p:cNvSpPr txBox="1">
            <a:spLocks noChangeArrowheads="1"/>
          </p:cNvSpPr>
          <p:nvPr/>
        </p:nvSpPr>
        <p:spPr bwMode="auto">
          <a:xfrm>
            <a:off x="6659567" y="6184900"/>
            <a:ext cx="1871663"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nSpc>
                <a:spcPct val="105000"/>
              </a:lnSpc>
            </a:pPr>
            <a:r>
              <a:rPr lang="zh-CN" altLang="en-US" sz="2000" dirty="0">
                <a:solidFill>
                  <a:srgbClr val="FF0000"/>
                </a:solidFill>
                <a:effectLst>
                  <a:outerShdw blurRad="38100" dist="38100" dir="2700000">
                    <a:srgbClr val="C0C0C0"/>
                  </a:outerShdw>
                </a:effectLst>
                <a:latin typeface="宋体" panose="02010600030101010101" pitchFamily="2" charset="-122"/>
              </a:rPr>
              <a:t>好的测量</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39</a:t>
            </a:fld>
            <a:endParaRPr lang="en-US" altLang="zh-CN" sz="1400" b="0" dirty="0"/>
          </a:p>
        </p:txBody>
      </p:sp>
    </p:spTree>
    <p:extLst>
      <p:ext uri="{BB962C8B-B14F-4D97-AF65-F5344CB8AC3E}">
        <p14:creationId xmlns:p14="http://schemas.microsoft.com/office/powerpoint/2010/main" val="213480803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1321"/>
                                        </p:tgtEl>
                                        <p:attrNameLst>
                                          <p:attrName>style.visibility</p:attrName>
                                        </p:attrNameLst>
                                      </p:cBhvr>
                                      <p:to>
                                        <p:strVal val="visible"/>
                                      </p:to>
                                    </p:set>
                                    <p:animEffect transition="in" filter="checkerboard(across)">
                                      <p:cBhvr>
                                        <p:cTn id="7" dur="500"/>
                                        <p:tgtEl>
                                          <p:spTgt spid="1413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1317"/>
                                        </p:tgtEl>
                                        <p:attrNameLst>
                                          <p:attrName>style.visibility</p:attrName>
                                        </p:attrNameLst>
                                      </p:cBhvr>
                                      <p:to>
                                        <p:strVal val="visible"/>
                                      </p:to>
                                    </p:set>
                                    <p:animEffect transition="in" filter="fade">
                                      <p:cBhvr>
                                        <p:cTn id="12" dur="1000"/>
                                        <p:tgtEl>
                                          <p:spTgt spid="14131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41322"/>
                                        </p:tgtEl>
                                        <p:attrNameLst>
                                          <p:attrName>style.visibility</p:attrName>
                                        </p:attrNameLst>
                                      </p:cBhvr>
                                      <p:to>
                                        <p:strVal val="visible"/>
                                      </p:to>
                                    </p:set>
                                    <p:animEffect transition="in" filter="checkerboard(across)">
                                      <p:cBhvr>
                                        <p:cTn id="17" dur="500"/>
                                        <p:tgtEl>
                                          <p:spTgt spid="1413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1318"/>
                                        </p:tgtEl>
                                        <p:attrNameLst>
                                          <p:attrName>style.visibility</p:attrName>
                                        </p:attrNameLst>
                                      </p:cBhvr>
                                      <p:to>
                                        <p:strVal val="visible"/>
                                      </p:to>
                                    </p:set>
                                    <p:animEffect transition="in" filter="fade">
                                      <p:cBhvr>
                                        <p:cTn id="22" dur="1000"/>
                                        <p:tgtEl>
                                          <p:spTgt spid="141318"/>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41323"/>
                                        </p:tgtEl>
                                        <p:attrNameLst>
                                          <p:attrName>style.visibility</p:attrName>
                                        </p:attrNameLst>
                                      </p:cBhvr>
                                      <p:to>
                                        <p:strVal val="visible"/>
                                      </p:to>
                                    </p:set>
                                    <p:animEffect transition="in" filter="checkerboard(across)">
                                      <p:cBhvr>
                                        <p:cTn id="27" dur="500"/>
                                        <p:tgtEl>
                                          <p:spTgt spid="1413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1319"/>
                                        </p:tgtEl>
                                        <p:attrNameLst>
                                          <p:attrName>style.visibility</p:attrName>
                                        </p:attrNameLst>
                                      </p:cBhvr>
                                      <p:to>
                                        <p:strVal val="visible"/>
                                      </p:to>
                                    </p:set>
                                    <p:animEffect transition="in" filter="fade">
                                      <p:cBhvr>
                                        <p:cTn id="32" dur="1000"/>
                                        <p:tgtEl>
                                          <p:spTgt spid="1413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1325"/>
                                        </p:tgtEl>
                                        <p:attrNameLst>
                                          <p:attrName>style.visibility</p:attrName>
                                        </p:attrNameLst>
                                      </p:cBhvr>
                                      <p:to>
                                        <p:strVal val="visible"/>
                                      </p:to>
                                    </p:set>
                                    <p:animEffect transition="in" filter="fade">
                                      <p:cBhvr>
                                        <p:cTn id="37" dur="1000"/>
                                        <p:tgtEl>
                                          <p:spTgt spid="1413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1326"/>
                                        </p:tgtEl>
                                        <p:attrNameLst>
                                          <p:attrName>style.visibility</p:attrName>
                                        </p:attrNameLst>
                                      </p:cBhvr>
                                      <p:to>
                                        <p:strVal val="visible"/>
                                      </p:to>
                                    </p:set>
                                    <p:animEffect transition="in" filter="fade">
                                      <p:cBhvr>
                                        <p:cTn id="42" dur="1000"/>
                                        <p:tgtEl>
                                          <p:spTgt spid="1413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1327"/>
                                        </p:tgtEl>
                                        <p:attrNameLst>
                                          <p:attrName>style.visibility</p:attrName>
                                        </p:attrNameLst>
                                      </p:cBhvr>
                                      <p:to>
                                        <p:strVal val="visible"/>
                                      </p:to>
                                    </p:set>
                                    <p:animEffect transition="in" filter="fade">
                                      <p:cBhvr>
                                        <p:cTn id="47" dur="1000"/>
                                        <p:tgtEl>
                                          <p:spTgt spid="1413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1328"/>
                                        </p:tgtEl>
                                        <p:attrNameLst>
                                          <p:attrName>style.visibility</p:attrName>
                                        </p:attrNameLst>
                                      </p:cBhvr>
                                      <p:to>
                                        <p:strVal val="visible"/>
                                      </p:to>
                                    </p:set>
                                    <p:animEffect transition="in" filter="fade">
                                      <p:cBhvr>
                                        <p:cTn id="52" dur="1000"/>
                                        <p:tgtEl>
                                          <p:spTgt spid="1413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41329"/>
                                        </p:tgtEl>
                                        <p:attrNameLst>
                                          <p:attrName>style.visibility</p:attrName>
                                        </p:attrNameLst>
                                      </p:cBhvr>
                                      <p:to>
                                        <p:strVal val="visible"/>
                                      </p:to>
                                    </p:set>
                                    <p:animEffect transition="in" filter="fade">
                                      <p:cBhvr>
                                        <p:cTn id="57" dur="1000"/>
                                        <p:tgtEl>
                                          <p:spTgt spid="14132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1330"/>
                                        </p:tgtEl>
                                        <p:attrNameLst>
                                          <p:attrName>style.visibility</p:attrName>
                                        </p:attrNameLst>
                                      </p:cBhvr>
                                      <p:to>
                                        <p:strVal val="visible"/>
                                      </p:to>
                                    </p:set>
                                    <p:animEffect transition="in" filter="fade">
                                      <p:cBhvr>
                                        <p:cTn id="62" dur="1000"/>
                                        <p:tgtEl>
                                          <p:spTgt spid="141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7" grpId="0"/>
      <p:bldP spid="141318" grpId="0"/>
      <p:bldP spid="141319" grpId="0"/>
      <p:bldP spid="141325" grpId="0"/>
      <p:bldP spid="141326" grpId="0"/>
      <p:bldP spid="141327" grpId="0"/>
      <p:bldP spid="141328" grpId="0"/>
      <p:bldP spid="141329" grpId="0"/>
      <p:bldP spid="1413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4720" y="229151"/>
            <a:ext cx="7665363" cy="744141"/>
          </a:xfrm>
        </p:spPr>
        <p:txBody>
          <a:bodyPr/>
          <a:lstStyle/>
          <a:p>
            <a:pPr>
              <a:lnSpc>
                <a:spcPct val="150000"/>
              </a:lnSpc>
              <a:defRPr/>
            </a:pPr>
            <a:r>
              <a:rPr lang="zh-CN" altLang="en-US" sz="2400" b="1" dirty="0"/>
              <a:t>二、“大学物理实验”培养 “科学素质” 的主要内容</a:t>
            </a:r>
            <a:endParaRPr lang="zh-CN" altLang="en-US" sz="2400" dirty="0"/>
          </a:p>
        </p:txBody>
      </p:sp>
      <p:sp>
        <p:nvSpPr>
          <p:cNvPr id="3" name="内容占位符 2"/>
          <p:cNvSpPr>
            <a:spLocks noGrp="1"/>
          </p:cNvSpPr>
          <p:nvPr>
            <p:ph sz="quarter" idx="4294967295"/>
          </p:nvPr>
        </p:nvSpPr>
        <p:spPr>
          <a:xfrm>
            <a:off x="1043608" y="1002720"/>
            <a:ext cx="8064896" cy="3048674"/>
          </a:xfrm>
          <a:prstGeom prst="rect">
            <a:avLst/>
          </a:prstGeom>
        </p:spPr>
        <p:txBody>
          <a:bodyPr>
            <a:noAutofit/>
          </a:bodyPr>
          <a:lstStyle/>
          <a:p>
            <a:pPr marL="342900" lvl="1" indent="0">
              <a:spcBef>
                <a:spcPts val="600"/>
              </a:spcBef>
              <a:spcAft>
                <a:spcPts val="0"/>
              </a:spcAft>
              <a:buNone/>
              <a:defRPr/>
            </a:pPr>
            <a:r>
              <a:rPr lang="zh-CN" altLang="en-US" sz="2000" b="1" u="sng" dirty="0"/>
              <a:t>（科学素质与物理实验内容对应）：</a:t>
            </a:r>
            <a:endParaRPr lang="en-US" altLang="zh-CN" sz="2000" b="1" dirty="0"/>
          </a:p>
          <a:p>
            <a:pPr marL="628650" indent="-285750">
              <a:spcBef>
                <a:spcPts val="600"/>
              </a:spcBef>
              <a:spcAft>
                <a:spcPts val="0"/>
              </a:spcAft>
              <a:defRPr/>
            </a:pPr>
            <a:r>
              <a:rPr lang="zh-CN" altLang="zh-CN" sz="1800" b="1" dirty="0">
                <a:solidFill>
                  <a:srgbClr val="FF0000"/>
                </a:solidFill>
              </a:rPr>
              <a:t>实事求是的科学作风</a:t>
            </a:r>
            <a:r>
              <a:rPr lang="en-US" altLang="zh-CN" sz="1800" b="1" dirty="0"/>
              <a:t>——</a:t>
            </a:r>
            <a:r>
              <a:rPr lang="zh-CN" altLang="en-US" sz="1800" b="1" dirty="0"/>
              <a:t>尊重客观事实</a:t>
            </a:r>
            <a:endParaRPr lang="en-US" altLang="zh-CN" sz="1800" b="1" dirty="0"/>
          </a:p>
          <a:p>
            <a:pPr marL="628650" indent="-285750">
              <a:spcBef>
                <a:spcPts val="600"/>
              </a:spcBef>
              <a:spcAft>
                <a:spcPts val="0"/>
              </a:spcAft>
              <a:defRPr/>
            </a:pPr>
            <a:r>
              <a:rPr lang="zh-CN" altLang="zh-CN" sz="1800" b="1" dirty="0">
                <a:solidFill>
                  <a:srgbClr val="FF0000"/>
                </a:solidFill>
              </a:rPr>
              <a:t>认真严谨的科学态度</a:t>
            </a:r>
            <a:r>
              <a:rPr lang="en-US" altLang="zh-CN" sz="1800" b="1" dirty="0"/>
              <a:t>——</a:t>
            </a:r>
            <a:r>
              <a:rPr lang="zh-CN" altLang="en-US" sz="1800" b="1" dirty="0"/>
              <a:t>认真、细致做好研究、实验中的每一件事、每一个过程、每一个步骤</a:t>
            </a:r>
            <a:endParaRPr lang="en-US" altLang="zh-CN" sz="1800" b="1" dirty="0"/>
          </a:p>
          <a:p>
            <a:pPr marL="628650" indent="-285750">
              <a:spcBef>
                <a:spcPts val="600"/>
              </a:spcBef>
              <a:spcAft>
                <a:spcPts val="0"/>
              </a:spcAft>
              <a:defRPr/>
            </a:pPr>
            <a:r>
              <a:rPr lang="zh-CN" altLang="zh-CN" sz="1800" b="1" dirty="0">
                <a:solidFill>
                  <a:srgbClr val="FF0000"/>
                </a:solidFill>
              </a:rPr>
              <a:t>遵</a:t>
            </a:r>
            <a:r>
              <a:rPr lang="zh-CN" altLang="en-US" sz="1800" b="1" dirty="0">
                <a:solidFill>
                  <a:srgbClr val="FF0000"/>
                </a:solidFill>
              </a:rPr>
              <a:t>重规律</a:t>
            </a:r>
            <a:r>
              <a:rPr lang="zh-CN" altLang="zh-CN" sz="1800" b="1" dirty="0">
                <a:solidFill>
                  <a:srgbClr val="FF0000"/>
                </a:solidFill>
              </a:rPr>
              <a:t>，</a:t>
            </a:r>
            <a:r>
              <a:rPr lang="zh-CN" altLang="en-US" sz="1800" b="1" dirty="0">
                <a:solidFill>
                  <a:srgbClr val="FF0000"/>
                </a:solidFill>
              </a:rPr>
              <a:t>遵守规程</a:t>
            </a:r>
            <a:r>
              <a:rPr lang="en-US" altLang="zh-CN" sz="1800" b="1" dirty="0"/>
              <a:t>——</a:t>
            </a:r>
            <a:r>
              <a:rPr lang="zh-CN" altLang="en-US" sz="1800" b="1" dirty="0"/>
              <a:t>理解和运用公式、定理，按照规程操作、满足实验条件；</a:t>
            </a:r>
            <a:endParaRPr lang="en-US" altLang="zh-CN" sz="1800" b="1" dirty="0"/>
          </a:p>
          <a:p>
            <a:pPr marL="628650" indent="-285750">
              <a:spcBef>
                <a:spcPts val="600"/>
              </a:spcBef>
              <a:spcAft>
                <a:spcPts val="0"/>
              </a:spcAft>
              <a:defRPr/>
            </a:pPr>
            <a:r>
              <a:rPr lang="zh-CN" altLang="zh-CN" sz="1800" b="1" dirty="0">
                <a:solidFill>
                  <a:srgbClr val="FF0000"/>
                </a:solidFill>
              </a:rPr>
              <a:t>积极主动的探索精神</a:t>
            </a:r>
            <a:r>
              <a:rPr lang="en-US" altLang="zh-CN" sz="1800" b="1" dirty="0"/>
              <a:t>——</a:t>
            </a:r>
            <a:r>
              <a:rPr lang="zh-CN" altLang="en-US" sz="1800" b="1" dirty="0"/>
              <a:t>在掌握原有理论和一定实践经验的的基础上，修订理论、改进实验（包括操作规程等），以获得更好的结果。</a:t>
            </a:r>
            <a:endParaRPr lang="en-US" altLang="zh-CN" sz="1800" b="1" dirty="0"/>
          </a:p>
          <a:p>
            <a:pPr marL="628650" indent="-285750">
              <a:spcBef>
                <a:spcPts val="600"/>
              </a:spcBef>
              <a:spcAft>
                <a:spcPts val="0"/>
              </a:spcAft>
              <a:defRPr/>
            </a:pPr>
            <a:r>
              <a:rPr lang="zh-CN" altLang="zh-CN" sz="1800" b="1" dirty="0">
                <a:solidFill>
                  <a:srgbClr val="FF0000"/>
                </a:solidFill>
                <a:sym typeface="+mn-ea"/>
              </a:rPr>
              <a:t>学用一致，避免学术不端</a:t>
            </a:r>
            <a:r>
              <a:rPr lang="en-US" altLang="zh-CN" sz="1800" b="1" dirty="0">
                <a:sym typeface="+mn-ea"/>
              </a:rPr>
              <a:t>…</a:t>
            </a:r>
            <a:endParaRPr lang="zh-CN" altLang="zh-CN" sz="1800" b="1" dirty="0"/>
          </a:p>
          <a:p>
            <a:pPr marL="628650" indent="-285750">
              <a:spcBef>
                <a:spcPts val="600"/>
              </a:spcBef>
              <a:spcAft>
                <a:spcPts val="0"/>
              </a:spcAft>
              <a:defRPr/>
            </a:pPr>
            <a:r>
              <a:rPr lang="zh-CN" altLang="zh-CN" sz="1800" b="1" dirty="0">
                <a:solidFill>
                  <a:srgbClr val="FF0000"/>
                </a:solidFill>
              </a:rPr>
              <a:t>团结协作，</a:t>
            </a:r>
            <a:r>
              <a:rPr lang="zh-CN" altLang="en-US" sz="1800" b="1" dirty="0">
                <a:solidFill>
                  <a:srgbClr val="FF0000"/>
                </a:solidFill>
              </a:rPr>
              <a:t>保护仪器、资料的习惯，</a:t>
            </a:r>
            <a:endParaRPr lang="en-US" altLang="zh-CN" sz="1800" b="1" dirty="0">
              <a:solidFill>
                <a:srgbClr val="FF0000"/>
              </a:solidFill>
            </a:endParaRPr>
          </a:p>
          <a:p>
            <a:pPr marL="628650" indent="-285750">
              <a:spcBef>
                <a:spcPts val="600"/>
              </a:spcBef>
              <a:spcAft>
                <a:spcPts val="0"/>
              </a:spcAft>
              <a:buNone/>
              <a:defRPr/>
            </a:pPr>
            <a:r>
              <a:rPr lang="en-US" altLang="zh-CN" sz="1800" b="1" dirty="0">
                <a:solidFill>
                  <a:srgbClr val="FF0000"/>
                </a:solidFill>
              </a:rPr>
              <a:t>… …</a:t>
            </a:r>
            <a:endParaRPr lang="zh-CN" altLang="en-US" sz="1800" b="1" dirty="0">
              <a:solidFill>
                <a:srgbClr val="FF0000"/>
              </a:solidFill>
            </a:endParaRPr>
          </a:p>
          <a:p>
            <a:pPr>
              <a:defRPr/>
            </a:pPr>
            <a:endParaRPr lang="zh-CN" altLang="en-US" sz="1800" b="1" dirty="0">
              <a:solidFill>
                <a:srgbClr val="FF0000"/>
              </a:solidFill>
            </a:endParaRPr>
          </a:p>
        </p:txBody>
      </p:sp>
      <p:sp>
        <p:nvSpPr>
          <p:cNvPr id="24580" name="矩形 3"/>
          <p:cNvSpPr>
            <a:spLocks noChangeArrowheads="1"/>
          </p:cNvSpPr>
          <p:nvPr/>
        </p:nvSpPr>
        <p:spPr bwMode="auto">
          <a:xfrm>
            <a:off x="1670305" y="5085184"/>
            <a:ext cx="5950744" cy="369332"/>
          </a:xfrm>
          <a:prstGeom prst="rect">
            <a:avLst/>
          </a:prstGeom>
          <a:solidFill>
            <a:srgbClr val="FFFF00"/>
          </a:solidFill>
          <a:ln w="9525">
            <a:solidFill>
              <a:srgbClr val="FF0000"/>
            </a:solidFill>
            <a:miter lim="800000"/>
          </a:ln>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a:lnSpc>
                <a:spcPct val="100000"/>
              </a:lnSpc>
              <a:spcBef>
                <a:spcPct val="0"/>
              </a:spcBef>
              <a:buClrTx/>
              <a:buFontTx/>
              <a:buNone/>
            </a:pPr>
            <a:r>
              <a:rPr lang="zh-CN" altLang="en-US" sz="1800" dirty="0">
                <a:latin typeface="Arial" panose="020B0604020202020204" pitchFamily="34" charset="0"/>
              </a:rPr>
              <a:t>实际：实验技能和科学素质在实验教学中是密不可分的</a:t>
            </a:r>
          </a:p>
        </p:txBody>
      </p:sp>
      <p:sp>
        <p:nvSpPr>
          <p:cNvPr id="24581" name="矩形 4"/>
          <p:cNvSpPr>
            <a:spLocks noChangeArrowheads="1"/>
          </p:cNvSpPr>
          <p:nvPr/>
        </p:nvSpPr>
        <p:spPr bwMode="auto">
          <a:xfrm>
            <a:off x="3347864" y="4300106"/>
            <a:ext cx="531876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l">
              <a:lnSpc>
                <a:spcPct val="120000"/>
              </a:lnSpc>
              <a:spcBef>
                <a:spcPct val="0"/>
              </a:spcBef>
              <a:buClrTx/>
            </a:pPr>
            <a:r>
              <a:rPr lang="zh-CN" altLang="en-US" sz="1800" dirty="0">
                <a:solidFill>
                  <a:srgbClr val="0033CC"/>
                </a:solidFill>
                <a:latin typeface="Arial" panose="020B0604020202020204" pitchFamily="34" charset="0"/>
              </a:rPr>
              <a:t>实验技能是科研素质的具体体现</a:t>
            </a:r>
            <a:endParaRPr lang="en-US" altLang="zh-CN" sz="1800" dirty="0">
              <a:solidFill>
                <a:srgbClr val="0033CC"/>
              </a:solidFill>
              <a:latin typeface="Arial" panose="020B0604020202020204" pitchFamily="34" charset="0"/>
            </a:endParaRPr>
          </a:p>
          <a:p>
            <a:pPr algn="l">
              <a:lnSpc>
                <a:spcPct val="120000"/>
              </a:lnSpc>
              <a:spcBef>
                <a:spcPct val="0"/>
              </a:spcBef>
              <a:buClrTx/>
            </a:pPr>
            <a:r>
              <a:rPr lang="zh-CN" altLang="en-US" sz="1800" dirty="0">
                <a:solidFill>
                  <a:srgbClr val="0033CC"/>
                </a:solidFill>
                <a:latin typeface="Arial" panose="020B0604020202020204" pitchFamily="34" charset="0"/>
              </a:rPr>
              <a:t>培养实验技能是培养科研素质的具体过程</a:t>
            </a:r>
          </a:p>
        </p:txBody>
      </p:sp>
      <p:sp>
        <p:nvSpPr>
          <p:cNvPr id="6" name="矩形 5"/>
          <p:cNvSpPr/>
          <p:nvPr/>
        </p:nvSpPr>
        <p:spPr>
          <a:xfrm>
            <a:off x="424329" y="5589240"/>
            <a:ext cx="8617585" cy="646331"/>
          </a:xfrm>
          <a:prstGeom prst="rect">
            <a:avLst/>
          </a:prstGeom>
          <a:solidFill>
            <a:srgbClr val="FFFF00"/>
          </a:solidFill>
          <a:ln w="28575">
            <a:solidFill>
              <a:srgbClr val="FF0000"/>
            </a:solidFill>
          </a:ln>
          <a:effectLst>
            <a:outerShdw blurRad="50800" dist="38100" dir="2700000" algn="tl"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defRPr/>
            </a:pPr>
            <a:r>
              <a:rPr lang="zh-CN" altLang="en-US" u="sng" dirty="0">
                <a:solidFill>
                  <a:srgbClr val="002060"/>
                </a:solidFill>
                <a:latin typeface="华文新魏" panose="02010800040101010101" pitchFamily="2" charset="-122"/>
                <a:ea typeface="华文新魏" panose="02010800040101010101" pitchFamily="2" charset="-122"/>
              </a:rPr>
              <a:t>大学物理实验课程的目的</a:t>
            </a:r>
            <a:r>
              <a:rPr lang="en-US" altLang="zh-CN" u="sng" dirty="0">
                <a:solidFill>
                  <a:srgbClr val="002060"/>
                </a:solidFill>
                <a:latin typeface="华文新魏" panose="02010800040101010101" pitchFamily="2" charset="-122"/>
                <a:ea typeface="华文新魏" panose="02010800040101010101" pitchFamily="2" charset="-122"/>
              </a:rPr>
              <a:t>——</a:t>
            </a:r>
            <a:r>
              <a:rPr lang="zh-CN" altLang="en-US" u="sng" dirty="0">
                <a:solidFill>
                  <a:srgbClr val="002060"/>
                </a:solidFill>
                <a:latin typeface="华文新魏" panose="02010800040101010101" pitchFamily="2" charset="-122"/>
                <a:ea typeface="华文新魏" panose="02010800040101010101" pitchFamily="2" charset="-122"/>
              </a:rPr>
              <a:t>把实验技能变成良好的实验研究或工作习惯</a:t>
            </a:r>
            <a:endParaRPr lang="en-US" altLang="zh-CN" u="sng" dirty="0">
              <a:solidFill>
                <a:srgbClr val="002060"/>
              </a:solidFill>
              <a:latin typeface="华文新魏" panose="02010800040101010101" pitchFamily="2" charset="-122"/>
              <a:ea typeface="华文新魏" panose="02010800040101010101" pitchFamily="2" charset="-122"/>
            </a:endParaRPr>
          </a:p>
          <a:p>
            <a:pPr algn="ctr">
              <a:defRPr/>
            </a:pPr>
            <a:r>
              <a:rPr lang="zh-CN" altLang="en-US" u="sng" dirty="0">
                <a:solidFill>
                  <a:srgbClr val="FF0000"/>
                </a:solidFill>
                <a:latin typeface="华文新魏" panose="02010800040101010101" pitchFamily="2" charset="-122"/>
                <a:ea typeface="华文新魏" panose="02010800040101010101" pitchFamily="2" charset="-122"/>
              </a:rPr>
              <a:t>这就是为什么所有理、工、医、农、林等学科，甚至文科学生都开设物理实验课程</a:t>
            </a:r>
            <a:endParaRPr lang="en-US" altLang="zh-CN" u="sng" dirty="0">
              <a:solidFill>
                <a:srgbClr val="FF0000"/>
              </a:solidFill>
              <a:latin typeface="华文新魏" panose="02010800040101010101" pitchFamily="2" charset="-122"/>
              <a:ea typeface="华文新魏" panose="02010800040101010101" pitchFamily="2" charset="-122"/>
            </a:endParaRPr>
          </a:p>
        </p:txBody>
      </p:sp>
      <p:sp>
        <p:nvSpPr>
          <p:cNvPr id="7" name="Text Box 14"/>
          <p:cNvSpPr txBox="1"/>
          <p:nvPr/>
        </p:nvSpPr>
        <p:spPr>
          <a:xfrm>
            <a:off x="107508" y="2420991"/>
            <a:ext cx="615553" cy="1440061"/>
          </a:xfrm>
          <a:prstGeom prst="rect">
            <a:avLst/>
          </a:prstGeom>
          <a:noFill/>
          <a:ln w="9525">
            <a:noFill/>
            <a:miter/>
          </a:ln>
        </p:spPr>
        <p:txBody>
          <a:bodyPr vert="eaVert" wrap="squar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绪   论</a:t>
            </a:r>
          </a:p>
        </p:txBody>
      </p:sp>
      <p:sp>
        <p:nvSpPr>
          <p:cNvPr id="4" name="日期占位符 3"/>
          <p:cNvSpPr>
            <a:spLocks noGrp="1"/>
          </p:cNvSpPr>
          <p:nvPr>
            <p:ph type="dt" sz="half" idx="10"/>
          </p:nvPr>
        </p:nvSpPr>
        <p:spPr/>
        <p:txBody>
          <a:bodyPr/>
          <a:lstStyle/>
          <a:p>
            <a:pPr rtl="0">
              <a:defRPr/>
            </a:pPr>
            <a:fld id="{E68444A0-9591-4A83-BA04-671E82AE8C60}" type="datetime1">
              <a:rPr lang="zh-CN" altLang="en-US" smtClean="0">
                <a:cs typeface="+mn-cs"/>
              </a:rPr>
              <a:t>2023/2/20</a:t>
            </a:fld>
            <a:endParaRPr lang="zh-CN" altLang="en-US">
              <a:cs typeface="+mn-cs"/>
            </a:endParaRPr>
          </a:p>
        </p:txBody>
      </p:sp>
      <p:sp>
        <p:nvSpPr>
          <p:cNvPr id="5" name="灯片编号占位符 4"/>
          <p:cNvSpPr>
            <a:spLocks noGrp="1"/>
          </p:cNvSpPr>
          <p:nvPr>
            <p:ph type="sldNum" sz="quarter" idx="12"/>
          </p:nvPr>
        </p:nvSpPr>
        <p:spPr/>
        <p:txBody>
          <a:bodyPr/>
          <a:lstStyle/>
          <a:p>
            <a:pPr lvl="0" algn="l" eaLnBrk="1" hangingPunct="1"/>
            <a:fld id="{9A0DB2DC-4C9A-4742-B13C-FB6460FD3503}" type="slidenum">
              <a:rPr lang="zh-CN" altLang="en-US" sz="1400" b="0" smtClean="0"/>
              <a:t>4</a:t>
            </a:fld>
            <a:endParaRPr lang="en-US" altLang="zh-CN" sz="1400" b="0" dirty="0"/>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4581"/>
                                        </p:tgtEl>
                                        <p:attrNameLst>
                                          <p:attrName>style.visibility</p:attrName>
                                        </p:attrNameLst>
                                      </p:cBhvr>
                                      <p:to>
                                        <p:strVal val="visible"/>
                                      </p:to>
                                    </p:set>
                                    <p:animEffect transition="in" filter="wipe(down)">
                                      <p:cBhvr>
                                        <p:cTn id="47" dur="500"/>
                                        <p:tgtEl>
                                          <p:spTgt spid="2458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4580"/>
                                        </p:tgtEl>
                                        <p:attrNameLst>
                                          <p:attrName>style.visibility</p:attrName>
                                        </p:attrNameLst>
                                      </p:cBhvr>
                                      <p:to>
                                        <p:strVal val="visible"/>
                                      </p:to>
                                    </p:set>
                                    <p:animEffect transition="in" filter="wipe(down)">
                                      <p:cBhvr>
                                        <p:cTn id="52" dur="500"/>
                                        <p:tgtEl>
                                          <p:spTgt spid="2458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down)">
                                      <p:cBhvr>
                                        <p:cTn id="5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4580" grpId="0" bldLvl="0" animBg="1"/>
      <p:bldP spid="2458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59095E36-2D2B-47A1-9DEF-81ACD78D69EF}" type="datetime1">
              <a:rPr lang="zh-CN" altLang="en-US" smtClean="0"/>
              <a:t>2023/2/20</a:t>
            </a:fld>
            <a:endParaRPr lang="en-US" altLang="zh-CN" dirty="0"/>
          </a:p>
        </p:txBody>
      </p:sp>
      <p:sp>
        <p:nvSpPr>
          <p:cNvPr id="34819" name="Text Box 2"/>
          <p:cNvSpPr txBox="1"/>
          <p:nvPr/>
        </p:nvSpPr>
        <p:spPr>
          <a:xfrm>
            <a:off x="148039" y="1401763"/>
            <a:ext cx="615553" cy="4259262"/>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误  差  理  论  基  础</a:t>
            </a:r>
          </a:p>
        </p:txBody>
      </p:sp>
      <p:sp>
        <p:nvSpPr>
          <p:cNvPr id="34820" name="Text Box 3"/>
          <p:cNvSpPr txBox="1"/>
          <p:nvPr/>
        </p:nvSpPr>
        <p:spPr>
          <a:xfrm>
            <a:off x="1476375" y="333375"/>
            <a:ext cx="2635250" cy="457200"/>
          </a:xfrm>
          <a:prstGeom prst="rect">
            <a:avLst/>
          </a:prstGeom>
          <a:noFill/>
          <a:ln w="9525">
            <a:noFill/>
            <a:miter/>
          </a:ln>
        </p:spPr>
        <p:txBody>
          <a:bodyPr wrap="none">
            <a:spAutoFit/>
          </a:bodyPr>
          <a:lstStyle/>
          <a:p>
            <a:pPr lvl="0" algn="l" eaLnBrk="1" hangingPunct="1"/>
            <a:r>
              <a:rPr lang="zh-CN" altLang="en-US" sz="2400" dirty="0">
                <a:solidFill>
                  <a:srgbClr val="000000"/>
                </a:solidFill>
                <a:latin typeface="宋体" panose="02010600030101010101" pitchFamily="2" charset="-122"/>
              </a:rPr>
              <a:t>误差的表示形式：</a:t>
            </a:r>
          </a:p>
        </p:txBody>
      </p:sp>
      <p:sp>
        <p:nvSpPr>
          <p:cNvPr id="142340" name="Text Box 4"/>
          <p:cNvSpPr txBox="1"/>
          <p:nvPr/>
        </p:nvSpPr>
        <p:spPr>
          <a:xfrm>
            <a:off x="1395620" y="1076266"/>
            <a:ext cx="2139950" cy="430887"/>
          </a:xfrm>
          <a:prstGeom prst="rect">
            <a:avLst/>
          </a:prstGeom>
          <a:noFill/>
          <a:ln w="9525">
            <a:noFill/>
            <a:miter/>
          </a:ln>
        </p:spPr>
        <p:txBody>
          <a:bodyPr>
            <a:spAutoFit/>
          </a:bodyPr>
          <a:lstStyle/>
          <a:p>
            <a:pPr lvl="0" algn="l" eaLnBrk="1" hangingPunct="1"/>
            <a:r>
              <a:rPr lang="en-US" altLang="zh-CN" sz="2200" dirty="0">
                <a:solidFill>
                  <a:srgbClr val="FF0000"/>
                </a:solidFill>
                <a:latin typeface="宋体" panose="02010600030101010101" pitchFamily="2" charset="-122"/>
              </a:rPr>
              <a:t>a.</a:t>
            </a:r>
            <a:r>
              <a:rPr lang="zh-CN" altLang="en-US" sz="2200" dirty="0">
                <a:solidFill>
                  <a:srgbClr val="FF0000"/>
                </a:solidFill>
                <a:latin typeface="宋体" panose="02010600030101010101" pitchFamily="2" charset="-122"/>
              </a:rPr>
              <a:t>绝对误差：</a:t>
            </a:r>
          </a:p>
        </p:txBody>
      </p:sp>
      <p:sp>
        <p:nvSpPr>
          <p:cNvPr id="142341" name="Text Box 5"/>
          <p:cNvSpPr txBox="1"/>
          <p:nvPr/>
        </p:nvSpPr>
        <p:spPr>
          <a:xfrm>
            <a:off x="1368669" y="3284538"/>
            <a:ext cx="1747594" cy="430887"/>
          </a:xfrm>
          <a:prstGeom prst="rect">
            <a:avLst/>
          </a:prstGeom>
          <a:noFill/>
          <a:ln w="9525">
            <a:noFill/>
            <a:miter/>
          </a:ln>
        </p:spPr>
        <p:txBody>
          <a:bodyPr wrap="none">
            <a:spAutoFit/>
          </a:bodyPr>
          <a:lstStyle/>
          <a:p>
            <a:pPr lvl="0" algn="l" eaLnBrk="1" hangingPunct="1"/>
            <a:r>
              <a:rPr lang="en-US" altLang="zh-CN" sz="2200" dirty="0">
                <a:solidFill>
                  <a:srgbClr val="FF0000"/>
                </a:solidFill>
                <a:latin typeface="宋体" panose="02010600030101010101" pitchFamily="2" charset="-122"/>
              </a:rPr>
              <a:t>b.</a:t>
            </a:r>
            <a:r>
              <a:rPr lang="zh-CN" altLang="en-US" sz="2200" dirty="0">
                <a:solidFill>
                  <a:srgbClr val="FF0000"/>
                </a:solidFill>
                <a:latin typeface="宋体" panose="02010600030101010101" pitchFamily="2" charset="-122"/>
              </a:rPr>
              <a:t>相对误差:</a:t>
            </a:r>
          </a:p>
        </p:txBody>
      </p:sp>
      <p:grpSp>
        <p:nvGrpSpPr>
          <p:cNvPr id="142361" name="Group 25"/>
          <p:cNvGrpSpPr/>
          <p:nvPr/>
        </p:nvGrpSpPr>
        <p:grpSpPr>
          <a:xfrm>
            <a:off x="2954338" y="1070342"/>
            <a:ext cx="5580062" cy="490538"/>
            <a:chOff x="1814" y="687"/>
            <a:chExt cx="2689" cy="309"/>
          </a:xfrm>
        </p:grpSpPr>
        <mc:AlternateContent xmlns:mc="http://schemas.openxmlformats.org/markup-compatibility/2006" xmlns:a14="http://schemas.microsoft.com/office/drawing/2010/main">
          <mc:Choice Requires="a14">
            <p:sp>
              <p:nvSpPr>
                <p:cNvPr id="34837" name="Object 7"/>
                <p:cNvSpPr txBox="1"/>
                <p:nvPr/>
              </p:nvSpPr>
              <p:spPr bwMode="auto">
                <a:xfrm>
                  <a:off x="2544" y="720"/>
                  <a:ext cx="813" cy="245"/>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rPr>
                          <m:t>𝛿</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𝑥</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𝑎</m:t>
                        </m:r>
                      </m:oMath>
                    </m:oMathPara>
                  </a14:m>
                  <a:endParaRPr lang="zh-CN" altLang="en-US" sz="2200" dirty="0"/>
                </a:p>
              </p:txBody>
            </p:sp>
          </mc:Choice>
          <mc:Fallback xmlns="">
            <p:sp>
              <p:nvSpPr>
                <p:cNvPr id="34837" name="Object 7"/>
                <p:cNvSpPr txBox="1">
                  <a:spLocks noRot="1" noChangeAspect="1" noMove="1" noResize="1" noEditPoints="1" noAdjustHandles="1" noChangeArrowheads="1" noChangeShapeType="1" noTextEdit="1"/>
                </p:cNvSpPr>
                <p:nvPr/>
              </p:nvSpPr>
              <p:spPr bwMode="auto">
                <a:xfrm>
                  <a:off x="2544" y="720"/>
                  <a:ext cx="813" cy="245"/>
                </a:xfrm>
                <a:prstGeom prst="rect">
                  <a:avLst/>
                </a:prstGeom>
                <a:blipFill>
                  <a:blip r:embed="rId2"/>
                  <a:stretch>
                    <a:fillRect l="-361" b="-7813"/>
                  </a:stretch>
                </a:blipFill>
                <a:ln>
                  <a:noFill/>
                </a:ln>
                <a:extLst/>
              </p:spPr>
              <p:txBody>
                <a:bodyPr/>
                <a:lstStyle/>
                <a:p>
                  <a:r>
                    <a:rPr lang="zh-CN" altLang="en-US">
                      <a:noFill/>
                    </a:rPr>
                    <a:t> </a:t>
                  </a:r>
                </a:p>
              </p:txBody>
            </p:sp>
          </mc:Fallback>
        </mc:AlternateContent>
        <p:sp>
          <p:nvSpPr>
            <p:cNvPr id="34838" name="Text Box 9"/>
            <p:cNvSpPr txBox="1"/>
            <p:nvPr/>
          </p:nvSpPr>
          <p:spPr>
            <a:xfrm>
              <a:off x="3446" y="725"/>
              <a:ext cx="1057" cy="271"/>
            </a:xfrm>
            <a:prstGeom prst="rect">
              <a:avLst/>
            </a:prstGeom>
            <a:noFill/>
            <a:ln w="9525">
              <a:noFill/>
              <a:miter/>
            </a:ln>
          </p:spPr>
          <p:txBody>
            <a:bodyPr>
              <a:spAutoFit/>
            </a:bodyPr>
            <a:lstStyle/>
            <a:p>
              <a:pPr lvl="0" algn="l" eaLnBrk="1" hangingPunct="1"/>
              <a:r>
                <a:rPr lang="zh-CN" altLang="en-US" sz="2200" dirty="0">
                  <a:solidFill>
                    <a:srgbClr val="000000"/>
                  </a:solidFill>
                  <a:latin typeface="宋体" panose="02010600030101010101" pitchFamily="2" charset="-122"/>
                </a:rPr>
                <a:t>---</a:t>
              </a:r>
              <a:r>
                <a:rPr lang="zh-CN" altLang="en-US" sz="2200" dirty="0">
                  <a:solidFill>
                    <a:srgbClr val="000000"/>
                  </a:solidFill>
                  <a:latin typeface="宋体" panose="02010600030101010101" pitchFamily="2" charset="-122"/>
                  <a:sym typeface="Wingdings" panose="05000000000000000000" pitchFamily="2" charset="2"/>
                </a:rPr>
                <a:t>  不可得</a:t>
              </a:r>
              <a:endParaRPr lang="zh-CN" altLang="en-US" sz="2200" dirty="0">
                <a:solidFill>
                  <a:srgbClr val="000000"/>
                </a:solidFill>
                <a:latin typeface="宋体" panose="02010600030101010101" pitchFamily="2" charset="-122"/>
              </a:endParaRPr>
            </a:p>
          </p:txBody>
        </p:sp>
        <p:sp>
          <p:nvSpPr>
            <p:cNvPr id="34839" name="Text Box 11"/>
            <p:cNvSpPr txBox="1"/>
            <p:nvPr/>
          </p:nvSpPr>
          <p:spPr>
            <a:xfrm>
              <a:off x="1814" y="687"/>
              <a:ext cx="636" cy="271"/>
            </a:xfrm>
            <a:prstGeom prst="rect">
              <a:avLst/>
            </a:prstGeom>
            <a:noFill/>
            <a:ln w="9525">
              <a:noFill/>
              <a:miter/>
            </a:ln>
          </p:spPr>
          <p:txBody>
            <a:bodyPr wrap="none">
              <a:spAutoFit/>
            </a:bodyPr>
            <a:lstStyle/>
            <a:p>
              <a:pPr lvl="0" algn="l" eaLnBrk="1" hangingPunct="1"/>
              <a:r>
                <a:rPr lang="zh-CN" altLang="en-US" sz="2200" dirty="0">
                  <a:solidFill>
                    <a:srgbClr val="000000"/>
                  </a:solidFill>
                  <a:latin typeface="宋体" panose="02010600030101010101" pitchFamily="2" charset="-122"/>
                </a:rPr>
                <a:t>理论定义</a:t>
              </a:r>
            </a:p>
          </p:txBody>
        </p:sp>
      </p:grpSp>
      <p:sp>
        <p:nvSpPr>
          <p:cNvPr id="142348" name="Text Box 12"/>
          <p:cNvSpPr txBox="1"/>
          <p:nvPr/>
        </p:nvSpPr>
        <p:spPr>
          <a:xfrm>
            <a:off x="1547813" y="1676404"/>
            <a:ext cx="6710491" cy="430887"/>
          </a:xfrm>
          <a:prstGeom prst="rect">
            <a:avLst/>
          </a:prstGeom>
          <a:noFill/>
          <a:ln w="9525">
            <a:noFill/>
            <a:miter/>
          </a:ln>
        </p:spPr>
        <p:txBody>
          <a:bodyPr wrap="none">
            <a:spAutoFit/>
          </a:bodyPr>
          <a:lstStyle/>
          <a:p>
            <a:pPr lvl="0" algn="l" eaLnBrk="1" hangingPunct="1"/>
            <a:r>
              <a:rPr lang="zh-CN" altLang="en-US" sz="2200" dirty="0">
                <a:solidFill>
                  <a:srgbClr val="000000"/>
                </a:solidFill>
                <a:latin typeface="宋体" panose="02010600030101010101" pitchFamily="2" charset="-122"/>
              </a:rPr>
              <a:t>通常取多次重复测量的算术平均值作为最佳（真）值</a:t>
            </a:r>
          </a:p>
        </p:txBody>
      </p:sp>
      <p:grpSp>
        <p:nvGrpSpPr>
          <p:cNvPr id="142362" name="Group 26"/>
          <p:cNvGrpSpPr/>
          <p:nvPr/>
        </p:nvGrpSpPr>
        <p:grpSpPr>
          <a:xfrm>
            <a:off x="2124075" y="2217742"/>
            <a:ext cx="4026801" cy="466725"/>
            <a:chOff x="1824" y="1407"/>
            <a:chExt cx="2062" cy="294"/>
          </a:xfrm>
        </p:grpSpPr>
        <mc:AlternateContent xmlns:mc="http://schemas.openxmlformats.org/markup-compatibility/2006" xmlns:a14="http://schemas.microsoft.com/office/drawing/2010/main">
          <mc:Choice Requires="a14">
            <p:sp>
              <p:nvSpPr>
                <p:cNvPr id="34835" name="Object 13"/>
                <p:cNvSpPr txBox="1"/>
                <p:nvPr/>
              </p:nvSpPr>
              <p:spPr bwMode="auto">
                <a:xfrm>
                  <a:off x="3023" y="1407"/>
                  <a:ext cx="863" cy="291"/>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𝑣</m:t>
                            </m:r>
                          </m:e>
                          <m:sub>
                            <m:r>
                              <a:rPr lang="zh-CN" altLang="en-US" sz="2200" i="1">
                                <a:solidFill>
                                  <a:srgbClr val="000000"/>
                                </a:solidFill>
                                <a:latin typeface="Cambria Math" panose="02040503050406030204" pitchFamily="18" charset="0"/>
                              </a:rPr>
                              <m:t>𝑖</m:t>
                            </m:r>
                          </m:sub>
                        </m:sSub>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𝑖</m:t>
                            </m:r>
                          </m:sub>
                        </m:sSub>
                        <m:r>
                          <a:rPr lang="zh-CN" altLang="en-US" sz="2200" i="1">
                            <a:solidFill>
                              <a:srgbClr val="000000"/>
                            </a:solidFill>
                            <a:latin typeface="Cambria Math" panose="02040503050406030204" pitchFamily="18" charset="0"/>
                          </a:rPr>
                          <m:t>−</m:t>
                        </m:r>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oMath>
                    </m:oMathPara>
                  </a14:m>
                  <a:endParaRPr lang="zh-CN" altLang="en-US" sz="2200" dirty="0"/>
                </a:p>
              </p:txBody>
            </p:sp>
          </mc:Choice>
          <mc:Fallback xmlns="">
            <p:sp>
              <p:nvSpPr>
                <p:cNvPr id="34835" name="Object 13"/>
                <p:cNvSpPr txBox="1">
                  <a:spLocks noRot="1" noChangeAspect="1" noMove="1" noResize="1" noEditPoints="1" noAdjustHandles="1" noChangeArrowheads="1" noChangeShapeType="1" noTextEdit="1"/>
                </p:cNvSpPr>
                <p:nvPr/>
              </p:nvSpPr>
              <p:spPr bwMode="auto">
                <a:xfrm>
                  <a:off x="3023" y="1407"/>
                  <a:ext cx="863" cy="291"/>
                </a:xfrm>
                <a:prstGeom prst="rect">
                  <a:avLst/>
                </a:prstGeom>
                <a:blipFill>
                  <a:blip r:embed="rId3"/>
                  <a:stretch>
                    <a:fillRect r="-1449"/>
                  </a:stretch>
                </a:blipFill>
                <a:ln>
                  <a:noFill/>
                </a:ln>
                <a:extLst/>
              </p:spPr>
              <p:txBody>
                <a:bodyPr/>
                <a:lstStyle/>
                <a:p>
                  <a:r>
                    <a:rPr lang="zh-CN" altLang="en-US">
                      <a:noFill/>
                    </a:rPr>
                    <a:t> </a:t>
                  </a:r>
                </a:p>
              </p:txBody>
            </p:sp>
          </mc:Fallback>
        </mc:AlternateContent>
        <p:sp>
          <p:nvSpPr>
            <p:cNvPr id="34836" name="Text Box 14"/>
            <p:cNvSpPr txBox="1"/>
            <p:nvPr/>
          </p:nvSpPr>
          <p:spPr>
            <a:xfrm>
              <a:off x="1824" y="1430"/>
              <a:ext cx="1082" cy="271"/>
            </a:xfrm>
            <a:prstGeom prst="rect">
              <a:avLst/>
            </a:prstGeom>
            <a:noFill/>
            <a:ln w="9525">
              <a:noFill/>
              <a:miter/>
            </a:ln>
          </p:spPr>
          <p:txBody>
            <a:bodyPr>
              <a:spAutoFit/>
            </a:bodyPr>
            <a:lstStyle/>
            <a:p>
              <a:pPr lvl="0" algn="l" eaLnBrk="1" hangingPunct="1"/>
              <a:r>
                <a:rPr lang="zh-CN" altLang="en-US" sz="2200" dirty="0">
                  <a:solidFill>
                    <a:srgbClr val="000000"/>
                  </a:solidFill>
                  <a:latin typeface="宋体" panose="02010600030101010101" pitchFamily="2" charset="-122"/>
                </a:rPr>
                <a:t>残差（实用）</a:t>
              </a:r>
            </a:p>
          </p:txBody>
        </p:sp>
      </p:grpSp>
      <p:grpSp>
        <p:nvGrpSpPr>
          <p:cNvPr id="142363" name="Group 27"/>
          <p:cNvGrpSpPr/>
          <p:nvPr/>
        </p:nvGrpSpPr>
        <p:grpSpPr>
          <a:xfrm>
            <a:off x="3095873" y="3141663"/>
            <a:ext cx="5796607" cy="766762"/>
            <a:chOff x="1824" y="1968"/>
            <a:chExt cx="2895" cy="483"/>
          </a:xfrm>
        </p:grpSpPr>
        <p:sp>
          <p:nvSpPr>
            <p:cNvPr id="34832" name="Text Box 15"/>
            <p:cNvSpPr txBox="1"/>
            <p:nvPr/>
          </p:nvSpPr>
          <p:spPr>
            <a:xfrm>
              <a:off x="1824" y="2069"/>
              <a:ext cx="642" cy="271"/>
            </a:xfrm>
            <a:prstGeom prst="rect">
              <a:avLst/>
            </a:prstGeom>
            <a:noFill/>
            <a:ln w="9525">
              <a:noFill/>
              <a:miter/>
            </a:ln>
          </p:spPr>
          <p:txBody>
            <a:bodyPr wrap="none">
              <a:spAutoFit/>
            </a:bodyPr>
            <a:lstStyle/>
            <a:p>
              <a:pPr lvl="0" algn="l" eaLnBrk="1" hangingPunct="1"/>
              <a:r>
                <a:rPr lang="zh-CN" altLang="en-US" sz="2200" dirty="0">
                  <a:solidFill>
                    <a:srgbClr val="000000"/>
                  </a:solidFill>
                  <a:latin typeface="宋体" panose="02010600030101010101" pitchFamily="2" charset="-122"/>
                </a:rPr>
                <a:t>理论定义</a:t>
              </a:r>
            </a:p>
          </p:txBody>
        </p:sp>
        <mc:AlternateContent xmlns:mc="http://schemas.openxmlformats.org/markup-compatibility/2006" xmlns:a14="http://schemas.microsoft.com/office/drawing/2010/main">
          <mc:Choice Requires="a14">
            <p:sp>
              <p:nvSpPr>
                <p:cNvPr id="34833" name="Object 16"/>
                <p:cNvSpPr txBox="1"/>
                <p:nvPr/>
              </p:nvSpPr>
              <p:spPr bwMode="auto">
                <a:xfrm>
                  <a:off x="2601" y="1968"/>
                  <a:ext cx="1095" cy="483"/>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rPr>
                          <m:t>𝐸</m:t>
                        </m:r>
                        <m:r>
                          <a:rPr lang="zh-CN" altLang="en-US" sz="2200" i="1">
                            <a:solidFill>
                              <a:srgbClr val="000000"/>
                            </a:solidFill>
                            <a:latin typeface="Cambria Math" panose="02040503050406030204" pitchFamily="18" charset="0"/>
                          </a:rPr>
                          <m:t>=</m:t>
                        </m:r>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𝛿</m:t>
                            </m:r>
                          </m:num>
                          <m:den>
                            <m:r>
                              <a:rPr lang="zh-CN" altLang="en-US" sz="2200" i="1">
                                <a:solidFill>
                                  <a:srgbClr val="000000"/>
                                </a:solidFill>
                                <a:latin typeface="Cambria Math" panose="02040503050406030204" pitchFamily="18" charset="0"/>
                              </a:rPr>
                              <m:t>𝑎</m:t>
                            </m:r>
                          </m:den>
                        </m:f>
                        <m:r>
                          <a:rPr lang="zh-CN" altLang="en-US" sz="2200" i="1">
                            <a:solidFill>
                              <a:srgbClr val="000000"/>
                            </a:solidFill>
                            <a:latin typeface="Cambria Math" panose="02040503050406030204" pitchFamily="18" charset="0"/>
                          </a:rPr>
                          <m:t>×100%</m:t>
                        </m:r>
                      </m:oMath>
                    </m:oMathPara>
                  </a14:m>
                  <a:endParaRPr lang="zh-CN" altLang="en-US" sz="2200" dirty="0"/>
                </a:p>
              </p:txBody>
            </p:sp>
          </mc:Choice>
          <mc:Fallback xmlns="">
            <p:sp>
              <p:nvSpPr>
                <p:cNvPr id="34833" name="Object 16"/>
                <p:cNvSpPr txBox="1">
                  <a:spLocks noRot="1" noChangeAspect="1" noMove="1" noResize="1" noEditPoints="1" noAdjustHandles="1" noChangeArrowheads="1" noChangeShapeType="1" noTextEdit="1"/>
                </p:cNvSpPr>
                <p:nvPr/>
              </p:nvSpPr>
              <p:spPr bwMode="auto">
                <a:xfrm>
                  <a:off x="2601" y="1968"/>
                  <a:ext cx="1095" cy="483"/>
                </a:xfrm>
                <a:prstGeom prst="rect">
                  <a:avLst/>
                </a:prstGeom>
                <a:blipFill rotWithShape="1">
                  <a:blip r:embed="rId4"/>
                  <a:stretch>
                    <a:fillRect/>
                  </a:stretch>
                </a:blipFill>
                <a:ln>
                  <a:noFill/>
                </a:ln>
              </p:spPr>
              <p:txBody>
                <a:bodyPr/>
                <a:lstStyle/>
                <a:p>
                  <a:r>
                    <a:rPr lang="zh-CN" altLang="en-US">
                      <a:noFill/>
                    </a:rPr>
                    <a:t> </a:t>
                  </a:r>
                  <a:endParaRPr lang="zh-CN" altLang="en-US">
                    <a:noFill/>
                  </a:endParaRPr>
                </a:p>
              </p:txBody>
            </p:sp>
          </mc:Fallback>
        </mc:AlternateContent>
        <p:sp>
          <p:nvSpPr>
            <p:cNvPr id="34834" name="Text Box 18"/>
            <p:cNvSpPr txBox="1"/>
            <p:nvPr/>
          </p:nvSpPr>
          <p:spPr>
            <a:xfrm>
              <a:off x="3662" y="2078"/>
              <a:ext cx="1057" cy="271"/>
            </a:xfrm>
            <a:prstGeom prst="rect">
              <a:avLst/>
            </a:prstGeom>
            <a:noFill/>
            <a:ln w="9525">
              <a:noFill/>
              <a:miter/>
            </a:ln>
          </p:spPr>
          <p:txBody>
            <a:bodyPr>
              <a:spAutoFit/>
            </a:bodyPr>
            <a:lstStyle/>
            <a:p>
              <a:pPr lvl="0" algn="l" eaLnBrk="1" hangingPunct="1"/>
              <a:r>
                <a:rPr lang="zh-CN" altLang="en-US" sz="2200" dirty="0">
                  <a:solidFill>
                    <a:srgbClr val="000000"/>
                  </a:solidFill>
                  <a:latin typeface="宋体" panose="02010600030101010101" pitchFamily="2" charset="-122"/>
                </a:rPr>
                <a:t>---</a:t>
              </a:r>
              <a:r>
                <a:rPr lang="zh-CN" altLang="en-US" sz="2200" dirty="0">
                  <a:solidFill>
                    <a:srgbClr val="000000"/>
                  </a:solidFill>
                  <a:latin typeface="宋体" panose="02010600030101010101" pitchFamily="2" charset="-122"/>
                  <a:sym typeface="Wingdings" panose="05000000000000000000" pitchFamily="2" charset="2"/>
                </a:rPr>
                <a:t>  不可得</a:t>
              </a:r>
              <a:endParaRPr lang="zh-CN" altLang="en-US" sz="2200" dirty="0">
                <a:solidFill>
                  <a:srgbClr val="000000"/>
                </a:solidFill>
                <a:latin typeface="宋体" panose="02010600030101010101" pitchFamily="2" charset="-122"/>
              </a:endParaRPr>
            </a:p>
          </p:txBody>
        </p:sp>
      </p:grpSp>
      <p:grpSp>
        <p:nvGrpSpPr>
          <p:cNvPr id="142364" name="Group 28"/>
          <p:cNvGrpSpPr/>
          <p:nvPr/>
        </p:nvGrpSpPr>
        <p:grpSpPr>
          <a:xfrm>
            <a:off x="2051054" y="4125913"/>
            <a:ext cx="5113612" cy="817563"/>
            <a:chOff x="1814" y="2695"/>
            <a:chExt cx="2605" cy="515"/>
          </a:xfrm>
        </p:grpSpPr>
        <mc:AlternateContent xmlns:mc="http://schemas.openxmlformats.org/markup-compatibility/2006" xmlns:a14="http://schemas.microsoft.com/office/drawing/2010/main">
          <mc:Choice Requires="a14">
            <p:sp>
              <p:nvSpPr>
                <p:cNvPr id="34830" name="Object 19"/>
                <p:cNvSpPr txBox="1"/>
                <p:nvPr/>
              </p:nvSpPr>
              <p:spPr bwMode="auto">
                <a:xfrm>
                  <a:off x="2252" y="2695"/>
                  <a:ext cx="2167" cy="515"/>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rPr>
                          <m:t>𝐸</m:t>
                        </m:r>
                        <m:r>
                          <a:rPr lang="zh-CN" altLang="en-US" sz="2200" i="1">
                            <a:solidFill>
                              <a:srgbClr val="000000"/>
                            </a:solidFill>
                            <a:latin typeface="Cambria Math" panose="02040503050406030204" pitchFamily="18" charset="0"/>
                          </a:rPr>
                          <m:t>=</m:t>
                        </m:r>
                        <m:f>
                          <m:fPr>
                            <m:ctrlPr>
                              <a:rPr lang="zh-CN" altLang="en-US" sz="2200" i="1">
                                <a:solidFill>
                                  <a:srgbClr val="000000"/>
                                </a:solidFill>
                                <a:latin typeface="Cambria Math" panose="02040503050406030204" pitchFamily="18" charset="0"/>
                              </a:rPr>
                            </m:ctrlPr>
                          </m:fPr>
                          <m:num>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𝑣</m:t>
                                </m:r>
                              </m:e>
                              <m:sub>
                                <m:r>
                                  <a:rPr lang="zh-CN" altLang="en-US" sz="2200" i="1">
                                    <a:solidFill>
                                      <a:srgbClr val="000000"/>
                                    </a:solidFill>
                                    <a:latin typeface="Cambria Math" panose="02040503050406030204" pitchFamily="18" charset="0"/>
                                  </a:rPr>
                                  <m:t>𝑖</m:t>
                                </m:r>
                              </m:sub>
                            </m:sSub>
                          </m:num>
                          <m:den>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den>
                        </m:f>
                        <m:r>
                          <a:rPr lang="zh-CN" altLang="en-US" sz="2200" i="1">
                            <a:solidFill>
                              <a:srgbClr val="000000"/>
                            </a:solidFill>
                            <a:latin typeface="Cambria Math" panose="02040503050406030204" pitchFamily="18" charset="0"/>
                          </a:rPr>
                          <m:t>×100%=</m:t>
                        </m:r>
                        <m:f>
                          <m:fPr>
                            <m:ctrlPr>
                              <a:rPr lang="zh-CN" altLang="en-US" sz="2200" i="1">
                                <a:solidFill>
                                  <a:srgbClr val="000000"/>
                                </a:solidFill>
                                <a:latin typeface="Cambria Math" panose="02040503050406030204" pitchFamily="18" charset="0"/>
                              </a:rPr>
                            </m:ctrlPr>
                          </m:fPr>
                          <m:num>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𝑖</m:t>
                                </m:r>
                              </m:sub>
                            </m:sSub>
                            <m:r>
                              <a:rPr lang="zh-CN" altLang="en-US" sz="2200" i="1">
                                <a:solidFill>
                                  <a:srgbClr val="000000"/>
                                </a:solidFill>
                                <a:latin typeface="Cambria Math" panose="02040503050406030204" pitchFamily="18" charset="0"/>
                              </a:rPr>
                              <m:t>−</m:t>
                            </m:r>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num>
                          <m:den>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den>
                        </m:f>
                        <m:r>
                          <a:rPr lang="zh-CN" altLang="en-US" sz="2200" i="1">
                            <a:solidFill>
                              <a:srgbClr val="000000"/>
                            </a:solidFill>
                            <a:latin typeface="Cambria Math" panose="02040503050406030204" pitchFamily="18" charset="0"/>
                          </a:rPr>
                          <m:t>×100%</m:t>
                        </m:r>
                      </m:oMath>
                    </m:oMathPara>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34830" name="Object 19"/>
                <p:cNvSpPr txBox="1">
                  <a:spLocks noRot="1" noChangeAspect="1" noMove="1" noResize="1" noEditPoints="1" noAdjustHandles="1" noChangeArrowheads="1" noChangeShapeType="1" noTextEdit="1"/>
                </p:cNvSpPr>
                <p:nvPr/>
              </p:nvSpPr>
              <p:spPr bwMode="auto">
                <a:xfrm>
                  <a:off x="2252" y="2695"/>
                  <a:ext cx="2167" cy="515"/>
                </a:xfrm>
                <a:prstGeom prst="rect">
                  <a:avLst/>
                </a:prstGeom>
                <a:blipFill>
                  <a:blip r:embed="rId5"/>
                  <a:stretch>
                    <a:fillRect/>
                  </a:stretch>
                </a:blipFill>
                <a:ln>
                  <a:noFill/>
                </a:ln>
                <a:extLst/>
              </p:spPr>
              <p:txBody>
                <a:bodyPr/>
                <a:lstStyle/>
                <a:p>
                  <a:r>
                    <a:rPr lang="zh-CN" altLang="en-US">
                      <a:noFill/>
                    </a:rPr>
                    <a:t> </a:t>
                  </a:r>
                </a:p>
              </p:txBody>
            </p:sp>
          </mc:Fallback>
        </mc:AlternateContent>
        <p:sp>
          <p:nvSpPr>
            <p:cNvPr id="34831" name="Text Box 21"/>
            <p:cNvSpPr txBox="1"/>
            <p:nvPr/>
          </p:nvSpPr>
          <p:spPr>
            <a:xfrm>
              <a:off x="1814" y="2784"/>
              <a:ext cx="438" cy="271"/>
            </a:xfrm>
            <a:prstGeom prst="rect">
              <a:avLst/>
            </a:prstGeom>
            <a:noFill/>
            <a:ln w="9525">
              <a:noFill/>
              <a:miter/>
            </a:ln>
          </p:spPr>
          <p:txBody>
            <a:bodyPr>
              <a:spAutoFit/>
            </a:bodyPr>
            <a:lstStyle/>
            <a:p>
              <a:pPr lvl="0" algn="l" eaLnBrk="1" hangingPunct="1"/>
              <a:r>
                <a:rPr lang="zh-CN" altLang="en-US" sz="2200" dirty="0">
                  <a:solidFill>
                    <a:srgbClr val="000000"/>
                  </a:solidFill>
                  <a:latin typeface="宋体" panose="02010600030101010101" pitchFamily="2" charset="-122"/>
                </a:rPr>
                <a:t>实用</a:t>
              </a:r>
            </a:p>
          </p:txBody>
        </p:sp>
      </p:grpSp>
      <p:sp>
        <p:nvSpPr>
          <p:cNvPr id="142358" name="Text Box 22"/>
          <p:cNvSpPr txBox="1"/>
          <p:nvPr/>
        </p:nvSpPr>
        <p:spPr>
          <a:xfrm>
            <a:off x="971550" y="5157788"/>
            <a:ext cx="8172450" cy="430887"/>
          </a:xfrm>
          <a:prstGeom prst="rect">
            <a:avLst/>
          </a:prstGeom>
          <a:noFill/>
          <a:ln w="9525">
            <a:noFill/>
            <a:miter/>
          </a:ln>
        </p:spPr>
        <p:txBody>
          <a:bodyPr>
            <a:spAutoFit/>
          </a:bodyPr>
          <a:lstStyle/>
          <a:p>
            <a:pPr lvl="0" algn="l" eaLnBrk="1" hangingPunct="1"/>
            <a:r>
              <a:rPr lang="zh-CN" altLang="en-US" sz="2200" dirty="0">
                <a:solidFill>
                  <a:srgbClr val="000000"/>
                </a:solidFill>
                <a:latin typeface="宋体" panose="02010600030101010101" pitchFamily="2" charset="-122"/>
              </a:rPr>
              <a:t>测量结果的优劣，在不同测量比较时，要用相对误差表示。</a:t>
            </a:r>
          </a:p>
        </p:txBody>
      </p:sp>
      <p:sp>
        <p:nvSpPr>
          <p:cNvPr id="142359" name="Text Box 23"/>
          <p:cNvSpPr txBox="1"/>
          <p:nvPr/>
        </p:nvSpPr>
        <p:spPr>
          <a:xfrm>
            <a:off x="1187450" y="5589592"/>
            <a:ext cx="7705030" cy="837152"/>
          </a:xfrm>
          <a:prstGeom prst="rect">
            <a:avLst/>
          </a:prstGeom>
          <a:noFill/>
          <a:ln w="9525">
            <a:noFill/>
            <a:miter/>
          </a:ln>
        </p:spPr>
        <p:txBody>
          <a:bodyPr wrap="square">
            <a:spAutoFit/>
          </a:bodyPr>
          <a:lstStyle/>
          <a:p>
            <a:pPr lvl="0" algn="l" eaLnBrk="1" hangingPunct="1">
              <a:lnSpc>
                <a:spcPct val="110000"/>
              </a:lnSpc>
            </a:pPr>
            <a:r>
              <a:rPr lang="zh-CN" altLang="en-US" sz="2200" dirty="0">
                <a:solidFill>
                  <a:srgbClr val="000000"/>
                </a:solidFill>
                <a:latin typeface="楷体_GB2312" pitchFamily="49" charset="-122"/>
                <a:ea typeface="楷体_GB2312" pitchFamily="49" charset="-122"/>
              </a:rPr>
              <a:t>例如，测量10</a:t>
            </a:r>
            <a:r>
              <a:rPr lang="en-US" altLang="zh-CN" sz="2200" dirty="0">
                <a:solidFill>
                  <a:srgbClr val="000000"/>
                </a:solidFill>
                <a:latin typeface="楷体_GB2312" pitchFamily="49" charset="-122"/>
                <a:ea typeface="楷体_GB2312" pitchFamily="49" charset="-122"/>
              </a:rPr>
              <a:t>m</a:t>
            </a:r>
            <a:r>
              <a:rPr lang="zh-CN" altLang="en-US" sz="2200" dirty="0">
                <a:solidFill>
                  <a:srgbClr val="000000"/>
                </a:solidFill>
                <a:latin typeface="楷体_GB2312" pitchFamily="49" charset="-122"/>
                <a:ea typeface="楷体_GB2312" pitchFamily="49" charset="-122"/>
              </a:rPr>
              <a:t>长相差1</a:t>
            </a:r>
            <a:r>
              <a:rPr lang="en-US" altLang="zh-CN" sz="2200" dirty="0">
                <a:solidFill>
                  <a:srgbClr val="000000"/>
                </a:solidFill>
                <a:latin typeface="楷体_GB2312" pitchFamily="49" charset="-122"/>
                <a:ea typeface="楷体_GB2312" pitchFamily="49" charset="-122"/>
              </a:rPr>
              <a:t>mm</a:t>
            </a:r>
            <a:r>
              <a:rPr lang="zh-CN" altLang="en-US" sz="2200" dirty="0">
                <a:solidFill>
                  <a:srgbClr val="000000"/>
                </a:solidFill>
                <a:latin typeface="楷体_GB2312" pitchFamily="49" charset="-122"/>
                <a:ea typeface="楷体_GB2312" pitchFamily="49" charset="-122"/>
              </a:rPr>
              <a:t>与测量</a:t>
            </a:r>
            <a:r>
              <a:rPr lang="en-US" altLang="zh-CN" sz="2200" dirty="0">
                <a:solidFill>
                  <a:srgbClr val="000000"/>
                </a:solidFill>
                <a:latin typeface="楷体_GB2312" pitchFamily="49" charset="-122"/>
                <a:ea typeface="楷体_GB2312" pitchFamily="49" charset="-122"/>
              </a:rPr>
              <a:t>lm</a:t>
            </a:r>
            <a:r>
              <a:rPr lang="zh-CN" altLang="en-US" sz="2200" dirty="0">
                <a:solidFill>
                  <a:srgbClr val="000000"/>
                </a:solidFill>
                <a:latin typeface="楷体_GB2312" pitchFamily="49" charset="-122"/>
                <a:ea typeface="楷体_GB2312" pitchFamily="49" charset="-122"/>
              </a:rPr>
              <a:t>长相差1</a:t>
            </a:r>
            <a:r>
              <a:rPr lang="en-US" altLang="zh-CN" sz="2200" dirty="0">
                <a:solidFill>
                  <a:srgbClr val="000000"/>
                </a:solidFill>
                <a:latin typeface="楷体_GB2312" pitchFamily="49" charset="-122"/>
                <a:ea typeface="楷体_GB2312" pitchFamily="49" charset="-122"/>
              </a:rPr>
              <a:t>mm，</a:t>
            </a:r>
            <a:r>
              <a:rPr lang="zh-CN" altLang="en-US" sz="2200" dirty="0">
                <a:solidFill>
                  <a:srgbClr val="000000"/>
                </a:solidFill>
                <a:latin typeface="楷体_GB2312" pitchFamily="49" charset="-122"/>
                <a:ea typeface="楷体_GB2312" pitchFamily="49" charset="-122"/>
              </a:rPr>
              <a:t>两者绝对误差相同，而相对误差不同。</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40</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40"/>
                                        </p:tgtEl>
                                        <p:attrNameLst>
                                          <p:attrName>style.visibility</p:attrName>
                                        </p:attrNameLst>
                                      </p:cBhvr>
                                      <p:to>
                                        <p:strVal val="visible"/>
                                      </p:to>
                                    </p:set>
                                    <p:animEffect transition="in" filter="wipe(left)">
                                      <p:cBhvr>
                                        <p:cTn id="7" dur="500"/>
                                        <p:tgtEl>
                                          <p:spTgt spid="14234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2361"/>
                                        </p:tgtEl>
                                        <p:attrNameLst>
                                          <p:attrName>style.visibility</p:attrName>
                                        </p:attrNameLst>
                                      </p:cBhvr>
                                      <p:to>
                                        <p:strVal val="visible"/>
                                      </p:to>
                                    </p:set>
                                    <p:animEffect transition="in" filter="box(in)">
                                      <p:cBhvr>
                                        <p:cTn id="12" dur="500"/>
                                        <p:tgtEl>
                                          <p:spTgt spid="14236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2348"/>
                                        </p:tgtEl>
                                        <p:attrNameLst>
                                          <p:attrName>style.visibility</p:attrName>
                                        </p:attrNameLst>
                                      </p:cBhvr>
                                      <p:to>
                                        <p:strVal val="visible"/>
                                      </p:to>
                                    </p:set>
                                    <p:animEffect transition="in" filter="dissolve">
                                      <p:cBhvr>
                                        <p:cTn id="17" dur="500"/>
                                        <p:tgtEl>
                                          <p:spTgt spid="14234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142362"/>
                                        </p:tgtEl>
                                        <p:attrNameLst>
                                          <p:attrName>style.visibility</p:attrName>
                                        </p:attrNameLst>
                                      </p:cBhvr>
                                      <p:to>
                                        <p:strVal val="visible"/>
                                      </p:to>
                                    </p:set>
                                    <p:animEffect transition="in" filter="barn(outVertical)">
                                      <p:cBhvr>
                                        <p:cTn id="22" dur="500"/>
                                        <p:tgtEl>
                                          <p:spTgt spid="1423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2341"/>
                                        </p:tgtEl>
                                        <p:attrNameLst>
                                          <p:attrName>style.visibility</p:attrName>
                                        </p:attrNameLst>
                                      </p:cBhvr>
                                      <p:to>
                                        <p:strVal val="visible"/>
                                      </p:to>
                                    </p:set>
                                    <p:animEffect transition="in" filter="wipe(left)">
                                      <p:cBhvr>
                                        <p:cTn id="27" dur="500"/>
                                        <p:tgtEl>
                                          <p:spTgt spid="14234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1" fill="hold">
                                          <p:stCondLst>
                                            <p:cond delay="0"/>
                                          </p:stCondLst>
                                        </p:cTn>
                                        <p:tgtEl>
                                          <p:spTgt spid="142363"/>
                                        </p:tgtEl>
                                        <p:attrNameLst>
                                          <p:attrName>style.visibility</p:attrName>
                                        </p:attrNameLst>
                                      </p:cBhvr>
                                      <p:to>
                                        <p:strVal val="visible"/>
                                      </p:to>
                                    </p:set>
                                    <p:animEffect transition="in" filter="barn(outVertical)">
                                      <p:cBhvr>
                                        <p:cTn id="32" dur="500"/>
                                        <p:tgtEl>
                                          <p:spTgt spid="14236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42364"/>
                                        </p:tgtEl>
                                        <p:attrNameLst>
                                          <p:attrName>style.visibility</p:attrName>
                                        </p:attrNameLst>
                                      </p:cBhvr>
                                      <p:to>
                                        <p:strVal val="visible"/>
                                      </p:to>
                                    </p:set>
                                    <p:animEffect transition="in" filter="dissolve">
                                      <p:cBhvr>
                                        <p:cTn id="37" dur="500"/>
                                        <p:tgtEl>
                                          <p:spTgt spid="142364"/>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142358"/>
                                        </p:tgtEl>
                                        <p:attrNameLst>
                                          <p:attrName>style.visibility</p:attrName>
                                        </p:attrNameLst>
                                      </p:cBhvr>
                                      <p:to>
                                        <p:strVal val="visible"/>
                                      </p:to>
                                    </p:set>
                                    <p:animEffect transition="in" filter="barn(outVertical)">
                                      <p:cBhvr>
                                        <p:cTn id="42" dur="500"/>
                                        <p:tgtEl>
                                          <p:spTgt spid="14235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2359"/>
                                        </p:tgtEl>
                                        <p:attrNameLst>
                                          <p:attrName>style.visibility</p:attrName>
                                        </p:attrNameLst>
                                      </p:cBhvr>
                                      <p:to>
                                        <p:strVal val="visible"/>
                                      </p:to>
                                    </p:set>
                                    <p:anim calcmode="lin" valueType="num">
                                      <p:cBhvr additive="base">
                                        <p:cTn id="47" dur="500" fill="hold"/>
                                        <p:tgtEl>
                                          <p:spTgt spid="142359"/>
                                        </p:tgtEl>
                                        <p:attrNameLst>
                                          <p:attrName>ppt_x</p:attrName>
                                        </p:attrNameLst>
                                      </p:cBhvr>
                                      <p:tavLst>
                                        <p:tav tm="0">
                                          <p:val>
                                            <p:strVal val="#ppt_x"/>
                                          </p:val>
                                        </p:tav>
                                        <p:tav tm="100000">
                                          <p:val>
                                            <p:strVal val="#ppt_x"/>
                                          </p:val>
                                        </p:tav>
                                      </p:tavLst>
                                    </p:anim>
                                    <p:anim calcmode="lin" valueType="num">
                                      <p:cBhvr additive="base">
                                        <p:cTn id="48" dur="500" fill="hold"/>
                                        <p:tgtEl>
                                          <p:spTgt spid="1423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0" grpId="0"/>
      <p:bldP spid="142341" grpId="0"/>
      <p:bldP spid="142348" grpId="0"/>
      <p:bldP spid="142358" grpId="0"/>
      <p:bldP spid="14235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5DB810E7-AE2A-423C-9CEF-E17E07473753}" type="datetime1">
              <a:rPr lang="zh-CN" altLang="en-US" smtClean="0"/>
              <a:t>2023/2/20</a:t>
            </a:fld>
            <a:endParaRPr lang="en-US" altLang="zh-CN" dirty="0"/>
          </a:p>
        </p:txBody>
      </p:sp>
      <p:sp>
        <p:nvSpPr>
          <p:cNvPr id="35843" name="Text Box 2"/>
          <p:cNvSpPr txBox="1"/>
          <p:nvPr/>
        </p:nvSpPr>
        <p:spPr>
          <a:xfrm>
            <a:off x="148039" y="1401767"/>
            <a:ext cx="615553" cy="4332287"/>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误  差  理  论  基  础</a:t>
            </a:r>
          </a:p>
        </p:txBody>
      </p:sp>
      <p:sp>
        <p:nvSpPr>
          <p:cNvPr id="35844" name="Text Box 3"/>
          <p:cNvSpPr txBox="1"/>
          <p:nvPr/>
        </p:nvSpPr>
        <p:spPr>
          <a:xfrm>
            <a:off x="1540313" y="358964"/>
            <a:ext cx="5289112" cy="523220"/>
          </a:xfrm>
          <a:prstGeom prst="rect">
            <a:avLst/>
          </a:prstGeom>
          <a:noFill/>
          <a:ln w="9525">
            <a:noFill/>
            <a:miter/>
          </a:ln>
        </p:spPr>
        <p:txBody>
          <a:bodyPr wrap="square">
            <a:spAutoFit/>
          </a:bodyPr>
          <a:lstStyle/>
          <a:p>
            <a:pPr lvl="0" algn="l" eaLnBrk="1" hangingPunct="1"/>
            <a:r>
              <a:rPr lang="zh-CN" altLang="en-US" sz="2800" dirty="0">
                <a:solidFill>
                  <a:srgbClr val="000000"/>
                </a:solidFill>
                <a:latin typeface="Tahoma" panose="020B0604030504040204" pitchFamily="34" charset="0"/>
              </a:rPr>
              <a:t>三、随机误差的分布规律与特性</a:t>
            </a:r>
          </a:p>
        </p:txBody>
      </p:sp>
      <p:sp>
        <p:nvSpPr>
          <p:cNvPr id="143372" name="Text Box 12"/>
          <p:cNvSpPr txBox="1"/>
          <p:nvPr/>
        </p:nvSpPr>
        <p:spPr>
          <a:xfrm>
            <a:off x="1429202" y="1060979"/>
            <a:ext cx="5618846" cy="430887"/>
          </a:xfrm>
          <a:prstGeom prst="rect">
            <a:avLst/>
          </a:prstGeom>
          <a:noFill/>
          <a:ln w="9525">
            <a:noFill/>
            <a:miter/>
          </a:ln>
        </p:spPr>
        <p:txBody>
          <a:bodyPr wrap="none">
            <a:spAutoFit/>
          </a:bodyPr>
          <a:lstStyle/>
          <a:p>
            <a:pPr lvl="0" algn="l" eaLnBrk="1" hangingPunct="1"/>
            <a:r>
              <a:rPr lang="zh-CN" altLang="en-US" sz="2200" dirty="0">
                <a:solidFill>
                  <a:srgbClr val="000000"/>
                </a:solidFill>
                <a:latin typeface="Times New Roman" panose="02020603050405020304" pitchFamily="18" charset="0"/>
              </a:rPr>
              <a:t>分布</a:t>
            </a:r>
            <a:r>
              <a:rPr lang="zh-CN" altLang="en-US" sz="2200" dirty="0">
                <a:solidFill>
                  <a:srgbClr val="FF0000"/>
                </a:solidFill>
                <a:latin typeface="Times New Roman" panose="02020603050405020304" pitchFamily="18" charset="0"/>
              </a:rPr>
              <a:t>规律的估计</a:t>
            </a:r>
            <a:r>
              <a:rPr lang="zh-CN" altLang="en-US" sz="2200" dirty="0">
                <a:solidFill>
                  <a:srgbClr val="000000"/>
                </a:solidFill>
                <a:latin typeface="Times New Roman" panose="02020603050405020304" pitchFamily="18" charset="0"/>
              </a:rPr>
              <a:t>—经验分布曲线  [  </a:t>
            </a:r>
            <a:r>
              <a:rPr lang="en-US" altLang="zh-CN" sz="2200" i="1" dirty="0">
                <a:solidFill>
                  <a:srgbClr val="000000"/>
                </a:solidFill>
                <a:latin typeface="Times New Roman" panose="02020603050405020304" pitchFamily="18" charset="0"/>
              </a:rPr>
              <a:t>f</a:t>
            </a:r>
            <a:r>
              <a:rPr lang="en-US" altLang="zh-CN" sz="2200" dirty="0">
                <a:solidFill>
                  <a:srgbClr val="000000"/>
                </a:solidFill>
                <a:latin typeface="Times New Roman" panose="02020603050405020304" pitchFamily="18" charset="0"/>
              </a:rPr>
              <a:t>(</a:t>
            </a:r>
            <a:r>
              <a:rPr lang="en-US" altLang="zh-CN" sz="2200" i="1" dirty="0">
                <a:solidFill>
                  <a:srgbClr val="000000"/>
                </a:solidFill>
                <a:latin typeface="Times New Roman" panose="02020603050405020304" pitchFamily="18" charset="0"/>
              </a:rPr>
              <a:t>v</a:t>
            </a:r>
            <a:r>
              <a:rPr lang="en-US" altLang="zh-CN" sz="2200" baseline="-30000" dirty="0">
                <a:solidFill>
                  <a:srgbClr val="000000"/>
                </a:solidFill>
                <a:latin typeface="Times New Roman" panose="02020603050405020304" pitchFamily="18" charset="0"/>
              </a:rPr>
              <a:t>i</a:t>
            </a:r>
            <a:r>
              <a:rPr lang="en-US" altLang="zh-CN" sz="2200" dirty="0">
                <a:solidFill>
                  <a:srgbClr val="000000"/>
                </a:solidFill>
                <a:latin typeface="Times New Roman" panose="02020603050405020304" pitchFamily="18" charset="0"/>
              </a:rPr>
              <a:t>)—</a:t>
            </a:r>
            <a:r>
              <a:rPr lang="en-US" altLang="zh-CN" sz="2200" i="1" dirty="0">
                <a:solidFill>
                  <a:srgbClr val="000000"/>
                </a:solidFill>
                <a:latin typeface="Times New Roman" panose="02020603050405020304" pitchFamily="18" charset="0"/>
              </a:rPr>
              <a:t>v</a:t>
            </a:r>
            <a:r>
              <a:rPr lang="en-US" altLang="zh-CN" sz="2200" baseline="-30000" dirty="0">
                <a:solidFill>
                  <a:srgbClr val="000000"/>
                </a:solidFill>
                <a:latin typeface="Times New Roman" panose="02020603050405020304" pitchFamily="18" charset="0"/>
              </a:rPr>
              <a:t>i</a:t>
            </a:r>
            <a:r>
              <a:rPr lang="en-US" altLang="zh-CN" sz="2200" dirty="0">
                <a:solidFill>
                  <a:srgbClr val="000000"/>
                </a:solidFill>
                <a:latin typeface="Times New Roman" panose="02020603050405020304" pitchFamily="18" charset="0"/>
              </a:rPr>
              <a:t> ]</a:t>
            </a:r>
          </a:p>
        </p:txBody>
      </p:sp>
      <p:sp>
        <p:nvSpPr>
          <p:cNvPr id="35846" name="Text Box 13"/>
          <p:cNvSpPr txBox="1"/>
          <p:nvPr/>
        </p:nvSpPr>
        <p:spPr>
          <a:xfrm>
            <a:off x="1584325" y="1620838"/>
            <a:ext cx="184731" cy="430887"/>
          </a:xfrm>
          <a:prstGeom prst="rect">
            <a:avLst/>
          </a:prstGeom>
          <a:noFill/>
          <a:ln w="9525">
            <a:noFill/>
            <a:miter/>
          </a:ln>
          <a:effectLst>
            <a:outerShdw dist="107763" dir="2699999" algn="ctr" rotWithShape="0">
              <a:srgbClr val="808080"/>
            </a:outerShdw>
          </a:effectLst>
        </p:spPr>
        <p:txBody>
          <a:bodyPr wrap="none">
            <a:spAutoFit/>
          </a:bodyPr>
          <a:lstStyle/>
          <a:p>
            <a:pPr lvl="0" algn="l" eaLnBrk="1" hangingPunct="1">
              <a:spcBef>
                <a:spcPct val="50000"/>
              </a:spcBef>
            </a:pPr>
            <a:endParaRPr lang="zh-CN" altLang="en-US" sz="2200" b="0" dirty="0">
              <a:solidFill>
                <a:srgbClr val="000000"/>
              </a:solidFill>
              <a:latin typeface="Times New Roman" panose="02020603050405020304" pitchFamily="18" charset="0"/>
            </a:endParaRPr>
          </a:p>
        </p:txBody>
      </p:sp>
      <p:sp>
        <p:nvSpPr>
          <p:cNvPr id="143374" name="Text Box 14"/>
          <p:cNvSpPr txBox="1"/>
          <p:nvPr/>
        </p:nvSpPr>
        <p:spPr>
          <a:xfrm>
            <a:off x="1295400" y="1635125"/>
            <a:ext cx="2401619" cy="430887"/>
          </a:xfrm>
          <a:prstGeom prst="rect">
            <a:avLst/>
          </a:prstGeom>
          <a:noFill/>
          <a:ln w="9525">
            <a:noFill/>
            <a:miter/>
          </a:ln>
        </p:spPr>
        <p:txBody>
          <a:bodyPr wrap="none">
            <a:spAutoFit/>
          </a:bodyPr>
          <a:lstStyle/>
          <a:p>
            <a:pPr lvl="0" algn="l" eaLnBrk="1" hangingPunct="1"/>
            <a:r>
              <a:rPr lang="zh-CN" altLang="en-US" sz="2200" dirty="0">
                <a:solidFill>
                  <a:srgbClr val="000000"/>
                </a:solidFill>
                <a:latin typeface="Times New Roman" panose="02020603050405020304" pitchFamily="18" charset="0"/>
              </a:rPr>
              <a:t>测量列 </a:t>
            </a:r>
            <a:r>
              <a:rPr lang="en-US" altLang="zh-CN" sz="2200" i="1" dirty="0">
                <a:solidFill>
                  <a:srgbClr val="000000"/>
                </a:solidFill>
                <a:latin typeface="Times New Roman" panose="02020603050405020304" pitchFamily="18" charset="0"/>
              </a:rPr>
              <a:t>x</a:t>
            </a:r>
            <a:r>
              <a:rPr lang="en-US" altLang="zh-CN" sz="2200" baseline="-30000" dirty="0">
                <a:solidFill>
                  <a:srgbClr val="000000"/>
                </a:solidFill>
                <a:latin typeface="Times New Roman" panose="02020603050405020304" pitchFamily="18" charset="0"/>
              </a:rPr>
              <a:t>i </a:t>
            </a:r>
            <a:r>
              <a:rPr lang="en-US" altLang="zh-CN" sz="2200" dirty="0">
                <a:solidFill>
                  <a:srgbClr val="000000"/>
                </a:solidFill>
                <a:latin typeface="Times New Roman" panose="02020603050405020304" pitchFamily="18" charset="0"/>
              </a:rPr>
              <a:t>，</a:t>
            </a:r>
            <a:r>
              <a:rPr lang="en-US" altLang="zh-CN" sz="2200" baseline="-30000" dirty="0">
                <a:solidFill>
                  <a:srgbClr val="000000"/>
                </a:solidFill>
                <a:latin typeface="Times New Roman" panose="02020603050405020304" pitchFamily="18" charset="0"/>
              </a:rPr>
              <a:t> </a:t>
            </a:r>
            <a:r>
              <a:rPr lang="en-US" altLang="zh-CN" sz="2200" i="1" dirty="0">
                <a:solidFill>
                  <a:srgbClr val="000000"/>
                </a:solidFill>
                <a:latin typeface="Times New Roman" panose="02020603050405020304" pitchFamily="18" charset="0"/>
              </a:rPr>
              <a:t>n</a:t>
            </a:r>
            <a:r>
              <a:rPr lang="zh-CN" altLang="en-US" sz="2200" dirty="0">
                <a:solidFill>
                  <a:srgbClr val="000000"/>
                </a:solidFill>
                <a:latin typeface="Times New Roman" panose="02020603050405020304" pitchFamily="18" charset="0"/>
              </a:rPr>
              <a:t>容量</a:t>
            </a:r>
          </a:p>
        </p:txBody>
      </p:sp>
      <p:sp>
        <p:nvSpPr>
          <p:cNvPr id="143382" name="Text Box 22"/>
          <p:cNvSpPr txBox="1"/>
          <p:nvPr/>
        </p:nvSpPr>
        <p:spPr>
          <a:xfrm>
            <a:off x="1042988" y="3500438"/>
            <a:ext cx="7848600" cy="1179169"/>
          </a:xfrm>
          <a:prstGeom prst="rect">
            <a:avLst/>
          </a:prstGeom>
          <a:noFill/>
          <a:ln w="9525">
            <a:noFill/>
            <a:miter/>
          </a:ln>
        </p:spPr>
        <p:txBody>
          <a:bodyPr>
            <a:spAutoFit/>
          </a:bodyPr>
          <a:lstStyle/>
          <a:p>
            <a:pPr lvl="0" algn="l" eaLnBrk="1" hangingPunct="1">
              <a:lnSpc>
                <a:spcPct val="110000"/>
              </a:lnSpc>
            </a:pPr>
            <a:r>
              <a:rPr lang="zh-CN" altLang="en-US" sz="2200" dirty="0">
                <a:solidFill>
                  <a:srgbClr val="000000"/>
                </a:solidFill>
                <a:latin typeface="Times New Roman" panose="02020603050405020304" pitchFamily="18" charset="0"/>
              </a:rPr>
              <a:t>对大量数据处理时，往往对</a:t>
            </a:r>
            <a:r>
              <a:rPr lang="en-US" altLang="zh-CN" sz="2200" i="1" dirty="0">
                <a:solidFill>
                  <a:srgbClr val="000000"/>
                </a:solidFill>
                <a:latin typeface="Times New Roman" panose="02020603050405020304" pitchFamily="18" charset="0"/>
              </a:rPr>
              <a:t>v</a:t>
            </a:r>
            <a:r>
              <a:rPr lang="en-US" altLang="zh-CN" sz="2200" baseline="-30000" dirty="0">
                <a:solidFill>
                  <a:srgbClr val="000000"/>
                </a:solidFill>
                <a:latin typeface="Times New Roman" panose="02020603050405020304" pitchFamily="18" charset="0"/>
              </a:rPr>
              <a:t>i</a:t>
            </a:r>
            <a:r>
              <a:rPr lang="zh-CN" altLang="en-US" sz="2200" dirty="0">
                <a:solidFill>
                  <a:srgbClr val="000000"/>
                </a:solidFill>
                <a:latin typeface="Times New Roman" panose="02020603050405020304" pitchFamily="18" charset="0"/>
              </a:rPr>
              <a:t>取一个单位</a:t>
            </a:r>
            <a:r>
              <a:rPr lang="en-US" altLang="zh-CN" sz="2200" dirty="0">
                <a:solidFill>
                  <a:srgbClr val="000000"/>
                </a:solidFill>
                <a:latin typeface="Times New Roman" panose="02020603050405020304" pitchFamily="18" charset="0"/>
              </a:rPr>
              <a:t>Δ</a:t>
            </a:r>
            <a:r>
              <a:rPr lang="en-US" altLang="zh-CN" sz="2200" i="1" dirty="0">
                <a:solidFill>
                  <a:srgbClr val="000000"/>
                </a:solidFill>
                <a:latin typeface="Times New Roman" panose="02020603050405020304" pitchFamily="18" charset="0"/>
              </a:rPr>
              <a:t>v</a:t>
            </a:r>
            <a:r>
              <a:rPr lang="en-US" altLang="zh-CN" sz="2200" dirty="0">
                <a:solidFill>
                  <a:srgbClr val="000000"/>
                </a:solidFill>
                <a:latin typeface="Times New Roman" panose="02020603050405020304" pitchFamily="18" charset="0"/>
              </a:rPr>
              <a:t>(</a:t>
            </a:r>
            <a:r>
              <a:rPr lang="zh-CN" altLang="en-US" sz="2200" dirty="0">
                <a:solidFill>
                  <a:srgbClr val="000000"/>
                </a:solidFill>
                <a:latin typeface="Times New Roman" panose="02020603050405020304" pitchFamily="18" charset="0"/>
              </a:rPr>
              <a:t>尽量小)，考虑</a:t>
            </a:r>
            <a:r>
              <a:rPr lang="en-US" altLang="zh-CN" sz="2200" i="1" dirty="0">
                <a:solidFill>
                  <a:srgbClr val="000000"/>
                </a:solidFill>
                <a:latin typeface="Times New Roman" panose="02020603050405020304" pitchFamily="18" charset="0"/>
              </a:rPr>
              <a:t>v</a:t>
            </a:r>
            <a:r>
              <a:rPr lang="en-US" altLang="zh-CN" sz="2200" baseline="-30000" dirty="0">
                <a:solidFill>
                  <a:srgbClr val="000000"/>
                </a:solidFill>
                <a:latin typeface="Times New Roman" panose="02020603050405020304" pitchFamily="18" charset="0"/>
              </a:rPr>
              <a:t>i</a:t>
            </a:r>
            <a:r>
              <a:rPr lang="zh-CN" altLang="en-US" sz="2200" dirty="0">
                <a:solidFill>
                  <a:srgbClr val="000000"/>
                </a:solidFill>
                <a:latin typeface="Times New Roman" panose="02020603050405020304" pitchFamily="18" charset="0"/>
              </a:rPr>
              <a:t>落在第一个</a:t>
            </a:r>
            <a:r>
              <a:rPr lang="en-US" altLang="zh-CN" sz="2200" dirty="0">
                <a:solidFill>
                  <a:srgbClr val="000000"/>
                </a:solidFill>
                <a:latin typeface="Times New Roman" panose="02020603050405020304" pitchFamily="18" charset="0"/>
              </a:rPr>
              <a:t>Δ</a:t>
            </a:r>
            <a:r>
              <a:rPr lang="en-US" altLang="zh-CN" sz="2200" i="1" dirty="0">
                <a:solidFill>
                  <a:srgbClr val="000000"/>
                </a:solidFill>
                <a:latin typeface="Times New Roman" panose="02020603050405020304" pitchFamily="18" charset="0"/>
              </a:rPr>
              <a:t>v</a:t>
            </a:r>
            <a:r>
              <a:rPr lang="en-US" altLang="zh-CN" sz="2200" dirty="0">
                <a:solidFill>
                  <a:srgbClr val="000000"/>
                </a:solidFill>
                <a:latin typeface="Times New Roman" panose="02020603050405020304" pitchFamily="18" charset="0"/>
              </a:rPr>
              <a:t>，</a:t>
            </a:r>
            <a:r>
              <a:rPr lang="zh-CN" altLang="en-US" sz="2200" dirty="0">
                <a:solidFill>
                  <a:srgbClr val="000000"/>
                </a:solidFill>
                <a:latin typeface="Times New Roman" panose="02020603050405020304" pitchFamily="18" charset="0"/>
              </a:rPr>
              <a:t>第二个</a:t>
            </a:r>
            <a:r>
              <a:rPr lang="en-US" altLang="zh-CN" sz="2200" dirty="0">
                <a:solidFill>
                  <a:srgbClr val="000000"/>
                </a:solidFill>
                <a:latin typeface="Times New Roman" panose="02020603050405020304" pitchFamily="18" charset="0"/>
              </a:rPr>
              <a:t>Δ</a:t>
            </a:r>
            <a:r>
              <a:rPr lang="en-US" altLang="zh-CN" sz="2200" i="1" dirty="0">
                <a:solidFill>
                  <a:srgbClr val="000000"/>
                </a:solidFill>
                <a:latin typeface="Times New Roman" panose="02020603050405020304" pitchFamily="18" charset="0"/>
              </a:rPr>
              <a:t>v</a:t>
            </a:r>
            <a:r>
              <a:rPr lang="en-US" altLang="zh-CN" sz="2200" dirty="0">
                <a:solidFill>
                  <a:srgbClr val="000000"/>
                </a:solidFill>
                <a:latin typeface="Times New Roman" panose="02020603050405020304" pitchFamily="18" charset="0"/>
              </a:rPr>
              <a:t>，</a:t>
            </a:r>
            <a:r>
              <a:rPr lang="zh-CN" altLang="en-US" sz="2200" dirty="0">
                <a:solidFill>
                  <a:srgbClr val="000000"/>
                </a:solidFill>
                <a:latin typeface="Times New Roman" panose="02020603050405020304" pitchFamily="18" charset="0"/>
              </a:rPr>
              <a:t>第三个</a:t>
            </a:r>
            <a:r>
              <a:rPr lang="en-US" altLang="zh-CN" sz="2200" dirty="0">
                <a:solidFill>
                  <a:srgbClr val="000000"/>
                </a:solidFill>
                <a:latin typeface="Times New Roman" panose="02020603050405020304" pitchFamily="18" charset="0"/>
              </a:rPr>
              <a:t>Δ</a:t>
            </a:r>
            <a:r>
              <a:rPr lang="en-US" altLang="zh-CN" sz="2200" i="1" dirty="0">
                <a:solidFill>
                  <a:srgbClr val="000000"/>
                </a:solidFill>
                <a:latin typeface="Times New Roman" panose="02020603050405020304" pitchFamily="18" charset="0"/>
              </a:rPr>
              <a:t>v</a:t>
            </a:r>
            <a:r>
              <a:rPr lang="en-US" altLang="zh-CN" sz="2200" dirty="0">
                <a:solidFill>
                  <a:srgbClr val="000000"/>
                </a:solidFill>
                <a:latin typeface="Times New Roman" panose="02020603050405020304" pitchFamily="18" charset="0"/>
              </a:rPr>
              <a:t> --</a:t>
            </a:r>
            <a:r>
              <a:rPr lang="zh-CN" altLang="en-US" sz="2200" dirty="0">
                <a:solidFill>
                  <a:srgbClr val="000000"/>
                </a:solidFill>
                <a:latin typeface="Times New Roman" panose="02020603050405020304" pitchFamily="18" charset="0"/>
              </a:rPr>
              <a:t>的</a:t>
            </a:r>
            <a:r>
              <a:rPr lang="en-US" altLang="zh-CN" sz="2200" i="1" dirty="0">
                <a:solidFill>
                  <a:srgbClr val="000000"/>
                </a:solidFill>
                <a:latin typeface="Times New Roman" panose="02020603050405020304" pitchFamily="18" charset="0"/>
              </a:rPr>
              <a:t>f</a:t>
            </a:r>
            <a:r>
              <a:rPr lang="en-US" altLang="zh-CN" sz="2200" dirty="0">
                <a:solidFill>
                  <a:srgbClr val="000000"/>
                </a:solidFill>
                <a:latin typeface="Times New Roman" panose="02020603050405020304" pitchFamily="18" charset="0"/>
              </a:rPr>
              <a:t>(</a:t>
            </a:r>
            <a:r>
              <a:rPr lang="en-US" altLang="zh-CN" sz="2200" i="1" dirty="0">
                <a:solidFill>
                  <a:srgbClr val="000000"/>
                </a:solidFill>
                <a:latin typeface="Times New Roman" panose="02020603050405020304" pitchFamily="18" charset="0"/>
              </a:rPr>
              <a:t>v</a:t>
            </a:r>
            <a:r>
              <a:rPr lang="en-US" altLang="zh-CN" sz="2200" baseline="-30000" dirty="0">
                <a:solidFill>
                  <a:srgbClr val="000000"/>
                </a:solidFill>
                <a:latin typeface="Times New Roman" panose="02020603050405020304" pitchFamily="18" charset="0"/>
              </a:rPr>
              <a:t>i</a:t>
            </a:r>
            <a:r>
              <a:rPr lang="en-US" altLang="zh-CN" sz="2200" dirty="0">
                <a:solidFill>
                  <a:srgbClr val="000000"/>
                </a:solidFill>
                <a:latin typeface="Times New Roman" panose="02020603050405020304" pitchFamily="18" charset="0"/>
              </a:rPr>
              <a:t>)，</a:t>
            </a:r>
            <a:r>
              <a:rPr lang="zh-CN" altLang="en-US" sz="2200" dirty="0">
                <a:solidFill>
                  <a:srgbClr val="000000"/>
                </a:solidFill>
                <a:latin typeface="Times New Roman" panose="02020603050405020304" pitchFamily="18" charset="0"/>
              </a:rPr>
              <a:t>以获得经验分布曲线</a:t>
            </a:r>
          </a:p>
        </p:txBody>
      </p:sp>
      <p:grpSp>
        <p:nvGrpSpPr>
          <p:cNvPr id="143395" name="Group 35"/>
          <p:cNvGrpSpPr/>
          <p:nvPr/>
        </p:nvGrpSpPr>
        <p:grpSpPr>
          <a:xfrm>
            <a:off x="4229101" y="1523922"/>
            <a:ext cx="4587876" cy="522366"/>
            <a:chOff x="2613" y="1056"/>
            <a:chExt cx="2890" cy="308"/>
          </a:xfrm>
        </p:grpSpPr>
        <mc:AlternateContent xmlns:mc="http://schemas.openxmlformats.org/markup-compatibility/2006" xmlns:a14="http://schemas.microsoft.com/office/drawing/2010/main">
          <mc:Choice Requires="a14">
            <p:sp>
              <p:nvSpPr>
                <p:cNvPr id="35889" name="Object 16"/>
                <p:cNvSpPr txBox="1"/>
                <p:nvPr/>
              </p:nvSpPr>
              <p:spPr bwMode="auto">
                <a:xfrm>
                  <a:off x="2613" y="1056"/>
                  <a:ext cx="1035" cy="308"/>
                </a:xfrm>
                <a:prstGeom prst="rect">
                  <a:avLst/>
                </a:prstGeom>
                <a:solidFill>
                  <a:schemeClr val="tx2">
                    <a:lumMod val="40000"/>
                    <a:lumOff val="60000"/>
                  </a:schemeClr>
                </a:solidFill>
                <a:ln>
                  <a:noFill/>
                </a:ln>
                <a:ex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𝑣</m:t>
                            </m:r>
                          </m:e>
                          <m:sub>
                            <m:r>
                              <a:rPr lang="zh-CN" altLang="en-US" sz="2200" i="1">
                                <a:solidFill>
                                  <a:srgbClr val="000000"/>
                                </a:solidFill>
                                <a:latin typeface="Cambria Math" panose="02040503050406030204" pitchFamily="18" charset="0"/>
                              </a:rPr>
                              <m:t>𝑖</m:t>
                            </m:r>
                          </m:sub>
                        </m:sSub>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𝑖</m:t>
                            </m:r>
                          </m:sub>
                        </m:sSub>
                        <m:r>
                          <a:rPr lang="zh-CN" altLang="en-US" sz="2200" i="1">
                            <a:solidFill>
                              <a:srgbClr val="000000"/>
                            </a:solidFill>
                            <a:latin typeface="Cambria Math" panose="02040503050406030204" pitchFamily="18" charset="0"/>
                          </a:rPr>
                          <m:t>−</m:t>
                        </m:r>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oMath>
                    </m:oMathPara>
                  </a14:m>
                  <a:endParaRPr lang="zh-CN" altLang="en-US" sz="2200" dirty="0"/>
                </a:p>
              </p:txBody>
            </p:sp>
          </mc:Choice>
          <mc:Fallback xmlns="">
            <p:sp>
              <p:nvSpPr>
                <p:cNvPr id="35889" name="Object 16"/>
                <p:cNvSpPr txBox="1">
                  <a:spLocks noRot="1" noChangeAspect="1" noMove="1" noResize="1" noEditPoints="1" noAdjustHandles="1" noChangeArrowheads="1" noChangeShapeType="1" noTextEdit="1"/>
                </p:cNvSpPr>
                <p:nvPr/>
              </p:nvSpPr>
              <p:spPr bwMode="auto">
                <a:xfrm>
                  <a:off x="2613" y="1056"/>
                  <a:ext cx="1035" cy="308"/>
                </a:xfrm>
                <a:prstGeom prst="rect">
                  <a:avLst/>
                </a:prstGeom>
                <a:blipFill>
                  <a:blip r:embed="rId2"/>
                  <a:stretch>
                    <a:fillRect r="-4089"/>
                  </a:stretch>
                </a:blipFill>
                <a:ln>
                  <a:noFill/>
                </a:ln>
                <a:extLst/>
              </p:spPr>
              <p:txBody>
                <a:bodyPr/>
                <a:lstStyle/>
                <a:p>
                  <a:r>
                    <a:rPr lang="zh-CN" altLang="en-US">
                      <a:noFill/>
                    </a:rPr>
                    <a:t> </a:t>
                  </a:r>
                </a:p>
              </p:txBody>
            </p:sp>
          </mc:Fallback>
        </mc:AlternateContent>
        <p:sp>
          <p:nvSpPr>
            <p:cNvPr id="35890" name="Text Box 23"/>
            <p:cNvSpPr txBox="1"/>
            <p:nvPr/>
          </p:nvSpPr>
          <p:spPr>
            <a:xfrm>
              <a:off x="3727" y="1072"/>
              <a:ext cx="1776" cy="271"/>
            </a:xfrm>
            <a:prstGeom prst="rect">
              <a:avLst/>
            </a:prstGeom>
            <a:solidFill>
              <a:schemeClr val="tx2">
                <a:lumMod val="40000"/>
                <a:lumOff val="60000"/>
              </a:schemeClr>
            </a:solidFill>
            <a:ln w="9525">
              <a:noFill/>
              <a:miter/>
            </a:ln>
          </p:spPr>
          <p:txBody>
            <a:bodyPr>
              <a:spAutoFit/>
            </a:bodyPr>
            <a:lstStyle/>
            <a:p>
              <a:pPr lvl="0" algn="l" eaLnBrk="1" hangingPunct="1"/>
              <a:r>
                <a:rPr lang="en-US" altLang="zh-CN" sz="2200" i="1" dirty="0">
                  <a:solidFill>
                    <a:srgbClr val="000000"/>
                  </a:solidFill>
                  <a:latin typeface="Times New Roman" panose="02020603050405020304" pitchFamily="18" charset="0"/>
                </a:rPr>
                <a:t>f</a:t>
              </a:r>
              <a:r>
                <a:rPr lang="en-US" altLang="zh-CN" sz="2200" dirty="0">
                  <a:solidFill>
                    <a:srgbClr val="000000"/>
                  </a:solidFill>
                  <a:latin typeface="Times New Roman" panose="02020603050405020304" pitchFamily="18" charset="0"/>
                </a:rPr>
                <a:t>(</a:t>
              </a:r>
              <a:r>
                <a:rPr lang="en-US" altLang="zh-CN" sz="2200" i="1" dirty="0">
                  <a:solidFill>
                    <a:srgbClr val="000000"/>
                  </a:solidFill>
                  <a:latin typeface="Times New Roman" panose="02020603050405020304" pitchFamily="18" charset="0"/>
                </a:rPr>
                <a:t>v</a:t>
              </a:r>
              <a:r>
                <a:rPr lang="en-US" altLang="zh-CN" sz="2200" baseline="-30000" dirty="0">
                  <a:solidFill>
                    <a:srgbClr val="000000"/>
                  </a:solidFill>
                  <a:latin typeface="Times New Roman" panose="02020603050405020304" pitchFamily="18" charset="0"/>
                </a:rPr>
                <a:t>i</a:t>
              </a:r>
              <a:r>
                <a:rPr lang="en-US" altLang="zh-CN" sz="2200" dirty="0">
                  <a:solidFill>
                    <a:srgbClr val="000000"/>
                  </a:solidFill>
                  <a:latin typeface="Times New Roman" panose="02020603050405020304" pitchFamily="18" charset="0"/>
                </a:rPr>
                <a:t>)—</a:t>
              </a:r>
              <a:r>
                <a:rPr lang="en-US" altLang="zh-CN" sz="2200" i="1" dirty="0">
                  <a:solidFill>
                    <a:srgbClr val="000000"/>
                  </a:solidFill>
                  <a:latin typeface="Times New Roman" panose="02020603050405020304" pitchFamily="18" charset="0"/>
                </a:rPr>
                <a:t>v</a:t>
              </a:r>
              <a:r>
                <a:rPr lang="en-US" altLang="zh-CN" sz="2200" baseline="-30000" dirty="0">
                  <a:solidFill>
                    <a:srgbClr val="000000"/>
                  </a:solidFill>
                  <a:latin typeface="Times New Roman" panose="02020603050405020304" pitchFamily="18" charset="0"/>
                </a:rPr>
                <a:t>i</a:t>
              </a:r>
              <a:r>
                <a:rPr lang="zh-CN" altLang="en-US" sz="2200" dirty="0">
                  <a:solidFill>
                    <a:srgbClr val="000000"/>
                  </a:solidFill>
                  <a:latin typeface="Times New Roman" panose="02020603050405020304" pitchFamily="18" charset="0"/>
                </a:rPr>
                <a:t>出现的概率</a:t>
              </a:r>
            </a:p>
          </p:txBody>
        </p:sp>
      </p:grpSp>
      <p:grpSp>
        <p:nvGrpSpPr>
          <p:cNvPr id="143396" name="Group 36"/>
          <p:cNvGrpSpPr/>
          <p:nvPr/>
        </p:nvGrpSpPr>
        <p:grpSpPr>
          <a:xfrm>
            <a:off x="981075" y="4868867"/>
            <a:ext cx="2578100" cy="1743075"/>
            <a:chOff x="680" y="2928"/>
            <a:chExt cx="1624" cy="1098"/>
          </a:xfrm>
        </p:grpSpPr>
        <p:pic>
          <p:nvPicPr>
            <p:cNvPr id="35887" name="Picture 25"/>
            <p:cNvPicPr>
              <a:picLocks noChangeAspect="1"/>
            </p:cNvPicPr>
            <p:nvPr/>
          </p:nvPicPr>
          <p:blipFill>
            <a:blip r:embed="rId3"/>
            <a:stretch>
              <a:fillRect/>
            </a:stretch>
          </p:blipFill>
          <p:spPr>
            <a:xfrm>
              <a:off x="720" y="2934"/>
              <a:ext cx="1584" cy="1092"/>
            </a:xfrm>
            <a:prstGeom prst="rect">
              <a:avLst/>
            </a:prstGeom>
            <a:noFill/>
            <a:ln w="9525">
              <a:noFill/>
              <a:miter/>
            </a:ln>
          </p:spPr>
        </p:pic>
        <p:sp>
          <p:nvSpPr>
            <p:cNvPr id="35888" name="Text Box 32"/>
            <p:cNvSpPr txBox="1"/>
            <p:nvPr/>
          </p:nvSpPr>
          <p:spPr>
            <a:xfrm>
              <a:off x="680" y="2928"/>
              <a:ext cx="760" cy="250"/>
            </a:xfrm>
            <a:prstGeom prst="rect">
              <a:avLst/>
            </a:prstGeom>
            <a:noFill/>
            <a:ln w="9525">
              <a:noFill/>
              <a:miter/>
            </a:ln>
          </p:spPr>
          <p:txBody>
            <a:bodyPr wrap="none">
              <a:spAutoFit/>
            </a:bodyPr>
            <a:lstStyle/>
            <a:p>
              <a:pPr lvl="0" algn="l" eaLnBrk="1" hangingPunct="1"/>
              <a:r>
                <a:rPr lang="zh-CN" altLang="en-US" sz="2000" dirty="0">
                  <a:solidFill>
                    <a:srgbClr val="000000"/>
                  </a:solidFill>
                  <a:latin typeface="黑体" panose="02010609060101010101" pitchFamily="49" charset="-122"/>
                </a:rPr>
                <a:t>正态分布</a:t>
              </a:r>
            </a:p>
          </p:txBody>
        </p:sp>
      </p:grpSp>
      <p:grpSp>
        <p:nvGrpSpPr>
          <p:cNvPr id="143397" name="Group 37"/>
          <p:cNvGrpSpPr/>
          <p:nvPr/>
        </p:nvGrpSpPr>
        <p:grpSpPr>
          <a:xfrm>
            <a:off x="3635375" y="4868863"/>
            <a:ext cx="2590800" cy="1752600"/>
            <a:chOff x="2352" y="2928"/>
            <a:chExt cx="1632" cy="1104"/>
          </a:xfrm>
        </p:grpSpPr>
        <p:pic>
          <p:nvPicPr>
            <p:cNvPr id="35885" name="Picture 29"/>
            <p:cNvPicPr>
              <a:picLocks noChangeAspect="1"/>
            </p:cNvPicPr>
            <p:nvPr/>
          </p:nvPicPr>
          <p:blipFill>
            <a:blip r:embed="rId4"/>
            <a:stretch>
              <a:fillRect/>
            </a:stretch>
          </p:blipFill>
          <p:spPr>
            <a:xfrm>
              <a:off x="2400" y="2928"/>
              <a:ext cx="1584" cy="1104"/>
            </a:xfrm>
            <a:prstGeom prst="rect">
              <a:avLst/>
            </a:prstGeom>
            <a:noFill/>
            <a:ln w="9525">
              <a:noFill/>
              <a:miter/>
            </a:ln>
          </p:spPr>
        </p:pic>
        <p:sp>
          <p:nvSpPr>
            <p:cNvPr id="35886" name="Text Box 33"/>
            <p:cNvSpPr txBox="1"/>
            <p:nvPr/>
          </p:nvSpPr>
          <p:spPr>
            <a:xfrm>
              <a:off x="2352" y="2928"/>
              <a:ext cx="760" cy="250"/>
            </a:xfrm>
            <a:prstGeom prst="rect">
              <a:avLst/>
            </a:prstGeom>
            <a:noFill/>
            <a:ln w="9525">
              <a:noFill/>
              <a:miter/>
            </a:ln>
          </p:spPr>
          <p:txBody>
            <a:bodyPr wrap="none">
              <a:spAutoFit/>
            </a:bodyPr>
            <a:lstStyle/>
            <a:p>
              <a:pPr lvl="0" algn="l" eaLnBrk="1" hangingPunct="1"/>
              <a:r>
                <a:rPr lang="zh-CN" altLang="en-US" sz="2000" dirty="0">
                  <a:solidFill>
                    <a:srgbClr val="000000"/>
                  </a:solidFill>
                  <a:latin typeface="黑体" panose="02010609060101010101" pitchFamily="49" charset="-122"/>
                </a:rPr>
                <a:t>均匀分布</a:t>
              </a:r>
              <a:endParaRPr lang="zh-CN" altLang="en-US" sz="2000" dirty="0">
                <a:solidFill>
                  <a:srgbClr val="FF9900"/>
                </a:solidFill>
                <a:latin typeface="黑体" panose="02010609060101010101" pitchFamily="49" charset="-122"/>
              </a:endParaRPr>
            </a:p>
          </p:txBody>
        </p:sp>
      </p:grpSp>
      <p:grpSp>
        <p:nvGrpSpPr>
          <p:cNvPr id="143398" name="Group 38"/>
          <p:cNvGrpSpPr/>
          <p:nvPr/>
        </p:nvGrpSpPr>
        <p:grpSpPr>
          <a:xfrm>
            <a:off x="6226175" y="4854575"/>
            <a:ext cx="2590800" cy="1766888"/>
            <a:chOff x="3984" y="2919"/>
            <a:chExt cx="1632" cy="1113"/>
          </a:xfrm>
        </p:grpSpPr>
        <p:pic>
          <p:nvPicPr>
            <p:cNvPr id="35883" name="Picture 30"/>
            <p:cNvPicPr>
              <a:picLocks noChangeAspect="1"/>
            </p:cNvPicPr>
            <p:nvPr/>
          </p:nvPicPr>
          <p:blipFill>
            <a:blip r:embed="rId5"/>
            <a:stretch>
              <a:fillRect/>
            </a:stretch>
          </p:blipFill>
          <p:spPr>
            <a:xfrm>
              <a:off x="4020" y="2919"/>
              <a:ext cx="1596" cy="1113"/>
            </a:xfrm>
            <a:prstGeom prst="rect">
              <a:avLst/>
            </a:prstGeom>
            <a:noFill/>
            <a:ln w="9525">
              <a:noFill/>
              <a:miter/>
            </a:ln>
          </p:spPr>
        </p:pic>
        <p:sp>
          <p:nvSpPr>
            <p:cNvPr id="35884" name="Text Box 34"/>
            <p:cNvSpPr txBox="1"/>
            <p:nvPr/>
          </p:nvSpPr>
          <p:spPr>
            <a:xfrm>
              <a:off x="3984" y="2928"/>
              <a:ext cx="760" cy="250"/>
            </a:xfrm>
            <a:prstGeom prst="rect">
              <a:avLst/>
            </a:prstGeom>
            <a:noFill/>
            <a:ln w="9525">
              <a:noFill/>
              <a:miter/>
            </a:ln>
          </p:spPr>
          <p:txBody>
            <a:bodyPr wrap="none">
              <a:spAutoFit/>
            </a:bodyPr>
            <a:lstStyle/>
            <a:p>
              <a:pPr lvl="0" algn="l" eaLnBrk="1" hangingPunct="1"/>
              <a:r>
                <a:rPr lang="zh-CN" altLang="en-US" sz="2000" dirty="0">
                  <a:solidFill>
                    <a:srgbClr val="000000"/>
                  </a:solidFill>
                  <a:latin typeface="黑体" panose="02010609060101010101" pitchFamily="49" charset="-122"/>
                </a:rPr>
                <a:t>三角分布</a:t>
              </a:r>
              <a:endParaRPr lang="zh-CN" altLang="en-US" sz="2000" dirty="0">
                <a:solidFill>
                  <a:srgbClr val="FF9900"/>
                </a:solidFill>
                <a:latin typeface="黑体" panose="02010609060101010101" pitchFamily="49" charset="-122"/>
              </a:endParaRPr>
            </a:p>
          </p:txBody>
        </p:sp>
      </p:grpSp>
      <p:graphicFrame>
        <p:nvGraphicFramePr>
          <p:cNvPr id="143445" name="Group 85"/>
          <p:cNvGraphicFramePr>
            <a:graphicFrameLocks noGrp="1"/>
          </p:cNvGraphicFramePr>
          <p:nvPr/>
        </p:nvGraphicFramePr>
        <p:xfrm>
          <a:off x="900113" y="2133604"/>
          <a:ext cx="8064500" cy="1297305"/>
        </p:xfrm>
        <a:graphic>
          <a:graphicData uri="http://schemas.openxmlformats.org/drawingml/2006/table">
            <a:tbl>
              <a:tblPr/>
              <a:tblGrid>
                <a:gridCol w="1439862">
                  <a:extLst>
                    <a:ext uri="{9D8B030D-6E8A-4147-A177-3AD203B41FA5}">
                      <a16:colId xmlns:a16="http://schemas.microsoft.com/office/drawing/2014/main" val="20000"/>
                    </a:ext>
                  </a:extLst>
                </a:gridCol>
                <a:gridCol w="1247775">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343025">
                  <a:extLst>
                    <a:ext uri="{9D8B030D-6E8A-4147-A177-3AD203B41FA5}">
                      <a16:colId xmlns:a16="http://schemas.microsoft.com/office/drawing/2014/main" val="20003"/>
                    </a:ext>
                  </a:extLst>
                </a:gridCol>
                <a:gridCol w="1344613">
                  <a:extLst>
                    <a:ext uri="{9D8B030D-6E8A-4147-A177-3AD203B41FA5}">
                      <a16:colId xmlns:a16="http://schemas.microsoft.com/office/drawing/2014/main" val="20004"/>
                    </a:ext>
                  </a:extLst>
                </a:gridCol>
                <a:gridCol w="1343025">
                  <a:extLst>
                    <a:ext uri="{9D8B030D-6E8A-4147-A177-3AD203B41FA5}">
                      <a16:colId xmlns:a16="http://schemas.microsoft.com/office/drawing/2014/main" val="20005"/>
                    </a:ext>
                  </a:extLst>
                </a:gridCol>
              </a:tblGrid>
              <a:tr h="504825">
                <a:tc>
                  <a:txBody>
                    <a:bodyPr/>
                    <a:lstStyle/>
                    <a:p>
                      <a:pPr marL="533400" marR="0" lvl="0" indent="-53340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l-GR"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rPr>
                        <a:t>δ</a:t>
                      </a:r>
                      <a:r>
                        <a:rPr kumimoji="0" lang="en-US" altLang="zh-CN" sz="2000" b="0" i="1" u="none" strike="noStrike" cap="none" normalizeH="0" baseline="-25000">
                          <a:ln>
                            <a:noFill/>
                          </a:ln>
                          <a:solidFill>
                            <a:srgbClr val="000000"/>
                          </a:solidFill>
                          <a:effectLst/>
                          <a:latin typeface="Times New Roman" panose="02020603050405020304" pitchFamily="18" charset="0"/>
                          <a:ea typeface="宋体" panose="02010600030101010101" pitchFamily="2" charset="-122"/>
                        </a:rPr>
                        <a:t>i</a:t>
                      </a:r>
                      <a:r>
                        <a:rPr kumimoji="0" lang="el-GR"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 </a:t>
                      </a: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单位</a:t>
                      </a:r>
                      <a:r>
                        <a:rPr kumimoji="0" lang="en-US"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l-GR"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出现次数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4175">
                <a:tc>
                  <a:txBody>
                    <a:bodyPr/>
                    <a:lstStyle/>
                    <a:p>
                      <a:pPr marL="533400" marR="0" lvl="0" indent="-53340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rPr>
                        <a:t>f </a:t>
                      </a: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a:t>
                      </a:r>
                      <a:r>
                        <a:rPr kumimoji="0" lang="el-GR"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rPr>
                        <a:t>δ</a:t>
                      </a:r>
                      <a:r>
                        <a:rPr kumimoji="0" lang="en-US" altLang="zh-CN" sz="2000" b="0" i="1" u="none" strike="noStrike" cap="none" normalizeH="0" baseline="-25000">
                          <a:ln>
                            <a:noFill/>
                          </a:ln>
                          <a:solidFill>
                            <a:srgbClr val="000000"/>
                          </a:solidFill>
                          <a:effectLst/>
                          <a:latin typeface="Times New Roman" panose="02020603050405020304" pitchFamily="18" charset="0"/>
                          <a:ea typeface="宋体" panose="02010600030101010101" pitchFamily="2" charset="-122"/>
                        </a:rPr>
                        <a:t>i</a:t>
                      </a: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41</a:t>
            </a:fld>
            <a:endParaRPr lang="en-US" altLang="zh-CN" sz="1400" b="0" dirty="0"/>
          </a:p>
        </p:txBody>
      </p:sp>
    </p:spTree>
    <p:extLst>
      <p:ext uri="{BB962C8B-B14F-4D97-AF65-F5344CB8AC3E}">
        <p14:creationId xmlns:p14="http://schemas.microsoft.com/office/powerpoint/2010/main" val="210079216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3372"/>
                                        </p:tgtEl>
                                        <p:attrNameLst>
                                          <p:attrName>style.visibility</p:attrName>
                                        </p:attrNameLst>
                                      </p:cBhvr>
                                      <p:to>
                                        <p:strVal val="visible"/>
                                      </p:to>
                                    </p:set>
                                    <p:animEffect transition="in" filter="dissolve">
                                      <p:cBhvr>
                                        <p:cTn id="7" dur="500"/>
                                        <p:tgtEl>
                                          <p:spTgt spid="14337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43374"/>
                                        </p:tgtEl>
                                        <p:attrNameLst>
                                          <p:attrName>style.visibility</p:attrName>
                                        </p:attrNameLst>
                                      </p:cBhvr>
                                      <p:to>
                                        <p:strVal val="visible"/>
                                      </p:to>
                                    </p:set>
                                    <p:animEffect transition="in" filter="box(in)">
                                      <p:cBhvr>
                                        <p:cTn id="12" dur="500"/>
                                        <p:tgtEl>
                                          <p:spTgt spid="14337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143395"/>
                                        </p:tgtEl>
                                        <p:attrNameLst>
                                          <p:attrName>style.visibility</p:attrName>
                                        </p:attrNameLst>
                                      </p:cBhvr>
                                      <p:to>
                                        <p:strVal val="visible"/>
                                      </p:to>
                                    </p:set>
                                    <p:animEffect transition="in" filter="blinds(vertical)">
                                      <p:cBhvr>
                                        <p:cTn id="17" dur="500"/>
                                        <p:tgtEl>
                                          <p:spTgt spid="14339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43445"/>
                                        </p:tgtEl>
                                        <p:attrNameLst>
                                          <p:attrName>style.visibility</p:attrName>
                                        </p:attrNameLst>
                                      </p:cBhvr>
                                      <p:to>
                                        <p:strVal val="visible"/>
                                      </p:to>
                                    </p:set>
                                    <p:animEffect transition="in" filter="checkerboard(across)">
                                      <p:cBhvr>
                                        <p:cTn id="22" dur="500"/>
                                        <p:tgtEl>
                                          <p:spTgt spid="14344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3382"/>
                                        </p:tgtEl>
                                        <p:attrNameLst>
                                          <p:attrName>style.visibility</p:attrName>
                                        </p:attrNameLst>
                                      </p:cBhvr>
                                      <p:to>
                                        <p:strVal val="visible"/>
                                      </p:to>
                                    </p:set>
                                    <p:animEffect transition="in" filter="dissolve">
                                      <p:cBhvr>
                                        <p:cTn id="27" dur="500"/>
                                        <p:tgtEl>
                                          <p:spTgt spid="14338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43396"/>
                                        </p:tgtEl>
                                        <p:attrNameLst>
                                          <p:attrName>style.visibility</p:attrName>
                                        </p:attrNameLst>
                                      </p:cBhvr>
                                      <p:to>
                                        <p:strVal val="visible"/>
                                      </p:to>
                                    </p:set>
                                    <p:anim calcmode="lin" valueType="num">
                                      <p:cBhvr additive="base">
                                        <p:cTn id="32" dur="500" fill="hold"/>
                                        <p:tgtEl>
                                          <p:spTgt spid="143396"/>
                                        </p:tgtEl>
                                        <p:attrNameLst>
                                          <p:attrName>ppt_x</p:attrName>
                                        </p:attrNameLst>
                                      </p:cBhvr>
                                      <p:tavLst>
                                        <p:tav tm="0">
                                          <p:val>
                                            <p:strVal val="#ppt_x"/>
                                          </p:val>
                                        </p:tav>
                                        <p:tav tm="100000">
                                          <p:val>
                                            <p:strVal val="#ppt_x"/>
                                          </p:val>
                                        </p:tav>
                                      </p:tavLst>
                                    </p:anim>
                                    <p:anim calcmode="lin" valueType="num">
                                      <p:cBhvr additive="base">
                                        <p:cTn id="33" dur="500" fill="hold"/>
                                        <p:tgtEl>
                                          <p:spTgt spid="14339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43397"/>
                                        </p:tgtEl>
                                        <p:attrNameLst>
                                          <p:attrName>style.visibility</p:attrName>
                                        </p:attrNameLst>
                                      </p:cBhvr>
                                      <p:to>
                                        <p:strVal val="visible"/>
                                      </p:to>
                                    </p:set>
                                    <p:anim calcmode="lin" valueType="num">
                                      <p:cBhvr additive="base">
                                        <p:cTn id="38" dur="500" fill="hold"/>
                                        <p:tgtEl>
                                          <p:spTgt spid="143397"/>
                                        </p:tgtEl>
                                        <p:attrNameLst>
                                          <p:attrName>ppt_x</p:attrName>
                                        </p:attrNameLst>
                                      </p:cBhvr>
                                      <p:tavLst>
                                        <p:tav tm="0">
                                          <p:val>
                                            <p:strVal val="#ppt_x"/>
                                          </p:val>
                                        </p:tav>
                                        <p:tav tm="100000">
                                          <p:val>
                                            <p:strVal val="#ppt_x"/>
                                          </p:val>
                                        </p:tav>
                                      </p:tavLst>
                                    </p:anim>
                                    <p:anim calcmode="lin" valueType="num">
                                      <p:cBhvr additive="base">
                                        <p:cTn id="39" dur="500" fill="hold"/>
                                        <p:tgtEl>
                                          <p:spTgt spid="14339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43398"/>
                                        </p:tgtEl>
                                        <p:attrNameLst>
                                          <p:attrName>style.visibility</p:attrName>
                                        </p:attrNameLst>
                                      </p:cBhvr>
                                      <p:to>
                                        <p:strVal val="visible"/>
                                      </p:to>
                                    </p:set>
                                    <p:anim calcmode="lin" valueType="num">
                                      <p:cBhvr additive="base">
                                        <p:cTn id="44" dur="500" fill="hold"/>
                                        <p:tgtEl>
                                          <p:spTgt spid="143398"/>
                                        </p:tgtEl>
                                        <p:attrNameLst>
                                          <p:attrName>ppt_x</p:attrName>
                                        </p:attrNameLst>
                                      </p:cBhvr>
                                      <p:tavLst>
                                        <p:tav tm="0">
                                          <p:val>
                                            <p:strVal val="#ppt_x"/>
                                          </p:val>
                                        </p:tav>
                                        <p:tav tm="100000">
                                          <p:val>
                                            <p:strVal val="#ppt_x"/>
                                          </p:val>
                                        </p:tav>
                                      </p:tavLst>
                                    </p:anim>
                                    <p:anim calcmode="lin" valueType="num">
                                      <p:cBhvr additive="base">
                                        <p:cTn id="45" dur="500" fill="hold"/>
                                        <p:tgtEl>
                                          <p:spTgt spid="1433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72" grpId="0"/>
      <p:bldP spid="143374" grpId="0"/>
      <p:bldP spid="14338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593858D8-7232-471F-A2B3-31CDFE5BE55B}" type="datetime1">
              <a:rPr lang="zh-CN" altLang="en-US" smtClean="0"/>
              <a:t>2023/2/20</a:t>
            </a:fld>
            <a:endParaRPr lang="en-US" altLang="zh-CN" dirty="0"/>
          </a:p>
        </p:txBody>
      </p:sp>
      <p:sp>
        <p:nvSpPr>
          <p:cNvPr id="36867" name="Text Box 2"/>
          <p:cNvSpPr txBox="1"/>
          <p:nvPr/>
        </p:nvSpPr>
        <p:spPr>
          <a:xfrm>
            <a:off x="1403354" y="188913"/>
            <a:ext cx="2506663" cy="519112"/>
          </a:xfrm>
          <a:prstGeom prst="rect">
            <a:avLst/>
          </a:prstGeom>
          <a:noFill/>
          <a:ln w="9525">
            <a:noFill/>
            <a:miter/>
          </a:ln>
        </p:spPr>
        <p:txBody>
          <a:bodyPr wrap="none">
            <a:spAutoFit/>
          </a:bodyPr>
          <a:lstStyle/>
          <a:p>
            <a:pPr lvl="0" algn="l" eaLnBrk="1" hangingPunct="1"/>
            <a:r>
              <a:rPr lang="zh-CN" altLang="en-US" sz="2800" dirty="0">
                <a:solidFill>
                  <a:srgbClr val="FF3300"/>
                </a:solidFill>
                <a:latin typeface="宋体" panose="02010600030101010101" pitchFamily="2" charset="-122"/>
              </a:rPr>
              <a:t>正态分布规律:</a:t>
            </a:r>
          </a:p>
        </p:txBody>
      </p:sp>
      <p:sp>
        <p:nvSpPr>
          <p:cNvPr id="185347" name="Text Box 3"/>
          <p:cNvSpPr txBox="1"/>
          <p:nvPr/>
        </p:nvSpPr>
        <p:spPr>
          <a:xfrm>
            <a:off x="1692275" y="765179"/>
            <a:ext cx="7272338" cy="430887"/>
          </a:xfrm>
          <a:prstGeom prst="rect">
            <a:avLst/>
          </a:prstGeom>
          <a:noFill/>
          <a:ln w="9525">
            <a:noFill/>
            <a:miter/>
          </a:ln>
        </p:spPr>
        <p:txBody>
          <a:bodyPr>
            <a:spAutoFit/>
          </a:bodyPr>
          <a:lstStyle/>
          <a:p>
            <a:pPr lvl="0" algn="l" eaLnBrk="1" hangingPunct="1"/>
            <a:r>
              <a:rPr lang="zh-CN" altLang="en-US" sz="2200" dirty="0">
                <a:solidFill>
                  <a:srgbClr val="000000"/>
                </a:solidFill>
                <a:latin typeface="Times New Roman" panose="02020603050405020304" pitchFamily="18" charset="0"/>
              </a:rPr>
              <a:t>大多数随机误差服从正态分布(高斯分布)规律</a:t>
            </a:r>
          </a:p>
        </p:txBody>
      </p:sp>
      <p:pic>
        <p:nvPicPr>
          <p:cNvPr id="185349" name="Picture 5"/>
          <p:cNvPicPr>
            <a:picLocks noChangeAspect="1"/>
          </p:cNvPicPr>
          <p:nvPr/>
        </p:nvPicPr>
        <p:blipFill>
          <a:blip r:embed="rId2"/>
          <a:stretch>
            <a:fillRect/>
          </a:stretch>
        </p:blipFill>
        <p:spPr>
          <a:xfrm>
            <a:off x="4336429" y="2124559"/>
            <a:ext cx="4267200" cy="2962275"/>
          </a:xfrm>
          <a:prstGeom prst="rect">
            <a:avLst/>
          </a:prstGeom>
          <a:noFill/>
          <a:ln w="9525">
            <a:noFill/>
            <a:miter/>
          </a:ln>
        </p:spPr>
      </p:pic>
      <p:sp>
        <p:nvSpPr>
          <p:cNvPr id="185348" name="Text Box 4"/>
          <p:cNvSpPr txBox="1"/>
          <p:nvPr/>
        </p:nvSpPr>
        <p:spPr>
          <a:xfrm>
            <a:off x="1138720" y="1537298"/>
            <a:ext cx="1321196" cy="430887"/>
          </a:xfrm>
          <a:prstGeom prst="rect">
            <a:avLst/>
          </a:prstGeom>
          <a:noFill/>
          <a:ln w="9525">
            <a:noFill/>
            <a:miter/>
          </a:ln>
        </p:spPr>
        <p:txBody>
          <a:bodyPr wrap="none">
            <a:spAutoFit/>
          </a:bodyPr>
          <a:lstStyle/>
          <a:p>
            <a:pPr lvl="0" algn="l" eaLnBrk="1" hangingPunct="1"/>
            <a:r>
              <a:rPr lang="zh-CN" altLang="en-US" sz="2200" dirty="0">
                <a:solidFill>
                  <a:srgbClr val="FF9900"/>
                </a:solidFill>
                <a:latin typeface="黑体" panose="02010609060101010101" pitchFamily="49" charset="-122"/>
                <a:ea typeface="黑体" panose="02010609060101010101" pitchFamily="49" charset="-122"/>
              </a:rPr>
              <a:t>  </a:t>
            </a:r>
            <a:r>
              <a:rPr lang="zh-CN" altLang="en-US" sz="2200" dirty="0">
                <a:solidFill>
                  <a:srgbClr val="FF0000"/>
                </a:solidFill>
                <a:latin typeface="黑体" panose="02010609060101010101" pitchFamily="49" charset="-122"/>
                <a:ea typeface="黑体" panose="02010609060101010101" pitchFamily="49" charset="-122"/>
              </a:rPr>
              <a:t>特点</a:t>
            </a:r>
            <a:r>
              <a:rPr lang="zh-CN" altLang="en-US" sz="2200" dirty="0">
                <a:solidFill>
                  <a:srgbClr val="FF0000"/>
                </a:solidFill>
                <a:latin typeface="黑体" panose="02010609060101010101" pitchFamily="49" charset="-122"/>
              </a:rPr>
              <a:t>：</a:t>
            </a:r>
          </a:p>
        </p:txBody>
      </p:sp>
      <p:sp>
        <p:nvSpPr>
          <p:cNvPr id="185350" name="Text Box 6"/>
          <p:cNvSpPr txBox="1"/>
          <p:nvPr/>
        </p:nvSpPr>
        <p:spPr>
          <a:xfrm>
            <a:off x="2016495" y="1870079"/>
            <a:ext cx="1601721" cy="1805494"/>
          </a:xfrm>
          <a:prstGeom prst="rect">
            <a:avLst/>
          </a:prstGeom>
          <a:noFill/>
          <a:ln w="9525">
            <a:noFill/>
            <a:miter/>
          </a:ln>
        </p:spPr>
        <p:txBody>
          <a:bodyPr wrap="none">
            <a:spAutoFit/>
          </a:bodyPr>
          <a:lstStyle/>
          <a:p>
            <a:pPr lvl="0" algn="l" eaLnBrk="1" hangingPunct="1">
              <a:lnSpc>
                <a:spcPct val="130000"/>
              </a:lnSpc>
            </a:pPr>
            <a:r>
              <a:rPr lang="zh-CN" altLang="en-US" sz="2200" dirty="0">
                <a:solidFill>
                  <a:srgbClr val="000000"/>
                </a:solidFill>
                <a:latin typeface="Times New Roman" panose="02020603050405020304" pitchFamily="18" charset="0"/>
              </a:rPr>
              <a:t>1）有界性.</a:t>
            </a:r>
          </a:p>
          <a:p>
            <a:pPr lvl="0" algn="l" eaLnBrk="1" hangingPunct="1">
              <a:lnSpc>
                <a:spcPct val="130000"/>
              </a:lnSpc>
            </a:pPr>
            <a:r>
              <a:rPr lang="zh-CN" altLang="en-US" sz="2200" dirty="0">
                <a:solidFill>
                  <a:srgbClr val="000000"/>
                </a:solidFill>
                <a:latin typeface="Times New Roman" panose="02020603050405020304" pitchFamily="18" charset="0"/>
              </a:rPr>
              <a:t>2）单峰性. </a:t>
            </a:r>
          </a:p>
          <a:p>
            <a:pPr lvl="0" algn="l" eaLnBrk="1" hangingPunct="1">
              <a:lnSpc>
                <a:spcPct val="130000"/>
              </a:lnSpc>
            </a:pPr>
            <a:r>
              <a:rPr lang="zh-CN" altLang="en-US" sz="2200" dirty="0">
                <a:solidFill>
                  <a:srgbClr val="000000"/>
                </a:solidFill>
                <a:latin typeface="Times New Roman" panose="02020603050405020304" pitchFamily="18" charset="0"/>
              </a:rPr>
              <a:t>3）对称性.</a:t>
            </a:r>
          </a:p>
          <a:p>
            <a:pPr lvl="0" algn="l" eaLnBrk="1" hangingPunct="1">
              <a:lnSpc>
                <a:spcPct val="130000"/>
              </a:lnSpc>
            </a:pPr>
            <a:r>
              <a:rPr lang="zh-CN" altLang="en-US" sz="2200" dirty="0">
                <a:solidFill>
                  <a:srgbClr val="000000"/>
                </a:solidFill>
                <a:latin typeface="Times New Roman" panose="02020603050405020304" pitchFamily="18" charset="0"/>
              </a:rPr>
              <a:t>4）抵偿性.</a:t>
            </a:r>
          </a:p>
        </p:txBody>
      </p:sp>
      <p:sp>
        <p:nvSpPr>
          <p:cNvPr id="185351" name="Text Box 7"/>
          <p:cNvSpPr txBox="1"/>
          <p:nvPr/>
        </p:nvSpPr>
        <p:spPr>
          <a:xfrm>
            <a:off x="1046167" y="5084767"/>
            <a:ext cx="7774305" cy="1175706"/>
          </a:xfrm>
          <a:prstGeom prst="rect">
            <a:avLst/>
          </a:prstGeom>
          <a:noFill/>
          <a:ln w="9525">
            <a:noFill/>
            <a:miter/>
          </a:ln>
        </p:spPr>
        <p:txBody>
          <a:bodyPr wrap="square">
            <a:spAutoFit/>
          </a:bodyPr>
          <a:lstStyle/>
          <a:p>
            <a:pPr lvl="0" algn="l" eaLnBrk="1" hangingPunct="1">
              <a:lnSpc>
                <a:spcPct val="160000"/>
              </a:lnSpc>
            </a:pPr>
            <a:r>
              <a:rPr lang="zh-CN" altLang="en-US" sz="2200" dirty="0">
                <a:solidFill>
                  <a:srgbClr val="000000"/>
                </a:solidFill>
                <a:latin typeface="Times New Roman" panose="02020603050405020304" pitchFamily="18" charset="0"/>
              </a:rPr>
              <a:t>可以通过多次测量，利用其统计规律达到互相抵偿随机误差，找到真值的最佳近似值(又叫最佳估计值或最近真值)。</a:t>
            </a:r>
          </a:p>
        </p:txBody>
      </p:sp>
      <mc:AlternateContent xmlns:mc="http://schemas.openxmlformats.org/markup-compatibility/2006" xmlns:a14="http://schemas.microsoft.com/office/drawing/2010/main">
        <mc:Choice Requires="a14">
          <p:sp>
            <p:nvSpPr>
              <p:cNvPr id="185352" name="Object 8"/>
              <p:cNvSpPr txBox="1"/>
              <p:nvPr/>
            </p:nvSpPr>
            <p:spPr bwMode="auto">
              <a:xfrm>
                <a:off x="2081213" y="4027099"/>
                <a:ext cx="1828800" cy="849313"/>
              </a:xfrm>
              <a:prstGeom prst="rect">
                <a:avLst/>
              </a:prstGeom>
              <a:solidFill>
                <a:srgbClr val="B2B2B2"/>
              </a:solidFill>
              <a:ln>
                <a:noFill/>
              </a:ln>
              <a:extLst/>
            </p:spPr>
            <p:txBody>
              <a:bodyPr>
                <a:normAutofit fontScale="77500" lnSpcReduction="20000"/>
              </a:bodyPr>
              <a:lstStyle/>
              <a:p>
                <a:pPr/>
                <a14:m>
                  <m:oMathPara xmlns:m="http://schemas.openxmlformats.org/officeDocument/2006/math">
                    <m:oMathParaPr>
                      <m:jc m:val="left"/>
                    </m:oMathParaPr>
                    <m:oMath xmlns:m="http://schemas.openxmlformats.org/officeDocument/2006/math">
                      <m:func>
                        <m:funcPr>
                          <m:ctrlPr>
                            <a:rPr lang="zh-CN" altLang="en-US" sz="2200" i="1">
                              <a:solidFill>
                                <a:srgbClr val="000000"/>
                              </a:solidFill>
                              <a:latin typeface="Cambria Math" panose="02040503050406030204" pitchFamily="18" charset="0"/>
                            </a:rPr>
                          </m:ctrlPr>
                        </m:funcPr>
                        <m:fName>
                          <m:limLow>
                            <m:limLowPr>
                              <m:ctrlPr>
                                <a:rPr lang="zh-CN" altLang="en-US" sz="2200" i="1">
                                  <a:solidFill>
                                    <a:srgbClr val="000000"/>
                                  </a:solidFill>
                                  <a:latin typeface="Cambria Math" panose="02040503050406030204" pitchFamily="18" charset="0"/>
                                </a:rPr>
                              </m:ctrlPr>
                            </m:limLowPr>
                            <m:e>
                              <m:r>
                                <m:rPr>
                                  <m:sty m:val="p"/>
                                </m:rPr>
                                <a:rPr lang="zh-CN" altLang="en-US" sz="2200">
                                  <a:solidFill>
                                    <a:srgbClr val="000000"/>
                                  </a:solidFill>
                                  <a:latin typeface="Cambria Math" panose="02040503050406030204" pitchFamily="18" charset="0"/>
                                </a:rPr>
                                <m:t>lim</m:t>
                              </m:r>
                            </m:e>
                            <m:lim>
                              <m:r>
                                <a:rPr lang="zh-CN" altLang="en-US" sz="2200" i="1">
                                  <a:solidFill>
                                    <a:srgbClr val="000000"/>
                                  </a:solidFill>
                                  <a:latin typeface="Cambria Math" panose="02040503050406030204" pitchFamily="18" charset="0"/>
                                </a:rPr>
                                <m:t>𝑛</m:t>
                              </m:r>
                              <m:r>
                                <a:rPr lang="zh-CN" altLang="en-US" sz="2200" i="1">
                                  <a:solidFill>
                                    <a:srgbClr val="000000"/>
                                  </a:solidFill>
                                  <a:latin typeface="Cambria Math" panose="02040503050406030204" pitchFamily="18" charset="0"/>
                                </a:rPr>
                                <m:t>→∞</m:t>
                              </m:r>
                            </m:lim>
                          </m:limLow>
                        </m:fName>
                        <m:e>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1</m:t>
                              </m:r>
                            </m:num>
                            <m:den>
                              <m:r>
                                <a:rPr lang="zh-CN" altLang="en-US" sz="2200" i="1">
                                  <a:solidFill>
                                    <a:srgbClr val="000000"/>
                                  </a:solidFill>
                                  <a:latin typeface="Cambria Math" panose="02040503050406030204" pitchFamily="18" charset="0"/>
                                </a:rPr>
                                <m:t>𝑛</m:t>
                              </m:r>
                            </m:den>
                          </m:f>
                        </m:e>
                      </m:func>
                      <m:nary>
                        <m:naryPr>
                          <m:chr m:val="∑"/>
                          <m:ctrlPr>
                            <a:rPr lang="zh-CN" altLang="en-US" sz="2200" i="1">
                              <a:solidFill>
                                <a:srgbClr val="000000"/>
                              </a:solidFill>
                              <a:latin typeface="Cambria Math" panose="02040503050406030204" pitchFamily="18" charset="0"/>
                            </a:rPr>
                          </m:ctrlPr>
                        </m:naryPr>
                        <m:sub>
                          <m:r>
                            <a:rPr lang="zh-CN" altLang="en-US" sz="2200" i="1">
                              <a:solidFill>
                                <a:srgbClr val="000000"/>
                              </a:solidFill>
                              <a:latin typeface="Cambria Math" panose="02040503050406030204" pitchFamily="18" charset="0"/>
                            </a:rPr>
                            <m:t>𝑖</m:t>
                          </m:r>
                          <m:r>
                            <a:rPr lang="zh-CN" altLang="en-US" sz="2200" i="1">
                              <a:solidFill>
                                <a:srgbClr val="000000"/>
                              </a:solidFill>
                              <a:latin typeface="Cambria Math" panose="02040503050406030204" pitchFamily="18" charset="0"/>
                            </a:rPr>
                            <m:t>=1</m:t>
                          </m:r>
                        </m:sub>
                        <m:sup>
                          <m:r>
                            <a:rPr lang="zh-CN" altLang="en-US" sz="2200" i="1">
                              <a:solidFill>
                                <a:srgbClr val="000000"/>
                              </a:solidFill>
                              <a:latin typeface="Cambria Math" panose="02040503050406030204" pitchFamily="18" charset="0"/>
                            </a:rPr>
                            <m:t>𝑛</m:t>
                          </m:r>
                        </m:sup>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𝛿</m:t>
                              </m:r>
                            </m:e>
                            <m:sub>
                              <m:r>
                                <a:rPr lang="zh-CN" altLang="en-US" sz="2200" i="1">
                                  <a:solidFill>
                                    <a:srgbClr val="000000"/>
                                  </a:solidFill>
                                  <a:latin typeface="Cambria Math" panose="02040503050406030204" pitchFamily="18" charset="0"/>
                                </a:rPr>
                                <m:t>𝑖</m:t>
                              </m:r>
                            </m:sub>
                          </m:sSub>
                          <m:r>
                            <a:rPr lang="zh-CN" altLang="en-US" sz="2200" i="1">
                              <a:solidFill>
                                <a:srgbClr val="000000"/>
                              </a:solidFill>
                              <a:latin typeface="Cambria Math" panose="02040503050406030204" pitchFamily="18" charset="0"/>
                            </a:rPr>
                            <m:t>=0</m:t>
                          </m:r>
                        </m:e>
                      </m:nary>
                    </m:oMath>
                  </m:oMathPara>
                </a14:m>
                <a:endParaRPr lang="zh-CN" altLang="en-US" sz="2200" dirty="0"/>
              </a:p>
            </p:txBody>
          </p:sp>
        </mc:Choice>
        <mc:Fallback xmlns="">
          <p:sp>
            <p:nvSpPr>
              <p:cNvPr id="185352" name="Object 8"/>
              <p:cNvSpPr txBox="1">
                <a:spLocks noRot="1" noChangeAspect="1" noMove="1" noResize="1" noEditPoints="1" noAdjustHandles="1" noChangeArrowheads="1" noChangeShapeType="1" noTextEdit="1"/>
              </p:cNvSpPr>
              <p:nvPr/>
            </p:nvSpPr>
            <p:spPr bwMode="auto">
              <a:xfrm>
                <a:off x="2081213" y="4027099"/>
                <a:ext cx="1828800" cy="849313"/>
              </a:xfrm>
              <a:prstGeom prst="rect">
                <a:avLst/>
              </a:prstGeom>
              <a:blipFill>
                <a:blip r:embed="rId3"/>
                <a:stretch>
                  <a:fillRect/>
                </a:stretch>
              </a:blipFill>
              <a:ln>
                <a:noFill/>
              </a:ln>
              <a:extLst/>
            </p:spPr>
            <p:txBody>
              <a:bodyPr/>
              <a:lstStyle/>
              <a:p>
                <a:r>
                  <a:rPr lang="zh-CN" altLang="en-US">
                    <a:noFill/>
                  </a:rPr>
                  <a:t> </a:t>
                </a:r>
              </a:p>
            </p:txBody>
          </p:sp>
        </mc:Fallback>
      </mc:AlternateContent>
      <p:sp>
        <p:nvSpPr>
          <p:cNvPr id="36874" name="Text Box 9"/>
          <p:cNvSpPr txBox="1"/>
          <p:nvPr/>
        </p:nvSpPr>
        <p:spPr>
          <a:xfrm>
            <a:off x="148039" y="1401763"/>
            <a:ext cx="615553" cy="4259262"/>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误  差  理  论  基  础</a:t>
            </a:r>
          </a:p>
        </p:txBody>
      </p:sp>
      <p:sp>
        <p:nvSpPr>
          <p:cNvPr id="36875" name="Rectangle 13"/>
          <p:cNvSpPr/>
          <p:nvPr/>
        </p:nvSpPr>
        <p:spPr>
          <a:xfrm>
            <a:off x="4479638" y="2970670"/>
            <a:ext cx="184731" cy="430887"/>
          </a:xfrm>
          <a:prstGeom prst="rect">
            <a:avLst/>
          </a:prstGeom>
          <a:noFill/>
          <a:ln w="9525">
            <a:noFill/>
            <a:miter/>
          </a:ln>
          <a:effectLst>
            <a:outerShdw dist="107763" dir="2699999" algn="ctr" rotWithShape="0">
              <a:srgbClr val="808080"/>
            </a:outerShdw>
          </a:effectLst>
        </p:spPr>
        <p:txBody>
          <a:bodyPr wrap="none" anchor="ctr">
            <a:spAutoFit/>
          </a:bodyPr>
          <a:lstStyle/>
          <a:p>
            <a:pPr lvl="0" eaLnBrk="1" hangingPunct="1"/>
            <a:endParaRPr sz="2200" dirty="0"/>
          </a:p>
        </p:txBody>
      </p:sp>
      <mc:AlternateContent xmlns:mc="http://schemas.openxmlformats.org/markup-compatibility/2006" xmlns:a14="http://schemas.microsoft.com/office/drawing/2010/main">
        <mc:Choice Requires="a14">
          <p:sp>
            <p:nvSpPr>
              <p:cNvPr id="185356" name="Object 12"/>
              <p:cNvSpPr txBox="1"/>
              <p:nvPr/>
            </p:nvSpPr>
            <p:spPr bwMode="auto">
              <a:xfrm>
                <a:off x="4932363" y="1341438"/>
                <a:ext cx="3281362" cy="912812"/>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rPr>
                        <m:t>𝑓</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𝑥</m:t>
                      </m:r>
                      <m:r>
                        <a:rPr lang="zh-CN" altLang="en-US" sz="2200" i="1">
                          <a:solidFill>
                            <a:srgbClr val="000000"/>
                          </a:solidFill>
                          <a:latin typeface="Cambria Math" panose="02040503050406030204" pitchFamily="18" charset="0"/>
                        </a:rPr>
                        <m:t>)=</m:t>
                      </m:r>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1</m:t>
                          </m:r>
                        </m:num>
                        <m:den>
                          <m:r>
                            <a:rPr lang="zh-CN" altLang="en-US" sz="2200" i="1">
                              <a:solidFill>
                                <a:srgbClr val="000000"/>
                              </a:solidFill>
                              <a:latin typeface="Cambria Math" panose="02040503050406030204" pitchFamily="18" charset="0"/>
                            </a:rPr>
                            <m:t>𝜎</m:t>
                          </m:r>
                          <m:rad>
                            <m:radPr>
                              <m:degHide m:val="on"/>
                              <m:ctrlPr>
                                <a:rPr lang="zh-CN" altLang="en-US" sz="2200" i="1">
                                  <a:solidFill>
                                    <a:srgbClr val="000000"/>
                                  </a:solidFill>
                                  <a:latin typeface="Cambria Math" panose="02040503050406030204" pitchFamily="18" charset="0"/>
                                </a:rPr>
                              </m:ctrlPr>
                            </m:radPr>
                            <m:deg/>
                            <m:e>
                              <m:r>
                                <a:rPr lang="zh-CN" altLang="en-US" sz="2200" i="1">
                                  <a:solidFill>
                                    <a:srgbClr val="000000"/>
                                  </a:solidFill>
                                  <a:latin typeface="Cambria Math" panose="02040503050406030204" pitchFamily="18" charset="0"/>
                                </a:rPr>
                                <m:t>2</m:t>
                              </m:r>
                              <m:r>
                                <a:rPr lang="zh-CN" altLang="en-US" sz="2200" i="1">
                                  <a:solidFill>
                                    <a:srgbClr val="000000"/>
                                  </a:solidFill>
                                  <a:latin typeface="Cambria Math" panose="02040503050406030204" pitchFamily="18" charset="0"/>
                                </a:rPr>
                                <m:t>𝜋</m:t>
                              </m:r>
                            </m:e>
                          </m:rad>
                        </m:den>
                      </m:f>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𝑒</m:t>
                          </m:r>
                        </m:e>
                        <m:sup>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𝑥</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𝑎</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m:t>
                                  </m:r>
                                </m:e>
                                <m:sup>
                                  <m:r>
                                    <a:rPr lang="zh-CN" altLang="en-US" sz="2200" i="1">
                                      <a:solidFill>
                                        <a:srgbClr val="000000"/>
                                      </a:solidFill>
                                      <a:latin typeface="Cambria Math" panose="02040503050406030204" pitchFamily="18" charset="0"/>
                                    </a:rPr>
                                    <m:t>2</m:t>
                                  </m:r>
                                </m:sup>
                              </m:sSup>
                            </m:num>
                            <m:den>
                              <m:r>
                                <a:rPr lang="zh-CN" altLang="en-US" sz="2200" i="1">
                                  <a:solidFill>
                                    <a:srgbClr val="000000"/>
                                  </a:solidFill>
                                  <a:latin typeface="Cambria Math" panose="02040503050406030204" pitchFamily="18" charset="0"/>
                                </a:rPr>
                                <m:t>2</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𝜎</m:t>
                                  </m:r>
                                </m:e>
                                <m:sup>
                                  <m:r>
                                    <a:rPr lang="zh-CN" altLang="en-US" sz="2200" i="1">
                                      <a:solidFill>
                                        <a:srgbClr val="000000"/>
                                      </a:solidFill>
                                      <a:latin typeface="Cambria Math" panose="02040503050406030204" pitchFamily="18" charset="0"/>
                                    </a:rPr>
                                    <m:t>2</m:t>
                                  </m:r>
                                </m:sup>
                              </m:sSup>
                            </m:den>
                          </m:f>
                        </m:sup>
                      </m:sSup>
                    </m:oMath>
                  </m:oMathPara>
                </a14:m>
                <a:endParaRPr lang="zh-CN" altLang="en-US" sz="2200" dirty="0"/>
              </a:p>
            </p:txBody>
          </p:sp>
        </mc:Choice>
        <mc:Fallback xmlns="">
          <p:sp>
            <p:nvSpPr>
              <p:cNvPr id="185356" name="Object 12"/>
              <p:cNvSpPr txBox="1">
                <a:spLocks noRot="1" noChangeAspect="1" noMove="1" noResize="1" noEditPoints="1" noAdjustHandles="1" noChangeArrowheads="1" noChangeShapeType="1" noTextEdit="1"/>
              </p:cNvSpPr>
              <p:nvPr/>
            </p:nvSpPr>
            <p:spPr bwMode="auto">
              <a:xfrm>
                <a:off x="4932363" y="1341438"/>
                <a:ext cx="3281362" cy="912812"/>
              </a:xfrm>
              <a:prstGeom prst="rect">
                <a:avLst/>
              </a:prstGeom>
              <a:blipFill>
                <a:blip r:embed="rId4"/>
                <a:stretch>
                  <a:fillRect/>
                </a:stretch>
              </a:blipFill>
              <a:ln>
                <a:noFill/>
              </a:ln>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42</a:t>
            </a:fld>
            <a:endParaRPr lang="en-US" altLang="zh-CN" sz="1400" b="0" dirty="0"/>
          </a:p>
        </p:txBody>
      </p:sp>
    </p:spTree>
    <p:extLst>
      <p:ext uri="{BB962C8B-B14F-4D97-AF65-F5344CB8AC3E}">
        <p14:creationId xmlns:p14="http://schemas.microsoft.com/office/powerpoint/2010/main" val="313086682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85347"/>
                                        </p:tgtEl>
                                        <p:attrNameLst>
                                          <p:attrName>style.visibility</p:attrName>
                                        </p:attrNameLst>
                                      </p:cBhvr>
                                      <p:to>
                                        <p:strVal val="visible"/>
                                      </p:to>
                                    </p:set>
                                    <p:animEffect transition="in" filter="slide(fromBottom)">
                                      <p:cBhvr>
                                        <p:cTn id="7" dur="500"/>
                                        <p:tgtEl>
                                          <p:spTgt spid="1853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5356"/>
                                        </p:tgtEl>
                                        <p:attrNameLst>
                                          <p:attrName>style.visibility</p:attrName>
                                        </p:attrNameLst>
                                      </p:cBhvr>
                                      <p:to>
                                        <p:strVal val="visible"/>
                                      </p:to>
                                    </p:set>
                                    <p:animEffect transition="in" filter="wipe(down)">
                                      <p:cBhvr>
                                        <p:cTn id="12" dur="500"/>
                                        <p:tgtEl>
                                          <p:spTgt spid="18535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185349"/>
                                        </p:tgtEl>
                                        <p:attrNameLst>
                                          <p:attrName>style.visibility</p:attrName>
                                        </p:attrNameLst>
                                      </p:cBhvr>
                                      <p:to>
                                        <p:strVal val="visible"/>
                                      </p:to>
                                    </p:set>
                                    <p:animEffect transition="in" filter="blinds(vertical)">
                                      <p:cBhvr>
                                        <p:cTn id="17" dur="500"/>
                                        <p:tgtEl>
                                          <p:spTgt spid="1853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5348"/>
                                        </p:tgtEl>
                                        <p:attrNameLst>
                                          <p:attrName>style.visibility</p:attrName>
                                        </p:attrNameLst>
                                      </p:cBhvr>
                                      <p:to>
                                        <p:strVal val="visible"/>
                                      </p:to>
                                    </p:set>
                                    <p:animEffect transition="in" filter="wipe(left)">
                                      <p:cBhvr>
                                        <p:cTn id="22" dur="500"/>
                                        <p:tgtEl>
                                          <p:spTgt spid="1853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5350">
                                            <p:txEl>
                                              <p:pRg st="0" end="0"/>
                                            </p:txEl>
                                          </p:spTgt>
                                        </p:tgtEl>
                                        <p:attrNameLst>
                                          <p:attrName>style.visibility</p:attrName>
                                        </p:attrNameLst>
                                      </p:cBhvr>
                                      <p:to>
                                        <p:strVal val="visible"/>
                                      </p:to>
                                    </p:set>
                                    <p:animEffect transition="in" filter="wipe(left)">
                                      <p:cBhvr>
                                        <p:cTn id="27" dur="500"/>
                                        <p:tgtEl>
                                          <p:spTgt spid="18535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5350">
                                            <p:txEl>
                                              <p:pRg st="1" end="1"/>
                                            </p:txEl>
                                          </p:spTgt>
                                        </p:tgtEl>
                                        <p:attrNameLst>
                                          <p:attrName>style.visibility</p:attrName>
                                        </p:attrNameLst>
                                      </p:cBhvr>
                                      <p:to>
                                        <p:strVal val="visible"/>
                                      </p:to>
                                    </p:set>
                                    <p:animEffect transition="in" filter="wipe(left)">
                                      <p:cBhvr>
                                        <p:cTn id="32" dur="500"/>
                                        <p:tgtEl>
                                          <p:spTgt spid="185350">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5350">
                                            <p:txEl>
                                              <p:pRg st="2" end="2"/>
                                            </p:txEl>
                                          </p:spTgt>
                                        </p:tgtEl>
                                        <p:attrNameLst>
                                          <p:attrName>style.visibility</p:attrName>
                                        </p:attrNameLst>
                                      </p:cBhvr>
                                      <p:to>
                                        <p:strVal val="visible"/>
                                      </p:to>
                                    </p:set>
                                    <p:animEffect transition="in" filter="wipe(left)">
                                      <p:cBhvr>
                                        <p:cTn id="37" dur="500"/>
                                        <p:tgtEl>
                                          <p:spTgt spid="185350">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5350">
                                            <p:txEl>
                                              <p:pRg st="3" end="3"/>
                                            </p:txEl>
                                          </p:spTgt>
                                        </p:tgtEl>
                                        <p:attrNameLst>
                                          <p:attrName>style.visibility</p:attrName>
                                        </p:attrNameLst>
                                      </p:cBhvr>
                                      <p:to>
                                        <p:strVal val="visible"/>
                                      </p:to>
                                    </p:set>
                                    <p:animEffect transition="in" filter="wipe(left)">
                                      <p:cBhvr>
                                        <p:cTn id="42" dur="500"/>
                                        <p:tgtEl>
                                          <p:spTgt spid="185350">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85352"/>
                                        </p:tgtEl>
                                        <p:attrNameLst>
                                          <p:attrName>style.visibility</p:attrName>
                                        </p:attrNameLst>
                                      </p:cBhvr>
                                      <p:to>
                                        <p:strVal val="visible"/>
                                      </p:to>
                                    </p:set>
                                    <p:animEffect transition="in" filter="wipe(down)">
                                      <p:cBhvr>
                                        <p:cTn id="47" dur="500"/>
                                        <p:tgtEl>
                                          <p:spTgt spid="185352"/>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85351"/>
                                        </p:tgtEl>
                                        <p:attrNameLst>
                                          <p:attrName>style.visibility</p:attrName>
                                        </p:attrNameLst>
                                      </p:cBhvr>
                                      <p:to>
                                        <p:strVal val="visible"/>
                                      </p:to>
                                    </p:set>
                                    <p:anim calcmode="lin" valueType="num">
                                      <p:cBhvr additive="base">
                                        <p:cTn id="52" dur="500" fill="hold"/>
                                        <p:tgtEl>
                                          <p:spTgt spid="185351"/>
                                        </p:tgtEl>
                                        <p:attrNameLst>
                                          <p:attrName>ppt_x</p:attrName>
                                        </p:attrNameLst>
                                      </p:cBhvr>
                                      <p:tavLst>
                                        <p:tav tm="0">
                                          <p:val>
                                            <p:strVal val="#ppt_x"/>
                                          </p:val>
                                        </p:tav>
                                        <p:tav tm="100000">
                                          <p:val>
                                            <p:strVal val="#ppt_x"/>
                                          </p:val>
                                        </p:tav>
                                      </p:tavLst>
                                    </p:anim>
                                    <p:anim calcmode="lin" valueType="num">
                                      <p:cBhvr additive="base">
                                        <p:cTn id="53" dur="500" fill="hold"/>
                                        <p:tgtEl>
                                          <p:spTgt spid="1853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p:bldP spid="185348" grpId="0"/>
      <p:bldP spid="185350" grpId="0" build="p"/>
      <p:bldP spid="185351" grpId="0"/>
      <p:bldP spid="185352" grpId="0" animBg="1"/>
      <p:bldP spid="18535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日期占位符 4"/>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F06F7A57-DD0E-4574-BD13-7039DAB077A0}" type="datetime1">
              <a:rPr lang="zh-CN" altLang="en-US" smtClean="0"/>
              <a:t>2023/2/20</a:t>
            </a:fld>
            <a:endParaRPr lang="en-US" altLang="zh-CN" dirty="0"/>
          </a:p>
        </p:txBody>
      </p:sp>
      <p:sp>
        <p:nvSpPr>
          <p:cNvPr id="38915" name="Rectangle 2"/>
          <p:cNvSpPr>
            <a:spLocks noGrp="1"/>
          </p:cNvSpPr>
          <p:nvPr>
            <p:ph type="title"/>
          </p:nvPr>
        </p:nvSpPr>
        <p:spPr>
          <a:xfrm>
            <a:off x="1547813" y="188914"/>
            <a:ext cx="7010400" cy="950724"/>
          </a:xfrm>
        </p:spPr>
        <p:txBody>
          <a:bodyPr vert="horz" wrap="square" lIns="91440" tIns="45720" rIns="91440" bIns="45720" anchor="ctr"/>
          <a:lstStyle/>
          <a:p>
            <a:pPr eaLnBrk="1" hangingPunct="1"/>
            <a:r>
              <a:rPr lang="en-US" altLang="zh-CN" sz="3200" dirty="0">
                <a:solidFill>
                  <a:schemeClr val="tx1"/>
                </a:solidFill>
                <a:latin typeface="黑体" panose="02010609060101010101" pitchFamily="49" charset="-122"/>
                <a:ea typeface="黑体" panose="02010609060101010101" pitchFamily="49" charset="-122"/>
              </a:rPr>
              <a:t>§1.3 </a:t>
            </a:r>
            <a:r>
              <a:rPr lang="zh-CN" altLang="en-US" sz="3200" dirty="0">
                <a:solidFill>
                  <a:schemeClr val="tx1"/>
                </a:solidFill>
                <a:latin typeface="黑体" panose="02010609060101010101" pitchFamily="49" charset="-122"/>
                <a:ea typeface="黑体" panose="02010609060101010101" pitchFamily="49" charset="-122"/>
              </a:rPr>
              <a:t>测量结果随机误差的估算</a:t>
            </a:r>
          </a:p>
        </p:txBody>
      </p:sp>
      <p:sp>
        <p:nvSpPr>
          <p:cNvPr id="216067" name="Rectangle 3"/>
          <p:cNvSpPr>
            <a:spLocks noGrp="1"/>
          </p:cNvSpPr>
          <p:nvPr>
            <p:ph type="body" sz="half" idx="1"/>
          </p:nvPr>
        </p:nvSpPr>
        <p:spPr>
          <a:xfrm>
            <a:off x="1390650" y="1288217"/>
            <a:ext cx="7645846" cy="2089150"/>
          </a:xfrm>
        </p:spPr>
        <p:txBody>
          <a:bodyPr vert="horz" wrap="square" lIns="91440" tIns="45720" rIns="91440" bIns="45720" anchor="t"/>
          <a:lstStyle/>
          <a:p>
            <a:pPr eaLnBrk="1" hangingPunct="1">
              <a:lnSpc>
                <a:spcPct val="120000"/>
              </a:lnSpc>
              <a:spcBef>
                <a:spcPct val="0"/>
              </a:spcBef>
              <a:buNone/>
            </a:pPr>
            <a:r>
              <a:rPr lang="zh-CN" altLang="en-US" sz="2200" b="1" kern="1200" dirty="0">
                <a:solidFill>
                  <a:srgbClr val="FF0000"/>
                </a:solidFill>
              </a:rPr>
              <a:t>一、直接测量中随机误差的估算</a:t>
            </a:r>
          </a:p>
          <a:p>
            <a:pPr eaLnBrk="1" hangingPunct="1">
              <a:lnSpc>
                <a:spcPct val="120000"/>
              </a:lnSpc>
              <a:spcBef>
                <a:spcPct val="0"/>
              </a:spcBef>
              <a:buNone/>
            </a:pPr>
            <a:r>
              <a:rPr lang="zh-CN" altLang="en-US" sz="2200" b="1" kern="1200" dirty="0">
                <a:solidFill>
                  <a:srgbClr val="0000CC"/>
                </a:solidFill>
              </a:rPr>
              <a:t>    </a:t>
            </a:r>
            <a:r>
              <a:rPr lang="en-US" altLang="zh-CN" sz="2200" b="1" kern="1200" dirty="0">
                <a:solidFill>
                  <a:srgbClr val="0000CC"/>
                </a:solidFill>
                <a:latin typeface="Times New Roman" panose="02020603050405020304" pitchFamily="18" charset="0"/>
              </a:rPr>
              <a:t>(1)</a:t>
            </a:r>
            <a:r>
              <a:rPr lang="zh-CN" altLang="en-US" sz="2200" b="1" kern="1200" dirty="0">
                <a:solidFill>
                  <a:srgbClr val="0000CC"/>
                </a:solidFill>
                <a:latin typeface="Times New Roman" panose="02020603050405020304" pitchFamily="18" charset="0"/>
              </a:rPr>
              <a:t>多次测量的算术平均值</a:t>
            </a:r>
            <a:r>
              <a:rPr lang="zh-CN" altLang="en-US" sz="2200" b="1" kern="1200" dirty="0">
                <a:solidFill>
                  <a:srgbClr val="FFCC00"/>
                </a:solidFill>
                <a:latin typeface="Times New Roman" panose="02020603050405020304" pitchFamily="18" charset="0"/>
              </a:rPr>
              <a:t> </a:t>
            </a:r>
          </a:p>
          <a:p>
            <a:pPr eaLnBrk="1" hangingPunct="1">
              <a:lnSpc>
                <a:spcPct val="120000"/>
              </a:lnSpc>
              <a:spcBef>
                <a:spcPct val="0"/>
              </a:spcBef>
              <a:buNone/>
            </a:pPr>
            <a:r>
              <a:rPr lang="zh-CN" altLang="en-US" sz="2200" kern="1200" dirty="0">
                <a:solidFill>
                  <a:schemeClr val="tx1"/>
                </a:solidFill>
                <a:latin typeface="Times New Roman" panose="02020603050405020304" pitchFamily="18" charset="0"/>
              </a:rPr>
              <a:t>在相同条件下对一物理量进行了</a:t>
            </a:r>
            <a:r>
              <a:rPr lang="en-US" altLang="zh-CN" sz="2200" i="1" kern="1200" dirty="0">
                <a:solidFill>
                  <a:schemeClr val="tx1"/>
                </a:solidFill>
                <a:latin typeface="Times New Roman" panose="02020603050405020304" pitchFamily="18" charset="0"/>
              </a:rPr>
              <a:t>n</a:t>
            </a:r>
            <a:r>
              <a:rPr lang="zh-CN" altLang="en-US" sz="2200" kern="1200" dirty="0">
                <a:solidFill>
                  <a:schemeClr val="tx1"/>
                </a:solidFill>
                <a:latin typeface="Times New Roman" panose="02020603050405020304" pitchFamily="18" charset="0"/>
              </a:rPr>
              <a:t>次独立的直接测量，所得</a:t>
            </a:r>
            <a:r>
              <a:rPr lang="en-US" altLang="zh-CN" sz="2200" i="1" kern="1200" dirty="0">
                <a:solidFill>
                  <a:schemeClr val="tx1"/>
                </a:solidFill>
                <a:latin typeface="Times New Roman" panose="02020603050405020304" pitchFamily="18" charset="0"/>
              </a:rPr>
              <a:t>n</a:t>
            </a:r>
            <a:r>
              <a:rPr lang="zh-CN" altLang="en-US" sz="2200" kern="1200" dirty="0">
                <a:solidFill>
                  <a:schemeClr val="tx1"/>
                </a:solidFill>
                <a:latin typeface="Times New Roman" panose="02020603050405020304" pitchFamily="18" charset="0"/>
              </a:rPr>
              <a:t>个测量值为</a:t>
            </a:r>
            <a:r>
              <a:rPr lang="en-US" altLang="zh-CN" sz="2200" i="1" kern="1200" dirty="0">
                <a:solidFill>
                  <a:schemeClr val="tx1"/>
                </a:solidFill>
                <a:latin typeface="Times New Roman" panose="02020603050405020304" pitchFamily="18" charset="0"/>
              </a:rPr>
              <a:t>x</a:t>
            </a:r>
            <a:r>
              <a:rPr lang="en-US" altLang="zh-CN" sz="2200" kern="1200" baseline="-25000" dirty="0">
                <a:solidFill>
                  <a:schemeClr val="tx1"/>
                </a:solidFill>
                <a:latin typeface="Times New Roman" panose="02020603050405020304" pitchFamily="18" charset="0"/>
              </a:rPr>
              <a:t>1</a:t>
            </a:r>
            <a:r>
              <a:rPr lang="zh-CN" altLang="en-US" sz="2200" kern="1200" dirty="0">
                <a:solidFill>
                  <a:schemeClr val="tx1"/>
                </a:solidFill>
                <a:latin typeface="Times New Roman" panose="02020603050405020304" pitchFamily="18" charset="0"/>
              </a:rPr>
              <a:t>，</a:t>
            </a:r>
            <a:r>
              <a:rPr lang="en-US" altLang="zh-CN" sz="2200" i="1" kern="1200" dirty="0">
                <a:solidFill>
                  <a:schemeClr val="tx1"/>
                </a:solidFill>
                <a:latin typeface="Times New Roman" panose="02020603050405020304" pitchFamily="18" charset="0"/>
              </a:rPr>
              <a:t>x</a:t>
            </a:r>
            <a:r>
              <a:rPr lang="en-US" altLang="zh-CN" sz="2200" kern="1200" baseline="-25000" dirty="0">
                <a:solidFill>
                  <a:schemeClr val="tx1"/>
                </a:solidFill>
                <a:latin typeface="Times New Roman" panose="02020603050405020304" pitchFamily="18" charset="0"/>
              </a:rPr>
              <a:t>2</a:t>
            </a:r>
            <a:r>
              <a:rPr lang="zh-CN" altLang="en-US" sz="2200" kern="1200" dirty="0">
                <a:solidFill>
                  <a:schemeClr val="tx1"/>
                </a:solidFill>
                <a:latin typeface="Times New Roman" panose="02020603050405020304" pitchFamily="18" charset="0"/>
              </a:rPr>
              <a:t>，</a:t>
            </a:r>
            <a:r>
              <a:rPr lang="en-US" altLang="zh-CN" sz="2200" kern="1200" dirty="0">
                <a:solidFill>
                  <a:schemeClr val="tx1"/>
                </a:solidFill>
                <a:latin typeface="Times New Roman" panose="02020603050405020304" pitchFamily="18" charset="0"/>
              </a:rPr>
              <a:t>…</a:t>
            </a:r>
            <a:r>
              <a:rPr lang="zh-CN" altLang="en-US" sz="2200" kern="1200" dirty="0">
                <a:solidFill>
                  <a:schemeClr val="tx1"/>
                </a:solidFill>
                <a:latin typeface="Times New Roman" panose="02020603050405020304" pitchFamily="18" charset="0"/>
              </a:rPr>
              <a:t>，</a:t>
            </a:r>
            <a:r>
              <a:rPr lang="en-US" altLang="zh-CN" sz="2200" i="1" kern="1200" dirty="0">
                <a:solidFill>
                  <a:schemeClr val="tx1"/>
                </a:solidFill>
                <a:latin typeface="Times New Roman" panose="02020603050405020304" pitchFamily="18" charset="0"/>
              </a:rPr>
              <a:t>x</a:t>
            </a:r>
            <a:r>
              <a:rPr lang="en-US" altLang="zh-CN" sz="2200" kern="1200" baseline="-25000" dirty="0">
                <a:solidFill>
                  <a:schemeClr val="tx1"/>
                </a:solidFill>
                <a:latin typeface="Times New Roman" panose="02020603050405020304" pitchFamily="18" charset="0"/>
              </a:rPr>
              <a:t>n</a:t>
            </a:r>
            <a:r>
              <a:rPr lang="zh-CN" altLang="en-US" sz="2200" kern="1200" dirty="0">
                <a:solidFill>
                  <a:schemeClr val="tx1"/>
                </a:solidFill>
                <a:latin typeface="Times New Roman" panose="02020603050405020304" pitchFamily="18" charset="0"/>
              </a:rPr>
              <a:t>，称其为测量列，</a:t>
            </a:r>
          </a:p>
        </p:txBody>
      </p:sp>
      <mc:AlternateContent xmlns:mc="http://schemas.openxmlformats.org/markup-compatibility/2006" xmlns:a14="http://schemas.microsoft.com/office/drawing/2010/main">
        <mc:Choice Requires="a14">
          <p:sp>
            <p:nvSpPr>
              <p:cNvPr id="216068" name="Object 4"/>
              <p:cNvSpPr txBox="1">
                <a:spLocks noGrp="1"/>
              </p:cNvSpPr>
              <p:nvPr>
                <p:ph sz="half" idx="2"/>
              </p:nvPr>
            </p:nvSpPr>
            <p:spPr bwMode="auto">
              <a:xfrm>
                <a:off x="1962684" y="3125102"/>
                <a:ext cx="6180658" cy="1023978"/>
              </a:xfrm>
              <a:prstGeom prst="rect">
                <a:avLst/>
              </a:prstGeom>
              <a:solidFill>
                <a:srgbClr val="B2B2B2"/>
              </a:solidFill>
              <a:ln>
                <a:noFill/>
              </a:ln>
              <a:extLst/>
            </p:spPr>
            <p:txBody>
              <a:bodyPr>
                <a:noAutofit/>
              </a:bodyPr>
              <a:lstStyle/>
              <a:p>
                <a:pPr>
                  <a:buNone/>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rPr>
                        <m:t>算术平均值</m:t>
                      </m:r>
                      <m:m>
                        <m:mPr>
                          <m:plcHide m:val="on"/>
                          <m:mcs>
                            <m:mc>
                              <m:mcPr>
                                <m:count m:val="2"/>
                                <m:mcJc m:val="center"/>
                              </m:mcPr>
                            </m:mc>
                          </m:mcs>
                          <m:ctrlPr>
                            <a:rPr lang="zh-CN" altLang="en-US" sz="2200" i="1">
                              <a:solidFill>
                                <a:srgbClr val="000000"/>
                              </a:solidFill>
                              <a:latin typeface="Cambria Math" panose="02040503050406030204" pitchFamily="18" charset="0"/>
                            </a:rPr>
                          </m:ctrlPr>
                        </m:mPr>
                        <m:mr>
                          <m:e/>
                          <m:e/>
                        </m:mr>
                      </m:m>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r>
                        <a:rPr lang="zh-CN" altLang="en-US" sz="2200" i="1">
                          <a:solidFill>
                            <a:srgbClr val="000000"/>
                          </a:solidFill>
                          <a:latin typeface="Cambria Math" panose="02040503050406030204" pitchFamily="18" charset="0"/>
                        </a:rPr>
                        <m:t>=</m:t>
                      </m:r>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1</m:t>
                          </m:r>
                        </m:num>
                        <m:den>
                          <m:r>
                            <a:rPr lang="zh-CN" altLang="en-US" sz="2200" i="1">
                              <a:solidFill>
                                <a:srgbClr val="000000"/>
                              </a:solidFill>
                              <a:latin typeface="Cambria Math" panose="02040503050406030204" pitchFamily="18" charset="0"/>
                            </a:rPr>
                            <m:t>𝑛</m:t>
                          </m:r>
                        </m:den>
                      </m:f>
                      <m:nary>
                        <m:naryPr>
                          <m:chr m:val="∑"/>
                          <m:ctrlPr>
                            <a:rPr lang="zh-CN" altLang="en-US" sz="2200" i="1">
                              <a:solidFill>
                                <a:srgbClr val="000000"/>
                              </a:solidFill>
                              <a:latin typeface="Cambria Math" panose="02040503050406030204" pitchFamily="18" charset="0"/>
                            </a:rPr>
                          </m:ctrlPr>
                        </m:naryPr>
                        <m:sub>
                          <m:r>
                            <a:rPr lang="zh-CN" altLang="en-US" sz="2200" i="1">
                              <a:solidFill>
                                <a:srgbClr val="000000"/>
                              </a:solidFill>
                              <a:latin typeface="Cambria Math" panose="02040503050406030204" pitchFamily="18" charset="0"/>
                            </a:rPr>
                            <m:t>𝑖</m:t>
                          </m:r>
                          <m:r>
                            <a:rPr lang="zh-CN" altLang="en-US" sz="2200" i="1">
                              <a:solidFill>
                                <a:srgbClr val="000000"/>
                              </a:solidFill>
                              <a:latin typeface="Cambria Math" panose="02040503050406030204" pitchFamily="18" charset="0"/>
                            </a:rPr>
                            <m:t>=1</m:t>
                          </m:r>
                        </m:sub>
                        <m:sup>
                          <m:r>
                            <a:rPr lang="zh-CN" altLang="en-US" sz="2200" i="1">
                              <a:solidFill>
                                <a:srgbClr val="000000"/>
                              </a:solidFill>
                              <a:latin typeface="Cambria Math" panose="02040503050406030204" pitchFamily="18" charset="0"/>
                            </a:rPr>
                            <m:t>𝑛</m:t>
                          </m:r>
                        </m:sup>
                        <m:e>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𝑖</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𝑎</m:t>
                          </m:r>
                          <m:m>
                            <m:mPr>
                              <m:plcHide m:val="on"/>
                              <m:mcs>
                                <m:mc>
                                  <m:mcPr>
                                    <m:count m:val="2"/>
                                    <m:mcJc m:val="center"/>
                                  </m:mcPr>
                                </m:mc>
                              </m:mcs>
                              <m:ctrlPr>
                                <a:rPr lang="zh-CN" altLang="en-US" sz="2200" i="1">
                                  <a:solidFill>
                                    <a:srgbClr val="000000"/>
                                  </a:solidFill>
                                  <a:latin typeface="Cambria Math" panose="02040503050406030204" pitchFamily="18" charset="0"/>
                                </a:rPr>
                              </m:ctrlPr>
                            </m:mPr>
                            <m:mr>
                              <m:e/>
                              <m:e/>
                            </m:mr>
                          </m:m>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𝑛</m:t>
                          </m:r>
                          <m:r>
                            <a:rPr lang="zh-CN" altLang="en-US" sz="2200" i="1">
                              <a:solidFill>
                                <a:srgbClr val="000000"/>
                              </a:solidFill>
                              <a:latin typeface="Cambria Math" panose="02040503050406030204" pitchFamily="18" charset="0"/>
                            </a:rPr>
                            <m:t>→∞)</m:t>
                          </m:r>
                        </m:e>
                      </m:nary>
                    </m:oMath>
                  </m:oMathPara>
                </a14:m>
                <a:endParaRPr lang="zh-CN" altLang="en-US" sz="2200" dirty="0"/>
              </a:p>
            </p:txBody>
          </p:sp>
        </mc:Choice>
        <mc:Fallback xmlns="">
          <p:sp>
            <p:nvSpPr>
              <p:cNvPr id="216068" name="Object 4"/>
              <p:cNvSpPr txBox="1">
                <a:spLocks noGrp="1" noRot="1" noChangeAspect="1" noMove="1" noResize="1" noEditPoints="1" noAdjustHandles="1" noChangeArrowheads="1" noChangeShapeType="1" noTextEdit="1"/>
              </p:cNvSpPr>
              <p:nvPr>
                <p:ph sz="half" idx="2"/>
              </p:nvPr>
            </p:nvSpPr>
            <p:spPr bwMode="auto">
              <a:xfrm>
                <a:off x="1962684" y="3125102"/>
                <a:ext cx="6180658" cy="1023978"/>
              </a:xfrm>
              <a:prstGeom prst="rect">
                <a:avLst/>
              </a:prstGeom>
              <a:blipFill>
                <a:blip r:embed="rId2"/>
                <a:stretch>
                  <a:fillRect/>
                </a:stretch>
              </a:blipFill>
              <a:ln>
                <a:noFill/>
              </a:ln>
              <a:extLst/>
            </p:spPr>
            <p:txBody>
              <a:bodyPr/>
              <a:lstStyle/>
              <a:p>
                <a:r>
                  <a:rPr lang="zh-CN" altLang="en-US">
                    <a:noFill/>
                  </a:rPr>
                  <a:t> </a:t>
                </a:r>
              </a:p>
            </p:txBody>
          </p:sp>
        </mc:Fallback>
      </mc:AlternateContent>
      <p:sp>
        <p:nvSpPr>
          <p:cNvPr id="216072" name="Rectangle 8"/>
          <p:cNvSpPr/>
          <p:nvPr/>
        </p:nvSpPr>
        <p:spPr>
          <a:xfrm>
            <a:off x="1319262" y="4327633"/>
            <a:ext cx="7645226" cy="2087563"/>
          </a:xfrm>
          <a:prstGeom prst="rect">
            <a:avLst/>
          </a:prstGeom>
          <a:noFill/>
          <a:ln w="9525">
            <a:noFill/>
            <a:miter/>
          </a:ln>
        </p:spPr>
        <p:txBody>
          <a:bodyPr/>
          <a:lstStyle/>
          <a:p>
            <a:pPr marL="342900" indent="-342900" algn="l">
              <a:lnSpc>
                <a:spcPts val="3000"/>
              </a:lnSpc>
              <a:spcBef>
                <a:spcPts val="0"/>
              </a:spcBef>
              <a:buClr>
                <a:schemeClr val="tx1"/>
              </a:buClr>
              <a:buSzPct val="70000"/>
            </a:pPr>
            <a:r>
              <a:rPr lang="zh-CN" altLang="en-US" sz="2200" b="0" dirty="0"/>
              <a:t>根据误差的定义，误差应是测量值与真值之差。但由于实际实验中真值一般不可知，因此通常用测量的算数平均值代替真值，这样</a:t>
            </a:r>
            <a:r>
              <a:rPr lang="zh-CN" altLang="en-US" sz="2200" dirty="0">
                <a:solidFill>
                  <a:srgbClr val="FF0000"/>
                </a:solidFill>
              </a:rPr>
              <a:t>测量值与算数平均值之差称为</a:t>
            </a:r>
            <a:r>
              <a:rPr lang="zh-CN" altLang="en-US" sz="2200" u="sng" dirty="0">
                <a:solidFill>
                  <a:srgbClr val="FF0000"/>
                </a:solidFill>
              </a:rPr>
              <a:t>残差</a:t>
            </a:r>
            <a:r>
              <a:rPr lang="zh-CN" altLang="en-US" sz="2200" b="0" dirty="0"/>
              <a:t>。在以后的叙述中，一般误差的计算都用残差，但仍用误差一词。 </a:t>
            </a:r>
          </a:p>
        </p:txBody>
      </p:sp>
      <p:sp>
        <p:nvSpPr>
          <p:cNvPr id="38919" name="Text Box 9"/>
          <p:cNvSpPr txBox="1"/>
          <p:nvPr/>
        </p:nvSpPr>
        <p:spPr>
          <a:xfrm>
            <a:off x="148039" y="1401767"/>
            <a:ext cx="615553" cy="4619625"/>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随 机 误 差 计 算 </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43</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6067">
                                            <p:txEl>
                                              <p:pRg st="0" end="0"/>
                                            </p:txEl>
                                          </p:spTgt>
                                        </p:tgtEl>
                                        <p:attrNameLst>
                                          <p:attrName>style.visibility</p:attrName>
                                        </p:attrNameLst>
                                      </p:cBhvr>
                                      <p:to>
                                        <p:strVal val="visible"/>
                                      </p:to>
                                    </p:set>
                                    <p:animEffect transition="in" filter="wipe(left)">
                                      <p:cBhvr>
                                        <p:cTn id="7" dur="500"/>
                                        <p:tgtEl>
                                          <p:spTgt spid="2160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6067">
                                            <p:txEl>
                                              <p:pRg st="1" end="1"/>
                                            </p:txEl>
                                          </p:spTgt>
                                        </p:tgtEl>
                                        <p:attrNameLst>
                                          <p:attrName>style.visibility</p:attrName>
                                        </p:attrNameLst>
                                      </p:cBhvr>
                                      <p:to>
                                        <p:strVal val="visible"/>
                                      </p:to>
                                    </p:set>
                                    <p:animEffect transition="in" filter="wipe(left)">
                                      <p:cBhvr>
                                        <p:cTn id="12" dur="500"/>
                                        <p:tgtEl>
                                          <p:spTgt spid="2160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6067">
                                            <p:txEl>
                                              <p:pRg st="2" end="2"/>
                                            </p:txEl>
                                          </p:spTgt>
                                        </p:tgtEl>
                                        <p:attrNameLst>
                                          <p:attrName>style.visibility</p:attrName>
                                        </p:attrNameLst>
                                      </p:cBhvr>
                                      <p:to>
                                        <p:strVal val="visible"/>
                                      </p:to>
                                    </p:set>
                                    <p:animEffect transition="in" filter="wipe(left)">
                                      <p:cBhvr>
                                        <p:cTn id="17" dur="500"/>
                                        <p:tgtEl>
                                          <p:spTgt spid="216067">
                                            <p:txEl>
                                              <p:pRg st="2" end="2"/>
                                            </p:txEl>
                                          </p:spTgt>
                                        </p:tgtEl>
                                      </p:cBhvr>
                                    </p:animEffect>
                                  </p:childTnLst>
                                </p:cTn>
                              </p:par>
                            </p:childTnLst>
                          </p:cTn>
                        </p:par>
                        <p:par>
                          <p:cTn id="18" fill="hold">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216068">
                                            <p:bg/>
                                          </p:spTgt>
                                        </p:tgtEl>
                                        <p:attrNameLst>
                                          <p:attrName>style.visibility</p:attrName>
                                        </p:attrNameLst>
                                      </p:cBhvr>
                                      <p:to>
                                        <p:strVal val="visible"/>
                                      </p:to>
                                    </p:set>
                                    <p:animEffect transition="in" filter="wipe(down)">
                                      <p:cBhvr>
                                        <p:cTn id="21" dur="500"/>
                                        <p:tgtEl>
                                          <p:spTgt spid="216068">
                                            <p:bg/>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16068">
                                            <p:txEl>
                                              <p:pRg st="0" end="0"/>
                                            </p:txEl>
                                          </p:spTgt>
                                        </p:tgtEl>
                                        <p:attrNameLst>
                                          <p:attrName>style.visibility</p:attrName>
                                        </p:attrNameLst>
                                      </p:cBhvr>
                                      <p:to>
                                        <p:strVal val="visible"/>
                                      </p:to>
                                    </p:set>
                                    <p:animEffect transition="in" filter="wipe(down)">
                                      <p:cBhvr>
                                        <p:cTn id="26" dur="500"/>
                                        <p:tgtEl>
                                          <p:spTgt spid="21606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16072"/>
                                        </p:tgtEl>
                                        <p:attrNameLst>
                                          <p:attrName>style.visibility</p:attrName>
                                        </p:attrNameLst>
                                      </p:cBhvr>
                                      <p:to>
                                        <p:strVal val="visible"/>
                                      </p:to>
                                    </p:set>
                                    <p:animEffect transition="in" filter="wipe(left)">
                                      <p:cBhvr>
                                        <p:cTn id="31" dur="500"/>
                                        <p:tgtEl>
                                          <p:spTgt spid="216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7" grpId="0" build="p"/>
      <p:bldP spid="216068" grpId="0" uiExpand="1" build="p" animBg="1"/>
      <p:bldP spid="21607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73F28DB4-BABB-4406-A141-7A939546FE22}" type="datetime1">
              <a:rPr lang="zh-CN" altLang="en-US" smtClean="0"/>
              <a:t>2023/2/20</a:t>
            </a:fld>
            <a:endParaRPr lang="en-US" altLang="zh-CN" dirty="0"/>
          </a:p>
        </p:txBody>
      </p:sp>
      <p:sp>
        <p:nvSpPr>
          <p:cNvPr id="39939" name="Text Box 2"/>
          <p:cNvSpPr txBox="1"/>
          <p:nvPr/>
        </p:nvSpPr>
        <p:spPr>
          <a:xfrm>
            <a:off x="148039" y="1401763"/>
            <a:ext cx="615553" cy="3123612"/>
          </a:xfrm>
          <a:prstGeom prst="rect">
            <a:avLst/>
          </a:prstGeom>
          <a:noFill/>
          <a:ln w="9525">
            <a:noFill/>
            <a:miter/>
          </a:ln>
        </p:spPr>
        <p:txBody>
          <a:bodyPr vert="eaVert" wrap="non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随 机 误 差 计 算</a:t>
            </a:r>
          </a:p>
        </p:txBody>
      </p:sp>
      <p:sp>
        <p:nvSpPr>
          <p:cNvPr id="39940" name="Text Box 3"/>
          <p:cNvSpPr txBox="1"/>
          <p:nvPr/>
        </p:nvSpPr>
        <p:spPr>
          <a:xfrm>
            <a:off x="1240183" y="598719"/>
            <a:ext cx="6324167" cy="492443"/>
          </a:xfrm>
          <a:prstGeom prst="rect">
            <a:avLst/>
          </a:prstGeom>
          <a:noFill/>
          <a:ln w="9525">
            <a:noFill/>
            <a:miter/>
          </a:ln>
        </p:spPr>
        <p:txBody>
          <a:bodyPr wrap="none">
            <a:spAutoFit/>
          </a:bodyPr>
          <a:lstStyle/>
          <a:p>
            <a:pPr lvl="0" algn="l" eaLnBrk="1" hangingPunct="1"/>
            <a:r>
              <a:rPr lang="zh-CN" altLang="en-US" sz="2600" b="0" dirty="0">
                <a:solidFill>
                  <a:srgbClr val="0000CC"/>
                </a:solidFill>
                <a:latin typeface="Tahoma" panose="020B0604030504040204" pitchFamily="34" charset="0"/>
              </a:rPr>
              <a:t> </a:t>
            </a:r>
            <a:r>
              <a:rPr lang="en-US" altLang="zh-CN" sz="2600" dirty="0">
                <a:solidFill>
                  <a:srgbClr val="0000CC"/>
                </a:solidFill>
                <a:latin typeface="宋体" panose="02010600030101010101" pitchFamily="2" charset="-122"/>
              </a:rPr>
              <a:t>(2)</a:t>
            </a:r>
            <a:r>
              <a:rPr lang="zh-CN" altLang="en-US" sz="2600" dirty="0">
                <a:solidFill>
                  <a:srgbClr val="0000CC"/>
                </a:solidFill>
                <a:latin typeface="宋体" panose="02010600030101010101" pitchFamily="2" charset="-122"/>
              </a:rPr>
              <a:t>多次测量结果的随机误差</a:t>
            </a:r>
            <a:r>
              <a:rPr lang="en-US" altLang="zh-CN" sz="2600" dirty="0">
                <a:solidFill>
                  <a:srgbClr val="0000CC"/>
                </a:solidFill>
                <a:latin typeface="宋体" panose="02010600030101010101" pitchFamily="2" charset="-122"/>
              </a:rPr>
              <a:t>(</a:t>
            </a:r>
            <a:r>
              <a:rPr lang="zh-CN" altLang="en-US" sz="2600" dirty="0">
                <a:solidFill>
                  <a:srgbClr val="0000CC"/>
                </a:solidFill>
                <a:latin typeface="宋体" panose="02010600030101010101" pitchFamily="2" charset="-122"/>
              </a:rPr>
              <a:t>标准误差</a:t>
            </a:r>
            <a:r>
              <a:rPr lang="en-US" altLang="zh-CN" sz="2600" dirty="0">
                <a:solidFill>
                  <a:srgbClr val="0000CC"/>
                </a:solidFill>
                <a:latin typeface="宋体" panose="02010600030101010101" pitchFamily="2" charset="-122"/>
              </a:rPr>
              <a:t>) </a:t>
            </a:r>
            <a:endParaRPr lang="zh-CN" altLang="en-US" sz="2600" dirty="0">
              <a:solidFill>
                <a:srgbClr val="0000CC"/>
              </a:solidFill>
              <a:latin typeface="宋体" panose="02010600030101010101" pitchFamily="2" charset="-122"/>
            </a:endParaRPr>
          </a:p>
        </p:txBody>
      </p:sp>
      <mc:AlternateContent xmlns:mc="http://schemas.openxmlformats.org/markup-compatibility/2006" xmlns:a14="http://schemas.microsoft.com/office/drawing/2010/main">
        <mc:Choice Requires="a14">
          <p:sp>
            <p:nvSpPr>
              <p:cNvPr id="144389" name="Object 5"/>
              <p:cNvSpPr txBox="1"/>
              <p:nvPr/>
            </p:nvSpPr>
            <p:spPr bwMode="auto">
              <a:xfrm>
                <a:off x="1227022" y="2210006"/>
                <a:ext cx="3570494" cy="1135736"/>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标准差</m:t>
                      </m:r>
                      <m:m>
                        <m:mPr>
                          <m:plcHide m:val="on"/>
                          <m:mcs>
                            <m:mc>
                              <m:mcPr>
                                <m:count m:val="2"/>
                                <m:mcJc m:val="center"/>
                              </m:mcPr>
                            </m:mc>
                          </m:mcs>
                          <m:ctrlPr>
                            <a:rPr lang="zh-CN" altLang="en-US" i="1">
                              <a:solidFill>
                                <a:srgbClr val="000000"/>
                              </a:solidFill>
                              <a:latin typeface="Cambria Math" panose="02040503050406030204" pitchFamily="18" charset="0"/>
                            </a:rPr>
                          </m:ctrlPr>
                        </m:mPr>
                        <m:mr>
                          <m:e/>
                          <m:e/>
                        </m:mr>
                      </m: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r>
                            <a:rPr lang="zh-CN" altLang="en-US" i="1">
                              <a:solidFill>
                                <a:srgbClr val="000000"/>
                              </a:solidFill>
                              <a:latin typeface="Cambria Math" panose="02040503050406030204" pitchFamily="18" charset="0"/>
                            </a:rPr>
                            <m:t>𝑥</m:t>
                          </m:r>
                        </m:sub>
                      </m:sSub>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den>
                          </m:f>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nary>
                        </m:e>
                      </m:rad>
                    </m:oMath>
                  </m:oMathPara>
                </a14:m>
                <a:endParaRPr lang="zh-CN" altLang="en-US" dirty="0"/>
              </a:p>
            </p:txBody>
          </p:sp>
        </mc:Choice>
        <mc:Fallback xmlns="">
          <p:sp>
            <p:nvSpPr>
              <p:cNvPr id="144389" name="Object 5"/>
              <p:cNvSpPr txBox="1">
                <a:spLocks noRot="1" noChangeAspect="1" noMove="1" noResize="1" noEditPoints="1" noAdjustHandles="1" noChangeArrowheads="1" noChangeShapeType="1" noTextEdit="1"/>
              </p:cNvSpPr>
              <p:nvPr/>
            </p:nvSpPr>
            <p:spPr bwMode="auto">
              <a:xfrm>
                <a:off x="1227022" y="2210006"/>
                <a:ext cx="3570494" cy="1135736"/>
              </a:xfrm>
              <a:prstGeom prst="rect">
                <a:avLst/>
              </a:prstGeom>
              <a:blipFill>
                <a:blip r:embed="rId2"/>
                <a:stretch>
                  <a:fillRect/>
                </a:stretch>
              </a:blipFill>
              <a:ln>
                <a:noFill/>
              </a:ln>
              <a:extLst/>
            </p:spPr>
            <p:txBody>
              <a:bodyPr/>
              <a:lstStyle/>
              <a:p>
                <a:r>
                  <a:rPr lang="zh-CN" altLang="en-US">
                    <a:noFill/>
                  </a:rPr>
                  <a:t> </a:t>
                </a:r>
              </a:p>
            </p:txBody>
          </p:sp>
        </mc:Fallback>
      </mc:AlternateContent>
      <p:sp>
        <p:nvSpPr>
          <p:cNvPr id="144390" name="Text Box 6"/>
          <p:cNvSpPr txBox="1"/>
          <p:nvPr/>
        </p:nvSpPr>
        <p:spPr>
          <a:xfrm>
            <a:off x="6227767" y="2492375"/>
            <a:ext cx="2016125" cy="457200"/>
          </a:xfrm>
          <a:prstGeom prst="rect">
            <a:avLst/>
          </a:prstGeom>
          <a:noFill/>
          <a:ln w="9525">
            <a:noFill/>
            <a:miter/>
          </a:ln>
        </p:spPr>
        <p:txBody>
          <a:bodyPr>
            <a:spAutoFit/>
          </a:bodyPr>
          <a:lstStyle/>
          <a:p>
            <a:pPr lvl="0" algn="l" eaLnBrk="1" hangingPunct="1"/>
            <a:r>
              <a:rPr lang="en-US" altLang="zh-CN" sz="2400" b="0" dirty="0">
                <a:latin typeface="Times New Roman" panose="02020603050405020304" pitchFamily="18" charset="0"/>
              </a:rPr>
              <a:t>(</a:t>
            </a:r>
            <a:r>
              <a:rPr lang="en-US" altLang="zh-CN" sz="2400" i="1" dirty="0">
                <a:latin typeface="Times New Roman" panose="02020603050405020304" pitchFamily="18" charset="0"/>
                <a:ea typeface="Times New Roman" panose="02020603050405020304" pitchFamily="18" charset="0"/>
              </a:rPr>
              <a:t>n</a:t>
            </a:r>
            <a:r>
              <a:rPr lang="zh-CN" altLang="en-US" sz="2400" dirty="0">
                <a:latin typeface="Times New Roman" panose="02020603050405020304" pitchFamily="18" charset="0"/>
              </a:rPr>
              <a:t>为有限次</a:t>
            </a:r>
            <a:r>
              <a:rPr lang="en-US" altLang="zh-CN" sz="2400" dirty="0">
                <a:latin typeface="Times New Roman" panose="02020603050405020304" pitchFamily="18" charset="0"/>
              </a:rPr>
              <a:t>)</a:t>
            </a:r>
            <a:endParaRPr lang="zh-CN" altLang="en-US" sz="2400" b="0"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44391" name="Object 7"/>
              <p:cNvSpPr txBox="1"/>
              <p:nvPr/>
            </p:nvSpPr>
            <p:spPr bwMode="auto">
              <a:xfrm>
                <a:off x="1203502" y="3449657"/>
                <a:ext cx="3594013" cy="1172214"/>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r>
                            <a:rPr lang="zh-CN" altLang="en-US" i="1">
                              <a:solidFill>
                                <a:srgbClr val="000000"/>
                              </a:solidFill>
                              <a:latin typeface="Cambria Math" panose="02040503050406030204" pitchFamily="18" charset="0"/>
                            </a:rPr>
                            <m:t>𝑥</m:t>
                          </m:r>
                        </m:sub>
                      </m:sSub>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den>
                          </m:f>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nary>
                        </m:e>
                      </m:ra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实用</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44391" name="Object 7"/>
              <p:cNvSpPr txBox="1">
                <a:spLocks noRot="1" noChangeAspect="1" noMove="1" noResize="1" noEditPoints="1" noAdjustHandles="1" noChangeArrowheads="1" noChangeShapeType="1" noTextEdit="1"/>
              </p:cNvSpPr>
              <p:nvPr/>
            </p:nvSpPr>
            <p:spPr bwMode="auto">
              <a:xfrm>
                <a:off x="1203502" y="3449657"/>
                <a:ext cx="3594013" cy="1172214"/>
              </a:xfrm>
              <a:prstGeom prst="rect">
                <a:avLst/>
              </a:prstGeom>
              <a:blipFill>
                <a:blip r:embed="rId3"/>
                <a:stretch>
                  <a:fillRect/>
                </a:stretch>
              </a:blipFill>
              <a:ln>
                <a:noFill/>
              </a:ln>
              <a:extLst/>
            </p:spPr>
            <p:txBody>
              <a:bodyPr/>
              <a:lstStyle/>
              <a:p>
                <a:r>
                  <a:rPr lang="zh-CN" altLang="en-US">
                    <a:noFill/>
                  </a:rPr>
                  <a:t> </a:t>
                </a:r>
              </a:p>
            </p:txBody>
          </p:sp>
        </mc:Fallback>
      </mc:AlternateContent>
      <p:sp>
        <p:nvSpPr>
          <p:cNvPr id="144392" name="Text Box 8"/>
          <p:cNvSpPr txBox="1"/>
          <p:nvPr/>
        </p:nvSpPr>
        <p:spPr>
          <a:xfrm>
            <a:off x="1229966" y="4899155"/>
            <a:ext cx="6873521" cy="1243417"/>
          </a:xfrm>
          <a:prstGeom prst="rect">
            <a:avLst/>
          </a:prstGeom>
          <a:noFill/>
          <a:ln w="9525">
            <a:noFill/>
            <a:miter/>
          </a:ln>
        </p:spPr>
        <p:txBody>
          <a:bodyPr wrap="square">
            <a:spAutoFit/>
          </a:bodyPr>
          <a:lstStyle/>
          <a:p>
            <a:pPr lvl="0" algn="l" eaLnBrk="1" hangingPunct="1">
              <a:lnSpc>
                <a:spcPct val="170000"/>
              </a:lnSpc>
            </a:pPr>
            <a:r>
              <a:rPr lang="zh-CN" altLang="en-US" sz="2200" dirty="0">
                <a:solidFill>
                  <a:srgbClr val="000000"/>
                </a:solidFill>
                <a:latin typeface="Times New Roman" panose="02020603050405020304" pitchFamily="18" charset="0"/>
              </a:rPr>
              <a:t>随机误差的</a:t>
            </a:r>
            <a:r>
              <a:rPr lang="zh-CN" altLang="en-US" sz="2200" dirty="0">
                <a:solidFill>
                  <a:srgbClr val="FF0000"/>
                </a:solidFill>
                <a:latin typeface="Times New Roman" panose="02020603050405020304" pitchFamily="18" charset="0"/>
              </a:rPr>
              <a:t>分散性</a:t>
            </a:r>
            <a:r>
              <a:rPr lang="zh-CN" altLang="en-US" sz="2200" dirty="0">
                <a:solidFill>
                  <a:srgbClr val="000000"/>
                </a:solidFill>
                <a:latin typeface="Times New Roman" panose="02020603050405020304" pitchFamily="18" charset="0"/>
              </a:rPr>
              <a:t>，任一测量结果的误差落在[-</a:t>
            </a:r>
            <a:r>
              <a:rPr lang="en-US" altLang="zh-CN" sz="2200" i="1" dirty="0">
                <a:solidFill>
                  <a:srgbClr val="000000"/>
                </a:solidFill>
                <a:latin typeface="Times New Roman" panose="02020603050405020304" pitchFamily="18" charset="0"/>
              </a:rPr>
              <a:t>σ</a:t>
            </a:r>
            <a:r>
              <a:rPr lang="en-US" altLang="zh-CN" sz="2200" baseline="-30000" dirty="0">
                <a:solidFill>
                  <a:srgbClr val="000000"/>
                </a:solidFill>
                <a:latin typeface="Times New Roman" panose="02020603050405020304" pitchFamily="18" charset="0"/>
              </a:rPr>
              <a:t>x</a:t>
            </a:r>
            <a:r>
              <a:rPr lang="en-US" altLang="zh-CN" sz="2200" dirty="0">
                <a:solidFill>
                  <a:srgbClr val="000000"/>
                </a:solidFill>
                <a:latin typeface="Times New Roman" panose="02020603050405020304" pitchFamily="18" charset="0"/>
              </a:rPr>
              <a:t>，</a:t>
            </a:r>
            <a:r>
              <a:rPr lang="en-US" altLang="zh-CN" sz="2200" i="1" dirty="0">
                <a:solidFill>
                  <a:srgbClr val="000000"/>
                </a:solidFill>
                <a:latin typeface="Times New Roman" panose="02020603050405020304" pitchFamily="18" charset="0"/>
              </a:rPr>
              <a:t>σ</a:t>
            </a:r>
            <a:r>
              <a:rPr lang="en-US" altLang="zh-CN" sz="2200" baseline="-30000" dirty="0">
                <a:solidFill>
                  <a:srgbClr val="000000"/>
                </a:solidFill>
                <a:latin typeface="Times New Roman" panose="02020603050405020304" pitchFamily="18" charset="0"/>
              </a:rPr>
              <a:t>x</a:t>
            </a:r>
            <a:r>
              <a:rPr lang="en-US" altLang="zh-CN" sz="2200" dirty="0">
                <a:solidFill>
                  <a:srgbClr val="000000"/>
                </a:solidFill>
                <a:latin typeface="Times New Roman" panose="02020603050405020304" pitchFamily="18" charset="0"/>
              </a:rPr>
              <a:t>]</a:t>
            </a:r>
            <a:r>
              <a:rPr lang="zh-CN" altLang="en-US" sz="2200" dirty="0">
                <a:solidFill>
                  <a:srgbClr val="000000"/>
                </a:solidFill>
                <a:latin typeface="Times New Roman" panose="02020603050405020304" pitchFamily="18" charset="0"/>
              </a:rPr>
              <a:t> 范围内的概率为68.3%。</a:t>
            </a:r>
            <a:r>
              <a:rPr lang="zh-CN" altLang="en-US" sz="2200" b="0" dirty="0">
                <a:solidFill>
                  <a:srgbClr val="000000"/>
                </a:solidFill>
                <a:latin typeface="Times New Roman" panose="02020603050405020304" pitchFamily="18" charset="0"/>
              </a:rPr>
              <a:t> </a:t>
            </a:r>
          </a:p>
        </p:txBody>
      </p:sp>
      <p:sp>
        <p:nvSpPr>
          <p:cNvPr id="144395" name="Text Box 11"/>
          <p:cNvSpPr txBox="1"/>
          <p:nvPr/>
        </p:nvSpPr>
        <p:spPr>
          <a:xfrm>
            <a:off x="1288940" y="1549981"/>
            <a:ext cx="2933816" cy="430887"/>
          </a:xfrm>
          <a:prstGeom prst="rect">
            <a:avLst/>
          </a:prstGeom>
          <a:noFill/>
          <a:ln w="9525">
            <a:noFill/>
            <a:miter/>
          </a:ln>
        </p:spPr>
        <p:txBody>
          <a:bodyPr wrap="none">
            <a:spAutoFit/>
          </a:bodyPr>
          <a:lstStyle/>
          <a:p>
            <a:pPr lvl="0" algn="l" eaLnBrk="1" hangingPunct="1"/>
            <a:r>
              <a:rPr lang="zh-CN" altLang="en-US" sz="2200" b="0" dirty="0">
                <a:solidFill>
                  <a:srgbClr val="000000"/>
                </a:solidFill>
                <a:latin typeface="Tahoma" panose="020B0604030504040204" pitchFamily="34" charset="0"/>
              </a:rPr>
              <a:t> </a:t>
            </a:r>
            <a:r>
              <a:rPr lang="zh-CN" altLang="en-US" sz="2200" dirty="0">
                <a:solidFill>
                  <a:srgbClr val="000000"/>
                </a:solidFill>
                <a:latin typeface="宋体" panose="02010600030101010101" pitchFamily="2" charset="-122"/>
              </a:rPr>
              <a:t>测量列的标准误差</a:t>
            </a:r>
            <a:r>
              <a:rPr lang="el-GR" altLang="zh-CN" sz="2200" dirty="0">
                <a:solidFill>
                  <a:srgbClr val="000000"/>
                </a:solidFill>
                <a:latin typeface="Times New Roman" panose="02020603050405020304" pitchFamily="18" charset="0"/>
                <a:ea typeface="Times New Roman" panose="02020603050405020304" pitchFamily="18" charset="0"/>
              </a:rPr>
              <a:t>σ</a:t>
            </a:r>
            <a:r>
              <a:rPr lang="en-US" altLang="zh-CN" sz="2200" i="1" baseline="-25000" dirty="0">
                <a:solidFill>
                  <a:srgbClr val="000000"/>
                </a:solidFill>
                <a:latin typeface="Times New Roman" panose="02020603050405020304" pitchFamily="18" charset="0"/>
                <a:ea typeface="Times New Roman" panose="02020603050405020304" pitchFamily="18" charset="0"/>
              </a:rPr>
              <a:t>x</a:t>
            </a:r>
            <a:r>
              <a:rPr lang="en-US" altLang="zh-CN" sz="2200" dirty="0">
                <a:solidFill>
                  <a:srgbClr val="000000"/>
                </a:solidFill>
                <a:latin typeface="宋体" panose="02010600030101010101" pitchFamily="2" charset="-122"/>
              </a:rPr>
              <a:t> </a:t>
            </a:r>
            <a:endParaRPr lang="zh-CN" altLang="en-US" sz="2200" dirty="0">
              <a:solidFill>
                <a:srgbClr val="000000"/>
              </a:solidFill>
              <a:latin typeface="宋体" panose="02010600030101010101" pitchFamily="2" charset="-122"/>
            </a:endParaRPr>
          </a:p>
        </p:txBody>
      </p:sp>
      <p:pic>
        <p:nvPicPr>
          <p:cNvPr id="144396" name="Picture 12"/>
          <p:cNvPicPr>
            <a:picLocks noChangeAspect="1"/>
          </p:cNvPicPr>
          <p:nvPr/>
        </p:nvPicPr>
        <p:blipFill>
          <a:blip r:embed="rId4"/>
          <a:stretch>
            <a:fillRect/>
          </a:stretch>
        </p:blipFill>
        <p:spPr>
          <a:xfrm>
            <a:off x="5004048" y="1765424"/>
            <a:ext cx="4032448" cy="2962275"/>
          </a:xfrm>
          <a:prstGeom prst="rect">
            <a:avLst/>
          </a:prstGeom>
          <a:noFill/>
          <a:ln w="9525">
            <a:noFill/>
            <a:miter/>
          </a:ln>
        </p:spPr>
      </p:pic>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44</a:t>
            </a:fld>
            <a:endParaRPr lang="en-US" altLang="zh-CN" sz="1400" b="0" dirty="0"/>
          </a:p>
        </p:txBody>
      </p:sp>
    </p:spTree>
    <p:extLst>
      <p:ext uri="{BB962C8B-B14F-4D97-AF65-F5344CB8AC3E}">
        <p14:creationId xmlns:p14="http://schemas.microsoft.com/office/powerpoint/2010/main" val="241750134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44395"/>
                                        </p:tgtEl>
                                        <p:attrNameLst>
                                          <p:attrName>style.visibility</p:attrName>
                                        </p:attrNameLst>
                                      </p:cBhvr>
                                      <p:to>
                                        <p:strVal val="visible"/>
                                      </p:to>
                                    </p:set>
                                    <p:anim calcmode="lin" valueType="num">
                                      <p:cBhvr>
                                        <p:cTn id="7" dur="1000" fill="hold"/>
                                        <p:tgtEl>
                                          <p:spTgt spid="144395"/>
                                        </p:tgtEl>
                                        <p:attrNameLst>
                                          <p:attrName>ppt_w</p:attrName>
                                        </p:attrNameLst>
                                      </p:cBhvr>
                                      <p:tavLst>
                                        <p:tav tm="0">
                                          <p:val>
                                            <p:strVal val="#ppt_w*0.70"/>
                                          </p:val>
                                        </p:tav>
                                        <p:tav tm="100000">
                                          <p:val>
                                            <p:strVal val="#ppt_w"/>
                                          </p:val>
                                        </p:tav>
                                      </p:tavLst>
                                    </p:anim>
                                    <p:anim calcmode="lin" valueType="num">
                                      <p:cBhvr>
                                        <p:cTn id="8" dur="1000" fill="hold"/>
                                        <p:tgtEl>
                                          <p:spTgt spid="144395"/>
                                        </p:tgtEl>
                                        <p:attrNameLst>
                                          <p:attrName>ppt_h</p:attrName>
                                        </p:attrNameLst>
                                      </p:cBhvr>
                                      <p:tavLst>
                                        <p:tav tm="0">
                                          <p:val>
                                            <p:strVal val="#ppt_h"/>
                                          </p:val>
                                        </p:tav>
                                        <p:tav tm="100000">
                                          <p:val>
                                            <p:strVal val="#ppt_h"/>
                                          </p:val>
                                        </p:tav>
                                      </p:tavLst>
                                    </p:anim>
                                    <p:animEffect transition="in" filter="fade">
                                      <p:cBhvr>
                                        <p:cTn id="9" dur="1000"/>
                                        <p:tgtEl>
                                          <p:spTgt spid="144395"/>
                                        </p:tgtEl>
                                      </p:cBhvr>
                                    </p:animEffect>
                                  </p:childTnLst>
                                </p:cTn>
                              </p:par>
                            </p:childTnLst>
                          </p:cTn>
                        </p:par>
                        <p:par>
                          <p:cTn id="10" fill="hold">
                            <p:stCondLst>
                              <p:cond delay="1000"/>
                            </p:stCondLst>
                            <p:childTnLst>
                              <p:par>
                                <p:cTn id="11" presetID="3" presetClass="entr" presetSubtype="5" fill="hold" nodeType="afterEffect">
                                  <p:stCondLst>
                                    <p:cond delay="0"/>
                                  </p:stCondLst>
                                  <p:childTnLst>
                                    <p:set>
                                      <p:cBhvr>
                                        <p:cTn id="12" dur="1" fill="hold">
                                          <p:stCondLst>
                                            <p:cond delay="0"/>
                                          </p:stCondLst>
                                        </p:cTn>
                                        <p:tgtEl>
                                          <p:spTgt spid="144396"/>
                                        </p:tgtEl>
                                        <p:attrNameLst>
                                          <p:attrName>style.visibility</p:attrName>
                                        </p:attrNameLst>
                                      </p:cBhvr>
                                      <p:to>
                                        <p:strVal val="visible"/>
                                      </p:to>
                                    </p:set>
                                    <p:animEffect transition="in" filter="blinds(vertical)">
                                      <p:cBhvr>
                                        <p:cTn id="13" dur="500"/>
                                        <p:tgtEl>
                                          <p:spTgt spid="14439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44390"/>
                                        </p:tgtEl>
                                        <p:attrNameLst>
                                          <p:attrName>style.visibility</p:attrName>
                                        </p:attrNameLst>
                                      </p:cBhvr>
                                      <p:to>
                                        <p:strVal val="visible"/>
                                      </p:to>
                                    </p:set>
                                    <p:animEffect transition="in" filter="wipe(right)">
                                      <p:cBhvr>
                                        <p:cTn id="18" dur="500"/>
                                        <p:tgtEl>
                                          <p:spTgt spid="14439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4389"/>
                                        </p:tgtEl>
                                        <p:attrNameLst>
                                          <p:attrName>style.visibility</p:attrName>
                                        </p:attrNameLst>
                                      </p:cBhvr>
                                      <p:to>
                                        <p:strVal val="visible"/>
                                      </p:to>
                                    </p:set>
                                    <p:animEffect transition="in" filter="wipe(down)">
                                      <p:cBhvr>
                                        <p:cTn id="23" dur="500"/>
                                        <p:tgtEl>
                                          <p:spTgt spid="14438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44391"/>
                                        </p:tgtEl>
                                        <p:attrNameLst>
                                          <p:attrName>style.visibility</p:attrName>
                                        </p:attrNameLst>
                                      </p:cBhvr>
                                      <p:to>
                                        <p:strVal val="visible"/>
                                      </p:to>
                                    </p:set>
                                    <p:animEffect transition="in" filter="wipe(down)">
                                      <p:cBhvr>
                                        <p:cTn id="28" dur="500"/>
                                        <p:tgtEl>
                                          <p:spTgt spid="144391"/>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44392"/>
                                        </p:tgtEl>
                                        <p:attrNameLst>
                                          <p:attrName>style.visibility</p:attrName>
                                        </p:attrNameLst>
                                      </p:cBhvr>
                                      <p:to>
                                        <p:strVal val="visible"/>
                                      </p:to>
                                    </p:set>
                                    <p:animEffect transition="in" filter="box(in)">
                                      <p:cBhvr>
                                        <p:cTn id="33" dur="500"/>
                                        <p:tgtEl>
                                          <p:spTgt spid="144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9" grpId="0" animBg="1"/>
      <p:bldP spid="144390" grpId="0"/>
      <p:bldP spid="144391" grpId="0" animBg="1"/>
      <p:bldP spid="144392" grpId="0"/>
      <p:bldP spid="14439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EA07B8CB-418C-43BC-8B0E-476B2246BF7E}" type="datetime1">
              <a:rPr lang="zh-CN" altLang="en-US" smtClean="0"/>
              <a:t>2023/2/20</a:t>
            </a:fld>
            <a:endParaRPr lang="en-US" altLang="zh-CN" dirty="0"/>
          </a:p>
        </p:txBody>
      </p:sp>
      <p:sp>
        <p:nvSpPr>
          <p:cNvPr id="40963" name="Text Box 2"/>
          <p:cNvSpPr txBox="1"/>
          <p:nvPr/>
        </p:nvSpPr>
        <p:spPr>
          <a:xfrm>
            <a:off x="148039" y="1401767"/>
            <a:ext cx="615553" cy="3304751"/>
          </a:xfrm>
          <a:prstGeom prst="rect">
            <a:avLst/>
          </a:prstGeom>
          <a:noFill/>
          <a:ln w="9525">
            <a:noFill/>
            <a:miter/>
          </a:ln>
        </p:spPr>
        <p:txBody>
          <a:bodyPr vert="eaVert" wrap="non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随 机 误 差 计 算 </a:t>
            </a:r>
          </a:p>
        </p:txBody>
      </p:sp>
      <p:sp>
        <p:nvSpPr>
          <p:cNvPr id="40964" name="Text Box 3"/>
          <p:cNvSpPr txBox="1"/>
          <p:nvPr/>
        </p:nvSpPr>
        <p:spPr>
          <a:xfrm>
            <a:off x="1547817" y="549279"/>
            <a:ext cx="6199187" cy="860425"/>
          </a:xfrm>
          <a:prstGeom prst="rect">
            <a:avLst/>
          </a:prstGeom>
          <a:noFill/>
          <a:ln w="9525">
            <a:noFill/>
            <a:miter/>
          </a:ln>
        </p:spPr>
        <p:txBody>
          <a:bodyPr>
            <a:spAutoFit/>
          </a:bodyPr>
          <a:lstStyle/>
          <a:p>
            <a:pPr lvl="0" algn="l" eaLnBrk="1" hangingPunct="1">
              <a:lnSpc>
                <a:spcPct val="180000"/>
              </a:lnSpc>
            </a:pPr>
            <a:r>
              <a:rPr lang="zh-CN" altLang="en-US" sz="2800" dirty="0">
                <a:solidFill>
                  <a:srgbClr val="FF0000"/>
                </a:solidFill>
                <a:latin typeface="黑体" panose="02010609060101010101" pitchFamily="49" charset="-122"/>
              </a:rPr>
              <a:t>算数平均值的标准误差：</a:t>
            </a:r>
            <a:r>
              <a:rPr lang="zh-CN" altLang="en-US" sz="2800" dirty="0">
                <a:solidFill>
                  <a:srgbClr val="FF0000"/>
                </a:solidFill>
                <a:latin typeface="宋体" panose="02010600030101010101" pitchFamily="2" charset="-122"/>
              </a:rPr>
              <a:t>  </a:t>
            </a:r>
          </a:p>
        </p:txBody>
      </p:sp>
      <mc:AlternateContent xmlns:mc="http://schemas.openxmlformats.org/markup-compatibility/2006" xmlns:a14="http://schemas.microsoft.com/office/drawing/2010/main">
        <mc:Choice Requires="a14">
          <p:sp>
            <p:nvSpPr>
              <p:cNvPr id="145413" name="Object 5"/>
              <p:cNvSpPr txBox="1"/>
              <p:nvPr/>
            </p:nvSpPr>
            <p:spPr bwMode="auto">
              <a:xfrm>
                <a:off x="1819277" y="1618414"/>
                <a:ext cx="5849068" cy="1362913"/>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平均值的标准差</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𝜎</m:t>
                          </m:r>
                        </m:e>
                        <m:sub>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𝑥</m:t>
                              </m:r>
                            </m:e>
                          </m:acc>
                        </m:sub>
                      </m:sSub>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𝜎</m:t>
                              </m:r>
                            </m:e>
                            <m:sub>
                              <m:r>
                                <a:rPr lang="zh-CN" altLang="en-US" sz="2000" i="1">
                                  <a:solidFill>
                                    <a:srgbClr val="000000"/>
                                  </a:solidFill>
                                  <a:latin typeface="Cambria Math" panose="02040503050406030204" pitchFamily="18" charset="0"/>
                                </a:rPr>
                                <m:t>𝑥</m:t>
                              </m:r>
                            </m:sub>
                          </m:sSub>
                        </m:num>
                        <m:den>
                          <m:rad>
                            <m:radPr>
                              <m:degHide m:val="on"/>
                              <m:ctrlPr>
                                <a:rPr lang="zh-CN" altLang="en-US" sz="2000" i="1">
                                  <a:solidFill>
                                    <a:srgbClr val="000000"/>
                                  </a:solidFill>
                                  <a:latin typeface="Cambria Math" panose="02040503050406030204" pitchFamily="18" charset="0"/>
                                </a:rPr>
                              </m:ctrlPr>
                            </m:radPr>
                            <m:deg/>
                            <m:e>
                              <m:r>
                                <a:rPr lang="zh-CN" altLang="en-US" sz="2000" i="1">
                                  <a:solidFill>
                                    <a:srgbClr val="000000"/>
                                  </a:solidFill>
                                  <a:latin typeface="Cambria Math" panose="02040503050406030204" pitchFamily="18" charset="0"/>
                                </a:rPr>
                                <m:t>𝑛</m:t>
                              </m:r>
                            </m:e>
                          </m:rad>
                        </m:den>
                      </m:f>
                      <m:r>
                        <a:rPr lang="zh-CN" altLang="en-US" sz="2000" i="1">
                          <a:solidFill>
                            <a:srgbClr val="000000"/>
                          </a:solidFill>
                          <a:latin typeface="Cambria Math" panose="02040503050406030204" pitchFamily="18" charset="0"/>
                        </a:rPr>
                        <m:t>=</m:t>
                      </m:r>
                      <m:rad>
                        <m:radPr>
                          <m:degHide m:val="on"/>
                          <m:ctrlPr>
                            <a:rPr lang="zh-CN" altLang="en-US" sz="2000" i="1">
                              <a:solidFill>
                                <a:srgbClr val="000000"/>
                              </a:solidFill>
                              <a:latin typeface="Cambria Math" panose="02040503050406030204" pitchFamily="18" charset="0"/>
                            </a:rPr>
                          </m:ctrlPr>
                        </m:radPr>
                        <m:deg/>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−1)</m:t>
                              </m:r>
                            </m:den>
                          </m:f>
                          <m:nary>
                            <m:naryPr>
                              <m:chr m:val="∑"/>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𝑛</m:t>
                              </m:r>
                            </m:sup>
                            <m:e>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𝑖</m:t>
                                  </m:r>
                                </m:sub>
                              </m:sSub>
                              <m:r>
                                <a:rPr lang="zh-CN" altLang="en-US" sz="2000" i="1">
                                  <a:solidFill>
                                    <a:srgbClr val="000000"/>
                                  </a:solidFill>
                                  <a:latin typeface="Cambria Math" panose="02040503050406030204" pitchFamily="18" charset="0"/>
                                </a:rPr>
                                <m:t>−</m:t>
                              </m:r>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𝑥</m:t>
                                  </m:r>
                                </m:e>
                              </m:acc>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2</m:t>
                                  </m:r>
                                </m:sup>
                              </m:sSup>
                            </m:e>
                          </m:nary>
                        </m:e>
                      </m:rad>
                    </m:oMath>
                  </m:oMathPara>
                </a14:m>
                <a:endParaRPr lang="zh-CN" altLang="en-US" sz="2000" dirty="0"/>
              </a:p>
            </p:txBody>
          </p:sp>
        </mc:Choice>
        <mc:Fallback xmlns="">
          <p:sp>
            <p:nvSpPr>
              <p:cNvPr id="145413" name="Object 5"/>
              <p:cNvSpPr txBox="1">
                <a:spLocks noRot="1" noChangeAspect="1" noMove="1" noResize="1" noEditPoints="1" noAdjustHandles="1" noChangeArrowheads="1" noChangeShapeType="1" noTextEdit="1"/>
              </p:cNvSpPr>
              <p:nvPr/>
            </p:nvSpPr>
            <p:spPr bwMode="auto">
              <a:xfrm>
                <a:off x="1819277" y="1618414"/>
                <a:ext cx="5849068" cy="1362913"/>
              </a:xfrm>
              <a:prstGeom prst="rect">
                <a:avLst/>
              </a:prstGeom>
              <a:blipFill>
                <a:blip r:embed="rId2"/>
                <a:stretch>
                  <a:fillRect/>
                </a:stretch>
              </a:blipFill>
              <a:ln>
                <a:noFill/>
              </a:ln>
              <a:extLst/>
            </p:spPr>
            <p:txBody>
              <a:bodyPr/>
              <a:lstStyle/>
              <a:p>
                <a:r>
                  <a:rPr lang="zh-CN" altLang="en-US">
                    <a:noFill/>
                  </a:rPr>
                  <a:t> </a:t>
                </a:r>
              </a:p>
            </p:txBody>
          </p:sp>
        </mc:Fallback>
      </mc:AlternateContent>
      <p:sp>
        <p:nvSpPr>
          <p:cNvPr id="40966" name="Rectangle 8"/>
          <p:cNvSpPr/>
          <p:nvPr/>
        </p:nvSpPr>
        <p:spPr>
          <a:xfrm>
            <a:off x="4479638" y="3130034"/>
            <a:ext cx="184731" cy="369332"/>
          </a:xfrm>
          <a:prstGeom prst="rect">
            <a:avLst/>
          </a:prstGeom>
          <a:noFill/>
          <a:ln w="9525">
            <a:noFill/>
            <a:miter/>
          </a:ln>
          <a:effectLst>
            <a:outerShdw dist="107763" dir="2699999" algn="ctr" rotWithShape="0">
              <a:srgbClr val="808080"/>
            </a:outerShdw>
          </a:effectLst>
        </p:spPr>
        <p:txBody>
          <a:bodyPr wrap="none" anchor="ctr">
            <a:spAutoFit/>
          </a:bodyPr>
          <a:lstStyle/>
          <a:p>
            <a:pPr lvl="0" eaLnBrk="1" hangingPunct="1"/>
            <a:endParaRPr dirty="0"/>
          </a:p>
        </p:txBody>
      </p:sp>
      <p:grpSp>
        <p:nvGrpSpPr>
          <p:cNvPr id="145422" name="Group 14"/>
          <p:cNvGrpSpPr/>
          <p:nvPr/>
        </p:nvGrpSpPr>
        <p:grpSpPr>
          <a:xfrm>
            <a:off x="1258888" y="3267078"/>
            <a:ext cx="7416800" cy="2547939"/>
            <a:chOff x="793" y="2058"/>
            <a:chExt cx="4672" cy="1605"/>
          </a:xfrm>
        </p:grpSpPr>
        <p:sp>
          <p:nvSpPr>
            <p:cNvPr id="40968" name="Text Box 6"/>
            <p:cNvSpPr txBox="1"/>
            <p:nvPr/>
          </p:nvSpPr>
          <p:spPr>
            <a:xfrm>
              <a:off x="793" y="2069"/>
              <a:ext cx="4672" cy="1594"/>
            </a:xfrm>
            <a:prstGeom prst="rect">
              <a:avLst/>
            </a:prstGeom>
            <a:noFill/>
            <a:ln w="9525">
              <a:noFill/>
              <a:miter/>
            </a:ln>
          </p:spPr>
          <p:txBody>
            <a:bodyPr>
              <a:spAutoFit/>
            </a:bodyPr>
            <a:lstStyle/>
            <a:p>
              <a:pPr lvl="0" algn="l" eaLnBrk="1" hangingPunct="1">
                <a:lnSpc>
                  <a:spcPct val="120000"/>
                </a:lnSpc>
              </a:pPr>
              <a:r>
                <a:rPr lang="zh-CN" altLang="en-US" sz="2200" dirty="0">
                  <a:solidFill>
                    <a:srgbClr val="000000"/>
                  </a:solidFill>
                  <a:latin typeface="宋体" panose="02010600030101010101" pitchFamily="2" charset="-122"/>
                </a:rPr>
                <a:t>       的意义与</a:t>
              </a:r>
              <a:r>
                <a:rPr lang="en-US" altLang="zh-CN" sz="2200" b="0" i="1" dirty="0">
                  <a:solidFill>
                    <a:srgbClr val="000000"/>
                  </a:solidFill>
                  <a:latin typeface="Times New Roman" panose="02020603050405020304" pitchFamily="18" charset="0"/>
                  <a:cs typeface="Times New Roman" panose="02020603050405020304" pitchFamily="18" charset="0"/>
                </a:rPr>
                <a:t>σ</a:t>
              </a:r>
              <a:r>
                <a:rPr lang="en-US" altLang="zh-CN" sz="2200" b="0" i="1" baseline="-25000" dirty="0">
                  <a:solidFill>
                    <a:srgbClr val="000000"/>
                  </a:solidFill>
                  <a:latin typeface="Times New Roman" panose="02020603050405020304" pitchFamily="18" charset="0"/>
                  <a:cs typeface="Times New Roman" panose="02020603050405020304" pitchFamily="18" charset="0"/>
                </a:rPr>
                <a:t>x</a:t>
              </a:r>
              <a:r>
                <a:rPr lang="zh-CN" altLang="en-US" sz="2200" dirty="0">
                  <a:solidFill>
                    <a:srgbClr val="000000"/>
                  </a:solidFill>
                  <a:latin typeface="宋体" panose="02010600030101010101" pitchFamily="2" charset="-122"/>
                </a:rPr>
                <a:t>的意义相似，它表示测量量的算数平均值与真值的误差落在</a:t>
              </a:r>
              <a:r>
                <a:rPr lang="en-US" altLang="zh-CN" sz="2200" dirty="0">
                  <a:solidFill>
                    <a:srgbClr val="000000"/>
                  </a:solidFill>
                  <a:latin typeface="宋体" panose="02010600030101010101" pitchFamily="2" charset="-122"/>
                </a:rPr>
                <a:t>[-   </a:t>
              </a:r>
              <a:r>
                <a:rPr lang="zh-CN" altLang="en-US" sz="2200" dirty="0">
                  <a:solidFill>
                    <a:srgbClr val="000000"/>
                  </a:solidFill>
                  <a:latin typeface="宋体" panose="02010600030101010101" pitchFamily="2" charset="-122"/>
                </a:rPr>
                <a:t>， </a:t>
              </a:r>
              <a:r>
                <a:rPr lang="en-US" altLang="zh-CN" sz="2200" dirty="0">
                  <a:solidFill>
                    <a:srgbClr val="000000"/>
                  </a:solidFill>
                  <a:latin typeface="宋体" panose="02010600030101010101" pitchFamily="2" charset="-122"/>
                </a:rPr>
                <a:t>]</a:t>
              </a:r>
              <a:r>
                <a:rPr lang="zh-CN" altLang="en-US" sz="2200" dirty="0">
                  <a:solidFill>
                    <a:srgbClr val="000000"/>
                  </a:solidFill>
                  <a:latin typeface="宋体" panose="02010600030101010101" pitchFamily="2" charset="-122"/>
                </a:rPr>
                <a:t>范围内的概率为</a:t>
              </a:r>
              <a:r>
                <a:rPr lang="en-US" altLang="zh-CN" sz="2200" u="sng" dirty="0">
                  <a:solidFill>
                    <a:srgbClr val="FF0000"/>
                  </a:solidFill>
                  <a:latin typeface="宋体" panose="02010600030101010101" pitchFamily="2" charset="-122"/>
                </a:rPr>
                <a:t>68.3%</a:t>
              </a:r>
              <a:r>
                <a:rPr lang="zh-CN" altLang="en-US" sz="2200" dirty="0">
                  <a:solidFill>
                    <a:srgbClr val="000000"/>
                  </a:solidFill>
                  <a:latin typeface="宋体" panose="02010600030101010101" pitchFamily="2" charset="-122"/>
                </a:rPr>
                <a:t>。显然     </a:t>
              </a:r>
              <a:r>
                <a:rPr lang="en-US" altLang="zh-CN" sz="2200" dirty="0">
                  <a:solidFill>
                    <a:srgbClr val="000000"/>
                  </a:solidFill>
                  <a:latin typeface="宋体" panose="02010600030101010101" pitchFamily="2" charset="-122"/>
                </a:rPr>
                <a:t>&lt;σ</a:t>
              </a:r>
              <a:r>
                <a:rPr lang="en-US" altLang="zh-CN" sz="2200" i="1" baseline="-25000" dirty="0">
                  <a:solidFill>
                    <a:srgbClr val="000000"/>
                  </a:solidFill>
                  <a:latin typeface="Times New Roman" panose="02020603050405020304" pitchFamily="18" charset="0"/>
                </a:rPr>
                <a:t>x</a:t>
              </a:r>
              <a:r>
                <a:rPr lang="en-US" altLang="zh-CN" sz="2200" dirty="0">
                  <a:solidFill>
                    <a:srgbClr val="000000"/>
                  </a:solidFill>
                  <a:latin typeface="宋体" panose="02010600030101010101" pitchFamily="2" charset="-122"/>
                </a:rPr>
                <a:t>,</a:t>
              </a:r>
              <a:r>
                <a:rPr lang="zh-CN" altLang="en-US" sz="2200" dirty="0">
                  <a:solidFill>
                    <a:srgbClr val="000000"/>
                  </a:solidFill>
                  <a:latin typeface="宋体" panose="02010600030101010101" pitchFamily="2" charset="-122"/>
                </a:rPr>
                <a:t>所以测量量的算数平均值比测量列中任一个测量值都更可靠。 </a:t>
              </a:r>
            </a:p>
            <a:p>
              <a:pPr lvl="0" algn="l" eaLnBrk="1" hangingPunct="1">
                <a:lnSpc>
                  <a:spcPct val="120000"/>
                </a:lnSpc>
              </a:pPr>
              <a:r>
                <a:rPr lang="zh-CN" altLang="en-US" sz="2200" dirty="0">
                  <a:solidFill>
                    <a:srgbClr val="000000"/>
                  </a:solidFill>
                  <a:latin typeface="宋体" panose="02010600030101010101" pitchFamily="2" charset="-122"/>
                </a:rPr>
                <a:t>    随着测量次数</a:t>
              </a:r>
              <a:r>
                <a:rPr lang="en-US" altLang="zh-CN" sz="2200" i="1" dirty="0">
                  <a:solidFill>
                    <a:srgbClr val="000000"/>
                  </a:solidFill>
                  <a:latin typeface="Times New Roman" panose="02020603050405020304" pitchFamily="18" charset="0"/>
                </a:rPr>
                <a:t>n</a:t>
              </a:r>
              <a:r>
                <a:rPr lang="zh-CN" altLang="en-US" sz="2200" dirty="0">
                  <a:solidFill>
                    <a:srgbClr val="000000"/>
                  </a:solidFill>
                  <a:latin typeface="宋体" panose="02010600030101010101" pitchFamily="2" charset="-122"/>
                </a:rPr>
                <a:t>的增加，测量结果的误差越小。通常取 </a:t>
              </a:r>
              <a:r>
                <a:rPr lang="en-US" altLang="zh-CN" sz="2200" dirty="0">
                  <a:solidFill>
                    <a:srgbClr val="000000"/>
                  </a:solidFill>
                  <a:latin typeface="宋体" panose="02010600030101010101" pitchFamily="2" charset="-122"/>
                </a:rPr>
                <a:t>6</a:t>
              </a:r>
              <a:r>
                <a:rPr lang="zh-CN" altLang="en-US" sz="2200" dirty="0">
                  <a:solidFill>
                    <a:srgbClr val="000000"/>
                  </a:solidFill>
                  <a:latin typeface="宋体" panose="02010600030101010101" pitchFamily="2" charset="-122"/>
                </a:rPr>
                <a:t>≤</a:t>
              </a:r>
              <a:r>
                <a:rPr lang="en-US" altLang="zh-CN" sz="2200" i="1" dirty="0">
                  <a:solidFill>
                    <a:srgbClr val="000000"/>
                  </a:solidFill>
                  <a:latin typeface="Times New Roman" panose="02020603050405020304" pitchFamily="18" charset="0"/>
                  <a:ea typeface="Times New Roman" panose="02020603050405020304" pitchFamily="18" charset="0"/>
                </a:rPr>
                <a:t>n</a:t>
              </a:r>
              <a:r>
                <a:rPr lang="en-US" altLang="zh-CN" sz="2200" dirty="0">
                  <a:solidFill>
                    <a:srgbClr val="000000"/>
                  </a:solidFill>
                  <a:latin typeface="宋体" panose="02010600030101010101" pitchFamily="2" charset="-122"/>
                </a:rPr>
                <a:t>≤10</a:t>
              </a:r>
              <a:r>
                <a:rPr lang="en-US" altLang="zh-CN" sz="2200" b="0" dirty="0">
                  <a:solidFill>
                    <a:srgbClr val="000000"/>
                  </a:solidFill>
                  <a:latin typeface="Tahoma" panose="020B0604030504040204" pitchFamily="34" charset="0"/>
                </a:rPr>
                <a:t> </a:t>
              </a:r>
              <a:endParaRPr lang="zh-CN" altLang="en-US" sz="2200" b="0" dirty="0">
                <a:solidFill>
                  <a:srgbClr val="000000"/>
                </a:solidFill>
                <a:latin typeface="Tahoma" panose="020B0604030504040204" pitchFamily="34" charset="0"/>
              </a:endParaRPr>
            </a:p>
          </p:txBody>
        </p:sp>
        <mc:AlternateContent xmlns:mc="http://schemas.openxmlformats.org/markup-compatibility/2006" xmlns:a14="http://schemas.microsoft.com/office/drawing/2010/main">
          <mc:Choice Requires="a14">
            <p:sp>
              <p:nvSpPr>
                <p:cNvPr id="40969" name="Object 7"/>
                <p:cNvSpPr txBox="1"/>
                <p:nvPr/>
              </p:nvSpPr>
              <p:spPr bwMode="auto">
                <a:xfrm>
                  <a:off x="1146" y="2058"/>
                  <a:ext cx="284" cy="318"/>
                </a:xfrm>
                <a:prstGeom prst="rect">
                  <a:avLst/>
                </a:prstGeom>
                <a:noFill/>
                <a:ln>
                  <a:noFill/>
                </a:ln>
                <a:ex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𝜎</m:t>
                            </m:r>
                          </m:e>
                          <m:sub>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sub>
                        </m:sSub>
                      </m:oMath>
                    </m:oMathPara>
                  </a14:m>
                  <a:endParaRPr lang="zh-CN" altLang="en-US" sz="2200" dirty="0"/>
                </a:p>
              </p:txBody>
            </p:sp>
          </mc:Choice>
          <mc:Fallback xmlns="">
            <p:sp>
              <p:nvSpPr>
                <p:cNvPr id="40969" name="Object 7"/>
                <p:cNvSpPr txBox="1">
                  <a:spLocks noRot="1" noChangeAspect="1" noMove="1" noResize="1" noEditPoints="1" noAdjustHandles="1" noChangeArrowheads="1" noChangeShapeType="1" noTextEdit="1"/>
                </p:cNvSpPr>
                <p:nvPr/>
              </p:nvSpPr>
              <p:spPr bwMode="auto">
                <a:xfrm>
                  <a:off x="1146" y="2058"/>
                  <a:ext cx="284" cy="318"/>
                </a:xfrm>
                <a:prstGeom prst="rect">
                  <a:avLst/>
                </a:prstGeom>
                <a:blipFill>
                  <a:blip r:embed="rId3"/>
                  <a:stretch>
                    <a:fillRect r="-32432"/>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970" name="Object 9"/>
                <p:cNvSpPr txBox="1"/>
                <p:nvPr/>
              </p:nvSpPr>
              <p:spPr bwMode="auto">
                <a:xfrm>
                  <a:off x="1146" y="2556"/>
                  <a:ext cx="284" cy="298"/>
                </a:xfrm>
                <a:prstGeom prst="rect">
                  <a:avLst/>
                </a:prstGeom>
                <a:noFill/>
                <a:ln>
                  <a:noFill/>
                </a:ln>
                <a:ex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𝜎</m:t>
                            </m:r>
                          </m:e>
                          <m:sub>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sub>
                        </m:sSub>
                      </m:oMath>
                    </m:oMathPara>
                  </a14:m>
                  <a:endParaRPr lang="zh-CN" altLang="en-US" sz="2200" dirty="0"/>
                </a:p>
              </p:txBody>
            </p:sp>
          </mc:Choice>
          <mc:Fallback xmlns="">
            <p:sp>
              <p:nvSpPr>
                <p:cNvPr id="40970" name="Object 9"/>
                <p:cNvSpPr txBox="1">
                  <a:spLocks noRot="1" noChangeAspect="1" noMove="1" noResize="1" noEditPoints="1" noAdjustHandles="1" noChangeArrowheads="1" noChangeShapeType="1" noTextEdit="1"/>
                </p:cNvSpPr>
                <p:nvPr/>
              </p:nvSpPr>
              <p:spPr bwMode="auto">
                <a:xfrm>
                  <a:off x="1146" y="2556"/>
                  <a:ext cx="284" cy="298"/>
                </a:xfrm>
                <a:prstGeom prst="rect">
                  <a:avLst/>
                </a:prstGeom>
                <a:blipFill>
                  <a:blip r:embed="rId4"/>
                  <a:stretch>
                    <a:fillRect r="-32432"/>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971" name="Object 12"/>
                <p:cNvSpPr txBox="1"/>
                <p:nvPr/>
              </p:nvSpPr>
              <p:spPr bwMode="auto">
                <a:xfrm>
                  <a:off x="2583" y="2315"/>
                  <a:ext cx="284" cy="317"/>
                </a:xfrm>
                <a:prstGeom prst="rect">
                  <a:avLst/>
                </a:prstGeom>
                <a:noFill/>
                <a:ln>
                  <a:noFill/>
                </a:ln>
                <a:ex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𝜎</m:t>
                            </m:r>
                          </m:e>
                          <m:sub>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sub>
                        </m:sSub>
                      </m:oMath>
                    </m:oMathPara>
                  </a14:m>
                  <a:endParaRPr lang="zh-CN" altLang="en-US" sz="2200" dirty="0"/>
                </a:p>
              </p:txBody>
            </p:sp>
          </mc:Choice>
          <mc:Fallback xmlns="">
            <p:sp>
              <p:nvSpPr>
                <p:cNvPr id="40971" name="Object 12"/>
                <p:cNvSpPr txBox="1">
                  <a:spLocks noRot="1" noChangeAspect="1" noMove="1" noResize="1" noEditPoints="1" noAdjustHandles="1" noChangeArrowheads="1" noChangeShapeType="1" noTextEdit="1"/>
                </p:cNvSpPr>
                <p:nvPr/>
              </p:nvSpPr>
              <p:spPr bwMode="auto">
                <a:xfrm>
                  <a:off x="2583" y="2315"/>
                  <a:ext cx="284" cy="317"/>
                </a:xfrm>
                <a:prstGeom prst="rect">
                  <a:avLst/>
                </a:prstGeom>
                <a:blipFill>
                  <a:blip r:embed="rId5"/>
                  <a:stretch>
                    <a:fillRect r="-31081"/>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972" name="Object 13"/>
                <p:cNvSpPr txBox="1"/>
                <p:nvPr/>
              </p:nvSpPr>
              <p:spPr bwMode="auto">
                <a:xfrm>
                  <a:off x="2914" y="2323"/>
                  <a:ext cx="284" cy="317"/>
                </a:xfrm>
                <a:prstGeom prst="rect">
                  <a:avLst/>
                </a:prstGeom>
                <a:noFill/>
                <a:ln>
                  <a:noFill/>
                </a:ln>
                <a:ex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𝜎</m:t>
                            </m:r>
                          </m:e>
                          <m:sub>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sub>
                        </m:sSub>
                      </m:oMath>
                    </m:oMathPara>
                  </a14:m>
                  <a:endParaRPr lang="zh-CN" altLang="en-US" sz="2200" dirty="0"/>
                </a:p>
              </p:txBody>
            </p:sp>
          </mc:Choice>
          <mc:Fallback xmlns="">
            <p:sp>
              <p:nvSpPr>
                <p:cNvPr id="40972" name="Object 13"/>
                <p:cNvSpPr txBox="1">
                  <a:spLocks noRot="1" noChangeAspect="1" noMove="1" noResize="1" noEditPoints="1" noAdjustHandles="1" noChangeArrowheads="1" noChangeShapeType="1" noTextEdit="1"/>
                </p:cNvSpPr>
                <p:nvPr/>
              </p:nvSpPr>
              <p:spPr bwMode="auto">
                <a:xfrm>
                  <a:off x="2914" y="2323"/>
                  <a:ext cx="284" cy="317"/>
                </a:xfrm>
                <a:prstGeom prst="rect">
                  <a:avLst/>
                </a:prstGeom>
                <a:blipFill>
                  <a:blip r:embed="rId6"/>
                  <a:stretch>
                    <a:fillRect r="-31081"/>
                  </a:stretch>
                </a:blipFill>
                <a:ln>
                  <a:noFill/>
                </a:ln>
                <a:extLst/>
              </p:spPr>
              <p:txBody>
                <a:bodyPr/>
                <a:lstStyle/>
                <a:p>
                  <a:r>
                    <a:rPr lang="zh-CN" altLang="en-US">
                      <a:noFill/>
                    </a:rPr>
                    <a:t> </a:t>
                  </a:r>
                </a:p>
              </p:txBody>
            </p:sp>
          </mc:Fallback>
        </mc:AlternateContent>
      </p:gr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45</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45422"/>
                                        </p:tgtEl>
                                        <p:attrNameLst>
                                          <p:attrName>style.visibility</p:attrName>
                                        </p:attrNameLst>
                                      </p:cBhvr>
                                      <p:to>
                                        <p:strVal val="visible"/>
                                      </p:to>
                                    </p:set>
                                    <p:anim calcmode="lin" valueType="num">
                                      <p:cBhvr>
                                        <p:cTn id="7" dur="500" fill="hold"/>
                                        <p:tgtEl>
                                          <p:spTgt spid="145422"/>
                                        </p:tgtEl>
                                        <p:attrNameLst>
                                          <p:attrName>ppt_w</p:attrName>
                                        </p:attrNameLst>
                                      </p:cBhvr>
                                      <p:tavLst>
                                        <p:tav tm="0">
                                          <p:val>
                                            <p:fltVal val="0"/>
                                          </p:val>
                                        </p:tav>
                                        <p:tav tm="100000">
                                          <p:val>
                                            <p:strVal val="#ppt_w"/>
                                          </p:val>
                                        </p:tav>
                                      </p:tavLst>
                                    </p:anim>
                                    <p:anim calcmode="lin" valueType="num">
                                      <p:cBhvr>
                                        <p:cTn id="8" dur="500" fill="hold"/>
                                        <p:tgtEl>
                                          <p:spTgt spid="1454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8A050B0C-47A4-41BE-B4BF-4C692E2757CE}" type="datetime1">
              <a:rPr lang="zh-CN" altLang="en-US" smtClean="0"/>
              <a:t>2023/2/20</a:t>
            </a:fld>
            <a:endParaRPr lang="en-US" altLang="zh-CN" dirty="0"/>
          </a:p>
        </p:txBody>
      </p:sp>
      <p:sp>
        <p:nvSpPr>
          <p:cNvPr id="41987" name="Text Box 2"/>
          <p:cNvSpPr txBox="1"/>
          <p:nvPr/>
        </p:nvSpPr>
        <p:spPr>
          <a:xfrm>
            <a:off x="148039" y="1401767"/>
            <a:ext cx="615553" cy="3304751"/>
          </a:xfrm>
          <a:prstGeom prst="rect">
            <a:avLst/>
          </a:prstGeom>
          <a:noFill/>
          <a:ln w="9525">
            <a:noFill/>
            <a:miter/>
          </a:ln>
        </p:spPr>
        <p:txBody>
          <a:bodyPr vert="eaVert" wrap="non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随 机 误 差 计 算 </a:t>
            </a:r>
          </a:p>
        </p:txBody>
      </p:sp>
      <p:sp>
        <p:nvSpPr>
          <p:cNvPr id="41988" name="Text Box 3"/>
          <p:cNvSpPr txBox="1"/>
          <p:nvPr/>
        </p:nvSpPr>
        <p:spPr>
          <a:xfrm>
            <a:off x="1116017" y="568329"/>
            <a:ext cx="5378395" cy="492443"/>
          </a:xfrm>
          <a:prstGeom prst="rect">
            <a:avLst/>
          </a:prstGeom>
          <a:noFill/>
          <a:ln w="9525">
            <a:noFill/>
            <a:miter/>
          </a:ln>
        </p:spPr>
        <p:txBody>
          <a:bodyPr wrap="none">
            <a:spAutoFit/>
          </a:bodyPr>
          <a:lstStyle/>
          <a:p>
            <a:pPr lvl="0" algn="l" eaLnBrk="1" hangingPunct="1"/>
            <a:r>
              <a:rPr lang="zh-CN" altLang="en-US" sz="2600" dirty="0">
                <a:solidFill>
                  <a:srgbClr val="0000FF"/>
                </a:solidFill>
                <a:latin typeface="宋体" panose="02010600030101010101" pitchFamily="2" charset="-122"/>
              </a:rPr>
              <a:t>（</a:t>
            </a:r>
            <a:r>
              <a:rPr lang="en-US" altLang="zh-CN" sz="2600" dirty="0">
                <a:solidFill>
                  <a:srgbClr val="0000FF"/>
                </a:solidFill>
                <a:latin typeface="宋体" panose="02010600030101010101" pitchFamily="2" charset="-122"/>
              </a:rPr>
              <a:t>3</a:t>
            </a:r>
            <a:r>
              <a:rPr lang="zh-CN" altLang="en-US" sz="2600" dirty="0">
                <a:solidFill>
                  <a:srgbClr val="0000FF"/>
                </a:solidFill>
                <a:latin typeface="宋体" panose="02010600030101010101" pitchFamily="2" charset="-122"/>
              </a:rPr>
              <a:t>）单次测量结果标准差的估算：</a:t>
            </a:r>
          </a:p>
        </p:txBody>
      </p:sp>
      <mc:AlternateContent xmlns:mc="http://schemas.openxmlformats.org/markup-compatibility/2006" xmlns:a14="http://schemas.microsoft.com/office/drawing/2010/main">
        <mc:Choice Requires="a14">
          <p:sp>
            <p:nvSpPr>
              <p:cNvPr id="146436" name="Object 4"/>
              <p:cNvSpPr txBox="1"/>
              <p:nvPr/>
            </p:nvSpPr>
            <p:spPr bwMode="auto">
              <a:xfrm>
                <a:off x="1476379" y="1700217"/>
                <a:ext cx="1295425" cy="720675"/>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𝜎</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sSub>
                            <m:sSubPr>
                              <m:ctrlPr>
                                <a:rPr lang="zh-CN" altLang="en-US" sz="2000" i="1">
                                  <a:solidFill>
                                    <a:srgbClr val="000000"/>
                                  </a:solidFill>
                                  <a:latin typeface="Cambria Math" panose="02040503050406030204" pitchFamily="18" charset="0"/>
                                </a:rPr>
                              </m:ctrlPr>
                            </m:sSubPr>
                            <m:e>
                              <m:r>
                                <m:rPr>
                                  <m:sty m:val="p"/>
                                </m:rPr>
                                <a:rPr lang="zh-CN" altLang="en-US" sz="2000" i="1">
                                  <a:solidFill>
                                    <a:srgbClr val="000000"/>
                                  </a:solidFill>
                                  <a:latin typeface="Cambria Math" panose="02040503050406030204" pitchFamily="18" charset="0"/>
                                </a:rPr>
                                <m:t>Δ</m:t>
                              </m:r>
                            </m:e>
                            <m:sub>
                              <m:r>
                                <a:rPr lang="zh-CN" altLang="en-US" sz="2000" i="1">
                                  <a:solidFill>
                                    <a:srgbClr val="000000"/>
                                  </a:solidFill>
                                  <a:latin typeface="Cambria Math" panose="02040503050406030204" pitchFamily="18" charset="0"/>
                                </a:rPr>
                                <m:t>𝑚</m:t>
                              </m:r>
                            </m:sub>
                          </m:sSub>
                        </m:num>
                        <m:den>
                          <m:r>
                            <a:rPr lang="zh-CN" altLang="en-US" sz="2000" i="1">
                              <a:solidFill>
                                <a:srgbClr val="000000"/>
                              </a:solidFill>
                              <a:latin typeface="Cambria Math" panose="02040503050406030204" pitchFamily="18" charset="0"/>
                            </a:rPr>
                            <m:t>𝑘</m:t>
                          </m:r>
                        </m:den>
                      </m:f>
                    </m:oMath>
                  </m:oMathPara>
                </a14:m>
                <a:endParaRPr lang="zh-CN" altLang="en-US" sz="2000" dirty="0"/>
              </a:p>
            </p:txBody>
          </p:sp>
        </mc:Choice>
        <mc:Fallback xmlns="">
          <p:sp>
            <p:nvSpPr>
              <p:cNvPr id="146436" name="Object 4"/>
              <p:cNvSpPr txBox="1">
                <a:spLocks noRot="1" noChangeAspect="1" noMove="1" noResize="1" noEditPoints="1" noAdjustHandles="1" noChangeArrowheads="1" noChangeShapeType="1" noTextEdit="1"/>
              </p:cNvSpPr>
              <p:nvPr/>
            </p:nvSpPr>
            <p:spPr bwMode="auto">
              <a:xfrm>
                <a:off x="1476379" y="1700217"/>
                <a:ext cx="1295425" cy="720675"/>
              </a:xfrm>
              <a:prstGeom prst="rect">
                <a:avLst/>
              </a:prstGeom>
              <a:blipFill>
                <a:blip r:embed="rId2"/>
                <a:stretch>
                  <a:fillRect/>
                </a:stretch>
              </a:blipFill>
              <a:ln>
                <a:noFill/>
              </a:ln>
              <a:extLst/>
            </p:spPr>
            <p:txBody>
              <a:bodyPr/>
              <a:lstStyle/>
              <a:p>
                <a:r>
                  <a:rPr lang="zh-CN" altLang="en-US">
                    <a:noFill/>
                  </a:rPr>
                  <a:t> </a:t>
                </a:r>
              </a:p>
            </p:txBody>
          </p:sp>
        </mc:Fallback>
      </mc:AlternateContent>
      <p:sp>
        <p:nvSpPr>
          <p:cNvPr id="146437" name="Text Box 5"/>
          <p:cNvSpPr txBox="1"/>
          <p:nvPr/>
        </p:nvSpPr>
        <p:spPr>
          <a:xfrm>
            <a:off x="2916238" y="1412875"/>
            <a:ext cx="5848350" cy="1717393"/>
          </a:xfrm>
          <a:prstGeom prst="rect">
            <a:avLst/>
          </a:prstGeom>
          <a:noFill/>
          <a:ln w="9525">
            <a:noFill/>
            <a:miter/>
          </a:ln>
        </p:spPr>
        <p:txBody>
          <a:bodyPr>
            <a:spAutoFit/>
          </a:bodyPr>
          <a:lstStyle/>
          <a:p>
            <a:pPr lvl="0" algn="l" eaLnBrk="1" hangingPunct="1">
              <a:lnSpc>
                <a:spcPct val="120000"/>
              </a:lnSpc>
            </a:pPr>
            <a:r>
              <a:rPr lang="en-US" altLang="zh-CN" sz="2200" i="1" dirty="0">
                <a:latin typeface="Times New Roman" panose="02020603050405020304" pitchFamily="18" charset="0"/>
              </a:rPr>
              <a:t>Δ</a:t>
            </a:r>
            <a:r>
              <a:rPr lang="en-US" altLang="zh-CN" sz="2200" baseline="-30000" dirty="0">
                <a:latin typeface="Times New Roman" panose="02020603050405020304" pitchFamily="18" charset="0"/>
              </a:rPr>
              <a:t>m</a:t>
            </a:r>
            <a:r>
              <a:rPr lang="zh-CN" altLang="en-US" sz="2200" dirty="0">
                <a:latin typeface="Times New Roman" panose="02020603050405020304" pitchFamily="18" charset="0"/>
              </a:rPr>
              <a:t>为仪器的最大读数误差</a:t>
            </a:r>
            <a:r>
              <a:rPr lang="en-US" altLang="zh-CN" sz="2200" dirty="0">
                <a:latin typeface="Times New Roman" panose="02020603050405020304" pitchFamily="18" charset="0"/>
              </a:rPr>
              <a:t>, </a:t>
            </a:r>
            <a:r>
              <a:rPr lang="zh-CN" altLang="en-US" sz="2200" dirty="0">
                <a:latin typeface="Times New Roman" panose="02020603050405020304" pitchFamily="18" charset="0"/>
              </a:rPr>
              <a:t>通常取仪器的最小分度值。</a:t>
            </a:r>
          </a:p>
          <a:p>
            <a:pPr lvl="0" algn="l" eaLnBrk="1" hangingPunct="1">
              <a:lnSpc>
                <a:spcPct val="120000"/>
              </a:lnSpc>
            </a:pPr>
            <a:r>
              <a:rPr lang="en-US" altLang="zh-CN" sz="2200" i="1" dirty="0">
                <a:latin typeface="Times New Roman" panose="02020603050405020304" pitchFamily="18" charset="0"/>
                <a:ea typeface="Times New Roman" panose="02020603050405020304" pitchFamily="18" charset="0"/>
              </a:rPr>
              <a:t>  k</a:t>
            </a:r>
            <a:r>
              <a:rPr lang="zh-CN" altLang="en-US" sz="2200" dirty="0">
                <a:latin typeface="Times New Roman" panose="02020603050405020304" pitchFamily="18" charset="0"/>
                <a:ea typeface="Times New Roman" panose="02020603050405020304" pitchFamily="18" charset="0"/>
              </a:rPr>
              <a:t>为分布系数，符合</a:t>
            </a:r>
            <a:r>
              <a:rPr lang="zh-CN" altLang="en-US" sz="2200" dirty="0">
                <a:latin typeface="Times New Roman" panose="02020603050405020304" pitchFamily="18" charset="0"/>
              </a:rPr>
              <a:t>正态</a:t>
            </a:r>
            <a:r>
              <a:rPr lang="zh-CN" altLang="en-US" sz="2200" dirty="0">
                <a:latin typeface="Times New Roman" panose="02020603050405020304" pitchFamily="18" charset="0"/>
                <a:ea typeface="Times New Roman" panose="02020603050405020304" pitchFamily="18" charset="0"/>
              </a:rPr>
              <a:t>分布，则 </a:t>
            </a:r>
            <a:r>
              <a:rPr lang="en-US" altLang="zh-CN" sz="2200" i="1" dirty="0">
                <a:latin typeface="Times New Roman" panose="02020603050405020304" pitchFamily="18" charset="0"/>
                <a:ea typeface="Times New Roman" panose="02020603050405020304" pitchFamily="18" charset="0"/>
              </a:rPr>
              <a:t>k</a:t>
            </a:r>
            <a:r>
              <a:rPr lang="zh-CN" altLang="en-US" sz="2200" dirty="0">
                <a:latin typeface="Times New Roman" panose="02020603050405020304" pitchFamily="18" charset="0"/>
                <a:ea typeface="Times New Roman" panose="02020603050405020304" pitchFamily="18" charset="0"/>
              </a:rPr>
              <a:t>=</a:t>
            </a:r>
            <a:r>
              <a:rPr lang="zh-CN" altLang="en-US" sz="2200" dirty="0">
                <a:latin typeface="Times New Roman" panose="02020603050405020304" pitchFamily="18" charset="0"/>
              </a:rPr>
              <a:t>3；</a:t>
            </a:r>
            <a:r>
              <a:rPr lang="zh-CN" altLang="en-US" sz="2200" dirty="0">
                <a:latin typeface="Times New Roman" panose="02020603050405020304" pitchFamily="18" charset="0"/>
                <a:ea typeface="Times New Roman" panose="02020603050405020304" pitchFamily="18" charset="0"/>
              </a:rPr>
              <a:t>符合</a:t>
            </a:r>
            <a:r>
              <a:rPr lang="zh-CN" altLang="en-US" sz="2200" dirty="0">
                <a:latin typeface="Times New Roman" panose="02020603050405020304" pitchFamily="18" charset="0"/>
              </a:rPr>
              <a:t>平均</a:t>
            </a:r>
            <a:r>
              <a:rPr lang="zh-CN" altLang="en-US" sz="2200" dirty="0">
                <a:latin typeface="Times New Roman" panose="02020603050405020304" pitchFamily="18" charset="0"/>
                <a:ea typeface="Times New Roman" panose="02020603050405020304" pitchFamily="18" charset="0"/>
              </a:rPr>
              <a:t>分布时，</a:t>
            </a:r>
            <a:r>
              <a:rPr lang="en-US" altLang="zh-CN" sz="2200" dirty="0">
                <a:latin typeface="Times New Roman" panose="02020603050405020304" pitchFamily="18" charset="0"/>
                <a:ea typeface="Times New Roman" panose="02020603050405020304" pitchFamily="18" charset="0"/>
              </a:rPr>
              <a:t>k=√3</a:t>
            </a:r>
          </a:p>
        </p:txBody>
      </p:sp>
      <p:sp>
        <p:nvSpPr>
          <p:cNvPr id="146438" name="Text Box 6"/>
          <p:cNvSpPr txBox="1"/>
          <p:nvPr/>
        </p:nvSpPr>
        <p:spPr>
          <a:xfrm>
            <a:off x="1258892" y="3357567"/>
            <a:ext cx="3203121" cy="492443"/>
          </a:xfrm>
          <a:prstGeom prst="rect">
            <a:avLst/>
          </a:prstGeom>
          <a:noFill/>
          <a:ln w="9525">
            <a:noFill/>
            <a:miter/>
          </a:ln>
        </p:spPr>
        <p:txBody>
          <a:bodyPr wrap="none">
            <a:spAutoFit/>
          </a:bodyPr>
          <a:lstStyle/>
          <a:p>
            <a:pPr lvl="0" algn="l" eaLnBrk="1" hangingPunct="1"/>
            <a:r>
              <a:rPr lang="en-US" altLang="zh-CN" sz="2600" dirty="0">
                <a:solidFill>
                  <a:srgbClr val="0000FF"/>
                </a:solidFill>
                <a:latin typeface="宋体" panose="02010600030101010101" pitchFamily="2" charset="-122"/>
              </a:rPr>
              <a:t>(4)</a:t>
            </a:r>
            <a:r>
              <a:rPr lang="zh-CN" altLang="en-US" sz="2600" dirty="0">
                <a:solidFill>
                  <a:srgbClr val="0000FF"/>
                </a:solidFill>
                <a:latin typeface="宋体" panose="02010600030101010101" pitchFamily="2" charset="-122"/>
              </a:rPr>
              <a:t>测量结果的表示:</a:t>
            </a:r>
          </a:p>
        </p:txBody>
      </p:sp>
      <mc:AlternateContent xmlns:mc="http://schemas.openxmlformats.org/markup-compatibility/2006" xmlns:a14="http://schemas.microsoft.com/office/drawing/2010/main">
        <mc:Choice Requires="a14">
          <p:sp>
            <p:nvSpPr>
              <p:cNvPr id="146439" name="Object 7"/>
              <p:cNvSpPr txBox="1"/>
              <p:nvPr/>
            </p:nvSpPr>
            <p:spPr bwMode="auto">
              <a:xfrm>
                <a:off x="2498729" y="4114800"/>
                <a:ext cx="3513435" cy="1042392"/>
              </a:xfrm>
              <a:prstGeom prst="rect">
                <a:avLst/>
              </a:prstGeom>
              <a:solidFill>
                <a:srgbClr val="B2B2B2"/>
              </a:solidFill>
              <a:ln>
                <a:noFill/>
              </a:ln>
              <a:extLst/>
            </p:spPr>
            <p:txBody>
              <a:bodyPr>
                <a:noAutofit/>
              </a:bodyPr>
              <a:lstStyle/>
              <a:p>
                <a:pPr/>
                <a14:m>
                  <m:oMathPara xmlns:m="http://schemas.openxmlformats.org/officeDocument/2006/math">
                    <m:oMathParaPr>
                      <m:jc m:val="center"/>
                    </m:oMathParaPr>
                    <m:oMath xmlns:m="http://schemas.openxmlformats.org/officeDocument/2006/math">
                      <m:d>
                        <m:dPr>
                          <m:begChr m:val="{"/>
                          <m:endChr m:val=""/>
                          <m:ctrlPr>
                            <a:rPr lang="zh-CN" altLang="en-US" sz="2000" i="1">
                              <a:solidFill>
                                <a:srgbClr val="000000"/>
                              </a:solidFill>
                              <a:latin typeface="Cambria Math" panose="02040503050406030204" pitchFamily="18" charset="0"/>
                            </a:rPr>
                          </m:ctrlPr>
                        </m:dPr>
                        <m:e>
                          <m:eqArr>
                            <m:eqArrPr>
                              <m:ctrlPr>
                                <a:rPr lang="zh-CN" altLang="en-US" sz="2000" i="1">
                                  <a:solidFill>
                                    <a:srgbClr val="000000"/>
                                  </a:solidFill>
                                  <a:latin typeface="Cambria Math" panose="02040503050406030204" pitchFamily="18" charset="0"/>
                                </a:rPr>
                              </m:ctrlPr>
                            </m:eqArrPr>
                            <m:e>
                              <m:r>
                                <a:rPr lang="zh-CN" altLang="en-US" sz="2000" i="1">
                                  <a:solidFill>
                                    <a:srgbClr val="000000"/>
                                  </a:solidFill>
                                  <a:latin typeface="Cambria Math" panose="02040503050406030204" pitchFamily="18" charset="0"/>
                                </a:rPr>
                                <m:t>&amp;</m:t>
                              </m:r>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𝑥</m:t>
                                  </m:r>
                                </m:e>
                              </m:acc>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𝜎</m:t>
                                  </m:r>
                                </m:e>
                                <m:sub>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𝑥</m:t>
                                      </m:r>
                                    </m:e>
                                  </m:acc>
                                </m:sub>
                              </m:sSub>
                              <m:m>
                                <m:mPr>
                                  <m:plcHide m:val="on"/>
                                  <m:mcs>
                                    <m:mc>
                                      <m:mcPr>
                                        <m:count m:val="2"/>
                                        <m:mcJc m:val="center"/>
                                      </m:mcPr>
                                    </m:mc>
                                  </m:mcs>
                                  <m:ctrlPr>
                                    <a:rPr lang="zh-CN" altLang="en-US" sz="2000" i="1">
                                      <a:solidFill>
                                        <a:srgbClr val="000000"/>
                                      </a:solidFill>
                                      <a:latin typeface="Cambria Math" panose="02040503050406030204" pitchFamily="18" charset="0"/>
                                    </a:rPr>
                                  </m:ctrlPr>
                                </m:mPr>
                                <m:mr>
                                  <m:e/>
                                  <m:e>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单位</m:t>
                                    </m:r>
                                    <m:r>
                                      <a:rPr lang="zh-CN" altLang="en-US" sz="2000" i="1">
                                        <a:solidFill>
                                          <a:srgbClr val="000000"/>
                                        </a:solidFill>
                                        <a:latin typeface="Cambria Math" panose="02040503050406030204" pitchFamily="18" charset="0"/>
                                      </a:rPr>
                                      <m:t>)</m:t>
                                    </m:r>
                                  </m:e>
                                </m:mr>
                              </m:m>
                            </m:e>
                            <m:e>
                              <m:r>
                                <a:rPr lang="zh-CN" altLang="en-US" sz="2000" i="1">
                                  <a:solidFill>
                                    <a:srgbClr val="000000"/>
                                  </a:solidFill>
                                  <a:latin typeface="Cambria Math" panose="02040503050406030204" pitchFamily="18" charset="0"/>
                                </a:rPr>
                                <m:t>&amp;</m:t>
                              </m:r>
                              <m:r>
                                <a:rPr lang="zh-CN" altLang="en-US" sz="2000" i="1">
                                  <a:solidFill>
                                    <a:srgbClr val="000000"/>
                                  </a:solidFill>
                                  <a:latin typeface="Cambria Math" panose="02040503050406030204" pitchFamily="18" charset="0"/>
                                </a:rPr>
                                <m:t>𝐸</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𝜎</m:t>
                                      </m:r>
                                    </m:e>
                                    <m:sub>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𝑥</m:t>
                                          </m:r>
                                        </m:e>
                                      </m:acc>
                                    </m:sub>
                                  </m:sSub>
                                </m:num>
                                <m:den>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𝑥</m:t>
                                      </m:r>
                                    </m:e>
                                  </m:acc>
                                </m:den>
                              </m:f>
                              <m:m>
                                <m:mPr>
                                  <m:plcHide m:val="on"/>
                                  <m:mcs>
                                    <m:mc>
                                      <m:mcPr>
                                        <m:count m:val="2"/>
                                        <m:mcJc m:val="center"/>
                                      </m:mcPr>
                                    </m:mc>
                                  </m:mcs>
                                  <m:ctrlPr>
                                    <a:rPr lang="zh-CN" altLang="en-US" sz="2000" i="1">
                                      <a:solidFill>
                                        <a:srgbClr val="000000"/>
                                      </a:solidFill>
                                      <a:latin typeface="Cambria Math" panose="02040503050406030204" pitchFamily="18" charset="0"/>
                                    </a:rPr>
                                  </m:ctrlPr>
                                </m:mPr>
                                <m:mr>
                                  <m:e/>
                                  <m:e>
                                    <m:r>
                                      <a:rPr lang="zh-CN" altLang="en-US" sz="2000" i="1">
                                        <a:solidFill>
                                          <a:srgbClr val="000000"/>
                                        </a:solidFill>
                                        <a:latin typeface="Cambria Math" panose="02040503050406030204" pitchFamily="18" charset="0"/>
                                      </a:rPr>
                                      <m:t>(100%)</m:t>
                                    </m:r>
                                  </m:e>
                                </m:mr>
                              </m:m>
                            </m:e>
                          </m:eqArr>
                        </m:e>
                      </m:d>
                    </m:oMath>
                  </m:oMathPara>
                </a14:m>
                <a:endParaRPr lang="zh-CN" altLang="en-US" sz="2000" dirty="0"/>
              </a:p>
            </p:txBody>
          </p:sp>
        </mc:Choice>
        <mc:Fallback xmlns="">
          <p:sp>
            <p:nvSpPr>
              <p:cNvPr id="146439" name="Object 7"/>
              <p:cNvSpPr txBox="1">
                <a:spLocks noRot="1" noChangeAspect="1" noMove="1" noResize="1" noEditPoints="1" noAdjustHandles="1" noChangeArrowheads="1" noChangeShapeType="1" noTextEdit="1"/>
              </p:cNvSpPr>
              <p:nvPr/>
            </p:nvSpPr>
            <p:spPr bwMode="auto">
              <a:xfrm>
                <a:off x="2498729" y="4114800"/>
                <a:ext cx="3513435" cy="1042392"/>
              </a:xfrm>
              <a:prstGeom prst="rect">
                <a:avLst/>
              </a:prstGeom>
              <a:blipFill>
                <a:blip r:embed="rId3"/>
                <a:stretch>
                  <a:fillRect/>
                </a:stretch>
              </a:blipFill>
              <a:ln>
                <a:noFill/>
              </a:ln>
              <a:extLst/>
            </p:spPr>
            <p:txBody>
              <a:bodyPr/>
              <a:lstStyle/>
              <a:p>
                <a:r>
                  <a:rPr lang="zh-CN" altLang="en-US">
                    <a:noFill/>
                  </a:rPr>
                  <a:t> </a:t>
                </a:r>
              </a:p>
            </p:txBody>
          </p:sp>
        </mc:Fallback>
      </mc:AlternateContent>
      <p:grpSp>
        <p:nvGrpSpPr>
          <p:cNvPr id="146448" name="Group 16"/>
          <p:cNvGrpSpPr/>
          <p:nvPr/>
        </p:nvGrpSpPr>
        <p:grpSpPr>
          <a:xfrm>
            <a:off x="1203326" y="5632455"/>
            <a:ext cx="6321002" cy="514350"/>
            <a:chOff x="758" y="3547"/>
            <a:chExt cx="4492" cy="324"/>
          </a:xfrm>
        </p:grpSpPr>
        <p:sp>
          <p:nvSpPr>
            <p:cNvPr id="41994" name="Text Box 8"/>
            <p:cNvSpPr txBox="1"/>
            <p:nvPr/>
          </p:nvSpPr>
          <p:spPr>
            <a:xfrm>
              <a:off x="758" y="3547"/>
              <a:ext cx="4492" cy="271"/>
            </a:xfrm>
            <a:prstGeom prst="rect">
              <a:avLst/>
            </a:prstGeom>
            <a:noFill/>
            <a:ln w="9525">
              <a:noFill/>
              <a:miter/>
            </a:ln>
          </p:spPr>
          <p:txBody>
            <a:bodyPr>
              <a:spAutoFit/>
            </a:bodyPr>
            <a:lstStyle/>
            <a:p>
              <a:pPr lvl="0" algn="l" eaLnBrk="1" hangingPunct="1"/>
              <a:r>
                <a:rPr lang="zh-CN" altLang="en-US" sz="2200" dirty="0">
                  <a:latin typeface="宋体" panose="02010600030101010101" pitchFamily="2" charset="-122"/>
                </a:rPr>
                <a:t>意义:真值</a:t>
              </a:r>
              <a:r>
                <a:rPr lang="en-US" altLang="zh-CN" sz="2200" i="1" dirty="0">
                  <a:latin typeface="Times New Roman" panose="02020603050405020304" pitchFamily="18" charset="0"/>
                </a:rPr>
                <a:t>x</a:t>
              </a:r>
              <a:r>
                <a:rPr lang="en-US" altLang="zh-CN" sz="2200" baseline="-30000" dirty="0">
                  <a:latin typeface="宋体" panose="02010600030101010101" pitchFamily="2" charset="-122"/>
                </a:rPr>
                <a:t>0</a:t>
              </a:r>
              <a:r>
                <a:rPr lang="zh-CN" altLang="en-US" sz="2200" dirty="0">
                  <a:latin typeface="宋体" panose="02010600030101010101" pitchFamily="2" charset="-122"/>
                </a:rPr>
                <a:t>落在</a:t>
              </a:r>
              <a:r>
                <a:rPr lang="en-US" altLang="zh-CN" sz="2200" i="1" dirty="0">
                  <a:latin typeface="Times New Roman" panose="02020603050405020304" pitchFamily="18" charset="0"/>
                </a:rPr>
                <a:t>x </a:t>
              </a:r>
              <a:r>
                <a:rPr lang="en-US" altLang="zh-CN" sz="2200" dirty="0">
                  <a:latin typeface="Times New Roman" panose="02020603050405020304" pitchFamily="18" charset="0"/>
                  <a:ea typeface="Times New Roman" panose="02020603050405020304" pitchFamily="18" charset="0"/>
                </a:rPr>
                <a:t>±      </a:t>
              </a:r>
              <a:r>
                <a:rPr lang="zh-CN" altLang="en-US" sz="2200" dirty="0">
                  <a:latin typeface="宋体" panose="02010600030101010101" pitchFamily="2" charset="-122"/>
                </a:rPr>
                <a:t>的范围内的概率为</a:t>
              </a:r>
              <a:r>
                <a:rPr lang="en-US" altLang="zh-CN" sz="2200" dirty="0">
                  <a:latin typeface="宋体" panose="02010600030101010101" pitchFamily="2" charset="-122"/>
                </a:rPr>
                <a:t>68.3%。</a:t>
              </a:r>
              <a:r>
                <a:rPr lang="en-US" altLang="zh-CN" sz="2200" b="0" dirty="0">
                  <a:latin typeface="宋体" panose="02010600030101010101" pitchFamily="2" charset="-122"/>
                </a:rPr>
                <a:t> </a:t>
              </a:r>
            </a:p>
          </p:txBody>
        </p:sp>
        <mc:AlternateContent xmlns:mc="http://schemas.openxmlformats.org/markup-compatibility/2006" xmlns:a14="http://schemas.microsoft.com/office/drawing/2010/main">
          <mc:Choice Requires="a14">
            <p:sp>
              <p:nvSpPr>
                <p:cNvPr id="41995" name="Object 12"/>
                <p:cNvSpPr txBox="1"/>
                <p:nvPr/>
              </p:nvSpPr>
              <p:spPr bwMode="auto">
                <a:xfrm>
                  <a:off x="2538" y="3553"/>
                  <a:ext cx="284" cy="318"/>
                </a:xfrm>
                <a:prstGeom prst="rect">
                  <a:avLst/>
                </a:prstGeom>
                <a:noFill/>
                <a:ln>
                  <a:noFill/>
                </a:ln>
                <a:ex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A0"/>
                                </a:solidFill>
                                <a:latin typeface="Cambria Math" panose="02040503050406030204" pitchFamily="18" charset="0"/>
                              </a:rPr>
                            </m:ctrlPr>
                          </m:sSubPr>
                          <m:e>
                            <m:r>
                              <a:rPr lang="zh-CN" altLang="en-US" sz="2000" i="1">
                                <a:solidFill>
                                  <a:srgbClr val="0000A0"/>
                                </a:solidFill>
                                <a:latin typeface="Cambria Math" panose="02040503050406030204" pitchFamily="18" charset="0"/>
                              </a:rPr>
                              <m:t>𝜎</m:t>
                            </m:r>
                          </m:e>
                          <m:sub>
                            <m:acc>
                              <m:accPr>
                                <m:chr m:val="̄"/>
                                <m:ctrlPr>
                                  <a:rPr lang="zh-CN" altLang="en-US" sz="2000" i="1">
                                    <a:solidFill>
                                      <a:srgbClr val="0000A0"/>
                                    </a:solidFill>
                                    <a:latin typeface="Cambria Math" panose="02040503050406030204" pitchFamily="18" charset="0"/>
                                  </a:rPr>
                                </m:ctrlPr>
                              </m:accPr>
                              <m:e>
                                <m:r>
                                  <a:rPr lang="zh-CN" altLang="en-US" sz="2000" i="1">
                                    <a:solidFill>
                                      <a:srgbClr val="0000A0"/>
                                    </a:solidFill>
                                    <a:latin typeface="Cambria Math" panose="02040503050406030204" pitchFamily="18" charset="0"/>
                                  </a:rPr>
                                  <m:t>𝑥</m:t>
                                </m:r>
                              </m:e>
                            </m:acc>
                          </m:sub>
                        </m:sSub>
                      </m:oMath>
                    </m:oMathPara>
                  </a14:m>
                  <a:endParaRPr lang="zh-CN" altLang="en-US" sz="2000" dirty="0"/>
                </a:p>
              </p:txBody>
            </p:sp>
          </mc:Choice>
          <mc:Fallback xmlns="">
            <p:sp>
              <p:nvSpPr>
                <p:cNvPr id="41995" name="Object 12"/>
                <p:cNvSpPr txBox="1">
                  <a:spLocks noRot="1" noChangeAspect="1" noMove="1" noResize="1" noEditPoints="1" noAdjustHandles="1" noChangeArrowheads="1" noChangeShapeType="1" noTextEdit="1"/>
                </p:cNvSpPr>
                <p:nvPr/>
              </p:nvSpPr>
              <p:spPr bwMode="auto">
                <a:xfrm>
                  <a:off x="2538" y="3553"/>
                  <a:ext cx="284" cy="318"/>
                </a:xfrm>
                <a:prstGeom prst="rect">
                  <a:avLst/>
                </a:prstGeom>
                <a:blipFill>
                  <a:blip r:embed="rId4"/>
                  <a:stretch>
                    <a:fillRect r="-34848"/>
                  </a:stretch>
                </a:blipFill>
                <a:ln>
                  <a:noFill/>
                </a:ln>
                <a:extLst/>
              </p:spPr>
              <p:txBody>
                <a:bodyPr/>
                <a:lstStyle/>
                <a:p>
                  <a:r>
                    <a:rPr lang="zh-CN" altLang="en-US">
                      <a:noFill/>
                    </a:rPr>
                    <a:t> </a:t>
                  </a:r>
                </a:p>
              </p:txBody>
            </p:sp>
          </mc:Fallback>
        </mc:AlternateContent>
      </p:gr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46</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6436"/>
                                        </p:tgtEl>
                                        <p:attrNameLst>
                                          <p:attrName>style.visibility</p:attrName>
                                        </p:attrNameLst>
                                      </p:cBhvr>
                                      <p:to>
                                        <p:strVal val="visible"/>
                                      </p:to>
                                    </p:set>
                                    <p:animEffect transition="in" filter="wipe(down)">
                                      <p:cBhvr>
                                        <p:cTn id="7" dur="500"/>
                                        <p:tgtEl>
                                          <p:spTgt spid="146436"/>
                                        </p:tgtEl>
                                      </p:cBhvr>
                                    </p:animEffect>
                                  </p:childTnLst>
                                </p:cTn>
                              </p:par>
                            </p:childTnLst>
                          </p:cTn>
                        </p:par>
                        <p:par>
                          <p:cTn id="8" fill="hold">
                            <p:stCondLst>
                              <p:cond delay="500"/>
                            </p:stCondLst>
                            <p:childTnLst>
                              <p:par>
                                <p:cTn id="9" presetID="29" presetClass="entr" presetSubtype="0" fill="hold" grpId="0" nodeType="afterEffect">
                                  <p:stCondLst>
                                    <p:cond delay="0"/>
                                  </p:stCondLst>
                                  <p:childTnLst>
                                    <p:set>
                                      <p:cBhvr>
                                        <p:cTn id="10" dur="1" fill="hold">
                                          <p:stCondLst>
                                            <p:cond delay="0"/>
                                          </p:stCondLst>
                                        </p:cTn>
                                        <p:tgtEl>
                                          <p:spTgt spid="146437"/>
                                        </p:tgtEl>
                                        <p:attrNameLst>
                                          <p:attrName>style.visibility</p:attrName>
                                        </p:attrNameLst>
                                      </p:cBhvr>
                                      <p:to>
                                        <p:strVal val="visible"/>
                                      </p:to>
                                    </p:set>
                                    <p:anim calcmode="lin" valueType="num">
                                      <p:cBhvr>
                                        <p:cTn id="11" dur="1000" fill="hold"/>
                                        <p:tgtEl>
                                          <p:spTgt spid="146437"/>
                                        </p:tgtEl>
                                        <p:attrNameLst>
                                          <p:attrName>ppt_x</p:attrName>
                                        </p:attrNameLst>
                                      </p:cBhvr>
                                      <p:tavLst>
                                        <p:tav tm="0">
                                          <p:val>
                                            <p:strVal val="#ppt_x-.2"/>
                                          </p:val>
                                        </p:tav>
                                        <p:tav tm="100000">
                                          <p:val>
                                            <p:strVal val="#ppt_x"/>
                                          </p:val>
                                        </p:tav>
                                      </p:tavLst>
                                    </p:anim>
                                    <p:anim calcmode="lin" valueType="num">
                                      <p:cBhvr>
                                        <p:cTn id="12" dur="1000" fill="hold"/>
                                        <p:tgtEl>
                                          <p:spTgt spid="146437"/>
                                        </p:tgtEl>
                                        <p:attrNameLst>
                                          <p:attrName>ppt_y</p:attrName>
                                        </p:attrNameLst>
                                      </p:cBhvr>
                                      <p:tavLst>
                                        <p:tav tm="0">
                                          <p:val>
                                            <p:strVal val="#ppt_y"/>
                                          </p:val>
                                        </p:tav>
                                        <p:tav tm="100000">
                                          <p:val>
                                            <p:strVal val="#ppt_y"/>
                                          </p:val>
                                        </p:tav>
                                      </p:tavLst>
                                    </p:anim>
                                    <p:animEffect transition="in" filter="wipe(right)" prLst="gradientSize: 0.1">
                                      <p:cBhvr>
                                        <p:cTn id="13" dur="1000"/>
                                        <p:tgtEl>
                                          <p:spTgt spid="14643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46438"/>
                                        </p:tgtEl>
                                        <p:attrNameLst>
                                          <p:attrName>style.visibility</p:attrName>
                                        </p:attrNameLst>
                                      </p:cBhvr>
                                      <p:to>
                                        <p:strVal val="visible"/>
                                      </p:to>
                                    </p:set>
                                    <p:animEffect transition="in" filter="dissolve">
                                      <p:cBhvr>
                                        <p:cTn id="18" dur="500"/>
                                        <p:tgtEl>
                                          <p:spTgt spid="14643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6439"/>
                                        </p:tgtEl>
                                        <p:attrNameLst>
                                          <p:attrName>style.visibility</p:attrName>
                                        </p:attrNameLst>
                                      </p:cBhvr>
                                      <p:to>
                                        <p:strVal val="visible"/>
                                      </p:to>
                                    </p:set>
                                    <p:animEffect transition="in" filter="wipe(down)">
                                      <p:cBhvr>
                                        <p:cTn id="23" dur="500"/>
                                        <p:tgtEl>
                                          <p:spTgt spid="14643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46448"/>
                                        </p:tgtEl>
                                        <p:attrNameLst>
                                          <p:attrName>style.visibility</p:attrName>
                                        </p:attrNameLst>
                                      </p:cBhvr>
                                      <p:to>
                                        <p:strVal val="visible"/>
                                      </p:to>
                                    </p:set>
                                    <p:animEffect transition="in" filter="wipe(left)">
                                      <p:cBhvr>
                                        <p:cTn id="28" dur="500"/>
                                        <p:tgtEl>
                                          <p:spTgt spid="146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6" grpId="0" animBg="1"/>
      <p:bldP spid="146437" grpId="0"/>
      <p:bldP spid="146438" grpId="0"/>
      <p:bldP spid="14643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DAF5D857-7AAA-4C28-9A63-B29FD04C0A71}" type="datetime1">
              <a:rPr lang="zh-CN" altLang="en-US" smtClean="0"/>
              <a:t>2023/2/20</a:t>
            </a:fld>
            <a:endParaRPr lang="en-US" altLang="zh-CN" dirty="0"/>
          </a:p>
        </p:txBody>
      </p:sp>
      <p:sp>
        <p:nvSpPr>
          <p:cNvPr id="43011" name="Text Box 2"/>
          <p:cNvSpPr txBox="1"/>
          <p:nvPr/>
        </p:nvSpPr>
        <p:spPr>
          <a:xfrm>
            <a:off x="148039" y="1401767"/>
            <a:ext cx="615553" cy="3304751"/>
          </a:xfrm>
          <a:prstGeom prst="rect">
            <a:avLst/>
          </a:prstGeom>
          <a:noFill/>
          <a:ln w="9525">
            <a:noFill/>
            <a:miter/>
          </a:ln>
        </p:spPr>
        <p:txBody>
          <a:bodyPr vert="eaVert" wrap="non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随 机 误 差 计 算 </a:t>
            </a:r>
          </a:p>
        </p:txBody>
      </p:sp>
      <p:sp>
        <p:nvSpPr>
          <p:cNvPr id="43012" name="Text Box 3"/>
          <p:cNvSpPr txBox="1"/>
          <p:nvPr/>
        </p:nvSpPr>
        <p:spPr>
          <a:xfrm>
            <a:off x="1562469" y="260350"/>
            <a:ext cx="7624393" cy="1138773"/>
          </a:xfrm>
          <a:prstGeom prst="rect">
            <a:avLst/>
          </a:prstGeom>
          <a:noFill/>
          <a:ln w="9525">
            <a:noFill/>
            <a:miter/>
          </a:ln>
        </p:spPr>
        <p:txBody>
          <a:bodyPr wrap="square">
            <a:spAutoFit/>
          </a:bodyPr>
          <a:lstStyle/>
          <a:p>
            <a:pPr lvl="0" algn="l" eaLnBrk="1" hangingPunct="1"/>
            <a:r>
              <a:rPr lang="zh-CN" altLang="en-US" sz="2800" dirty="0">
                <a:solidFill>
                  <a:schemeClr val="accent5"/>
                </a:solidFill>
                <a:latin typeface="黑体" panose="02010609060101010101" pitchFamily="49" charset="-122"/>
                <a:ea typeface="黑体" panose="02010609060101010101" pitchFamily="49" charset="-122"/>
              </a:rPr>
              <a:t>例1</a:t>
            </a:r>
            <a:r>
              <a:rPr lang="zh-CN" altLang="en-US" sz="2000" b="0" dirty="0">
                <a:solidFill>
                  <a:schemeClr val="tx2"/>
                </a:solidFill>
                <a:latin typeface="黑体" panose="02010609060101010101" pitchFamily="49" charset="-122"/>
                <a:ea typeface="黑体" panose="02010609060101010101" pitchFamily="49" charset="-122"/>
              </a:rPr>
              <a:t> </a:t>
            </a:r>
            <a:r>
              <a:rPr lang="zh-CN" altLang="en-US" sz="2200" dirty="0">
                <a:latin typeface="宋体" panose="02010600030101010101" pitchFamily="2" charset="-122"/>
              </a:rPr>
              <a:t>用温度计对某个不变温度等精度测量数据如表</a:t>
            </a:r>
            <a:r>
              <a:rPr lang="en-US" altLang="zh-CN" sz="2200" dirty="0">
                <a:latin typeface="宋体" panose="02010600030101010101" pitchFamily="2" charset="-122"/>
              </a:rPr>
              <a:t>，</a:t>
            </a:r>
            <a:r>
              <a:rPr lang="zh-CN" altLang="en-US" sz="2200" dirty="0">
                <a:latin typeface="宋体" panose="02010600030101010101" pitchFamily="2" charset="-122"/>
              </a:rPr>
              <a:t>求测量结果</a:t>
            </a:r>
            <a:r>
              <a:rPr lang="zh-CN" altLang="en-US" sz="2200" dirty="0">
                <a:latin typeface="Tahoma" panose="020B0604030504040204" pitchFamily="34" charset="0"/>
              </a:rPr>
              <a:t>。</a:t>
            </a:r>
          </a:p>
          <a:p>
            <a:pPr lvl="0" algn="l" eaLnBrk="1" hangingPunct="1"/>
            <a:endParaRPr lang="zh-CN" altLang="en-US" b="0" dirty="0">
              <a:latin typeface="Tahoma" panose="020B0604030504040204" pitchFamily="34" charset="0"/>
            </a:endParaRPr>
          </a:p>
        </p:txBody>
      </p:sp>
      <p:graphicFrame>
        <p:nvGraphicFramePr>
          <p:cNvPr id="147460" name="Group 4"/>
          <p:cNvGraphicFramePr>
            <a:graphicFrameLocks noGrp="1"/>
          </p:cNvGraphicFramePr>
          <p:nvPr>
            <p:extLst>
              <p:ext uri="{D42A27DB-BD31-4B8C-83A1-F6EECF244321}">
                <p14:modId xmlns:p14="http://schemas.microsoft.com/office/powerpoint/2010/main" val="599266658"/>
              </p:ext>
            </p:extLst>
          </p:nvPr>
        </p:nvGraphicFramePr>
        <p:xfrm>
          <a:off x="1415249" y="1172763"/>
          <a:ext cx="7696200" cy="904630"/>
        </p:xfrm>
        <a:graphic>
          <a:graphicData uri="http://schemas.openxmlformats.org/drawingml/2006/table">
            <a:tbl>
              <a:tblPr/>
              <a:tblGrid>
                <a:gridCol w="641350">
                  <a:extLst>
                    <a:ext uri="{9D8B030D-6E8A-4147-A177-3AD203B41FA5}">
                      <a16:colId xmlns:a16="http://schemas.microsoft.com/office/drawing/2014/main" val="20000"/>
                    </a:ext>
                  </a:extLst>
                </a:gridCol>
                <a:gridCol w="641350">
                  <a:extLst>
                    <a:ext uri="{9D8B030D-6E8A-4147-A177-3AD203B41FA5}">
                      <a16:colId xmlns:a16="http://schemas.microsoft.com/office/drawing/2014/main" val="20001"/>
                    </a:ext>
                  </a:extLst>
                </a:gridCol>
                <a:gridCol w="641350">
                  <a:extLst>
                    <a:ext uri="{9D8B030D-6E8A-4147-A177-3AD203B41FA5}">
                      <a16:colId xmlns:a16="http://schemas.microsoft.com/office/drawing/2014/main" val="20002"/>
                    </a:ext>
                  </a:extLst>
                </a:gridCol>
                <a:gridCol w="641350">
                  <a:extLst>
                    <a:ext uri="{9D8B030D-6E8A-4147-A177-3AD203B41FA5}">
                      <a16:colId xmlns:a16="http://schemas.microsoft.com/office/drawing/2014/main" val="20003"/>
                    </a:ext>
                  </a:extLst>
                </a:gridCol>
                <a:gridCol w="641350">
                  <a:extLst>
                    <a:ext uri="{9D8B030D-6E8A-4147-A177-3AD203B41FA5}">
                      <a16:colId xmlns:a16="http://schemas.microsoft.com/office/drawing/2014/main" val="20004"/>
                    </a:ext>
                  </a:extLst>
                </a:gridCol>
                <a:gridCol w="641350">
                  <a:extLst>
                    <a:ext uri="{9D8B030D-6E8A-4147-A177-3AD203B41FA5}">
                      <a16:colId xmlns:a16="http://schemas.microsoft.com/office/drawing/2014/main" val="20005"/>
                    </a:ext>
                  </a:extLst>
                </a:gridCol>
                <a:gridCol w="641350">
                  <a:extLst>
                    <a:ext uri="{9D8B030D-6E8A-4147-A177-3AD203B41FA5}">
                      <a16:colId xmlns:a16="http://schemas.microsoft.com/office/drawing/2014/main" val="20006"/>
                    </a:ext>
                  </a:extLst>
                </a:gridCol>
                <a:gridCol w="641350">
                  <a:extLst>
                    <a:ext uri="{9D8B030D-6E8A-4147-A177-3AD203B41FA5}">
                      <a16:colId xmlns:a16="http://schemas.microsoft.com/office/drawing/2014/main" val="20007"/>
                    </a:ext>
                  </a:extLst>
                </a:gridCol>
                <a:gridCol w="641350">
                  <a:extLst>
                    <a:ext uri="{9D8B030D-6E8A-4147-A177-3AD203B41FA5}">
                      <a16:colId xmlns:a16="http://schemas.microsoft.com/office/drawing/2014/main" val="20008"/>
                    </a:ext>
                  </a:extLst>
                </a:gridCol>
                <a:gridCol w="641350">
                  <a:extLst>
                    <a:ext uri="{9D8B030D-6E8A-4147-A177-3AD203B41FA5}">
                      <a16:colId xmlns:a16="http://schemas.microsoft.com/office/drawing/2014/main" val="20009"/>
                    </a:ext>
                  </a:extLst>
                </a:gridCol>
                <a:gridCol w="641350">
                  <a:extLst>
                    <a:ext uri="{9D8B030D-6E8A-4147-A177-3AD203B41FA5}">
                      <a16:colId xmlns:a16="http://schemas.microsoft.com/office/drawing/2014/main" val="20010"/>
                    </a:ext>
                  </a:extLst>
                </a:gridCol>
                <a:gridCol w="641350">
                  <a:extLst>
                    <a:ext uri="{9D8B030D-6E8A-4147-A177-3AD203B41FA5}">
                      <a16:colId xmlns:a16="http://schemas.microsoft.com/office/drawing/2014/main" val="20011"/>
                    </a:ext>
                  </a:extLst>
                </a:gridCol>
              </a:tblGrid>
              <a:tr h="444500">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20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i</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0130">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t </a:t>
                      </a:r>
                      <a:r>
                        <a:rPr kumimoji="0"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13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a:t>
                      </a:r>
                      <a:r>
                        <a:rPr kumimoji="0"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531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530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531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7501" name="Text Box 45"/>
          <p:cNvSpPr txBox="1"/>
          <p:nvPr/>
        </p:nvSpPr>
        <p:spPr>
          <a:xfrm>
            <a:off x="1143004" y="2117729"/>
            <a:ext cx="2225675" cy="396875"/>
          </a:xfrm>
          <a:prstGeom prst="rect">
            <a:avLst/>
          </a:prstGeom>
          <a:noFill/>
          <a:ln w="9525">
            <a:noFill/>
            <a:miter/>
          </a:ln>
        </p:spPr>
        <p:txBody>
          <a:bodyPr>
            <a:spAutoFit/>
          </a:bodyPr>
          <a:lstStyle/>
          <a:p>
            <a:pPr lvl="0" algn="l" eaLnBrk="1" hangingPunct="1"/>
            <a:r>
              <a:rPr lang="en-US" altLang="zh-CN" sz="2000" b="0" dirty="0">
                <a:solidFill>
                  <a:schemeClr val="tx2"/>
                </a:solidFill>
                <a:latin typeface="Times New Roman" panose="02020603050405020304" pitchFamily="18" charset="0"/>
              </a:rPr>
              <a:t> </a:t>
            </a:r>
            <a:r>
              <a:rPr lang="zh-CN" altLang="en-US" sz="2000" dirty="0">
                <a:solidFill>
                  <a:schemeClr val="tx2"/>
                </a:solidFill>
                <a:latin typeface="Times New Roman" panose="02020603050405020304" pitchFamily="18" charset="0"/>
              </a:rPr>
              <a:t>解</a:t>
            </a:r>
            <a:r>
              <a:rPr lang="zh-CN" altLang="en-US" sz="2000" b="0" dirty="0">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147502" name="Object 46"/>
              <p:cNvSpPr txBox="1"/>
              <p:nvPr/>
            </p:nvSpPr>
            <p:spPr bwMode="auto">
              <a:xfrm>
                <a:off x="1981200" y="2236439"/>
                <a:ext cx="1644650" cy="791279"/>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𝑡</m:t>
                          </m:r>
                        </m:e>
                      </m:acc>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den>
                      </m:f>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𝑖</m:t>
                              </m:r>
                            </m:sub>
                          </m:sSub>
                        </m:e>
                      </m:nary>
                    </m:oMath>
                  </m:oMathPara>
                </a14:m>
                <a:endParaRPr lang="zh-CN" altLang="en-US" dirty="0"/>
              </a:p>
            </p:txBody>
          </p:sp>
        </mc:Choice>
        <mc:Fallback xmlns="">
          <p:sp>
            <p:nvSpPr>
              <p:cNvPr id="147502" name="Object 46"/>
              <p:cNvSpPr txBox="1">
                <a:spLocks noRot="1" noChangeAspect="1" noMove="1" noResize="1" noEditPoints="1" noAdjustHandles="1" noChangeArrowheads="1" noChangeShapeType="1" noTextEdit="1"/>
              </p:cNvSpPr>
              <p:nvPr/>
            </p:nvSpPr>
            <p:spPr bwMode="auto">
              <a:xfrm>
                <a:off x="1981200" y="2236435"/>
                <a:ext cx="1644650" cy="791279"/>
              </a:xfrm>
              <a:prstGeom prst="rect">
                <a:avLst/>
              </a:prstGeom>
              <a:blipFill rotWithShape="0">
                <a:blip r:embed="rId2"/>
                <a:stretch>
                  <a:fillRect b="-769"/>
                </a:stretch>
              </a:blipFill>
              <a:ln>
                <a:noFill/>
              </a:ln>
              <a:extLst/>
            </p:spPr>
            <p:txBody>
              <a:bodyPr/>
              <a:lstStyle/>
              <a:p>
                <a:r>
                  <a:rPr lang="zh-CN" altLang="en-US">
                    <a:noFill/>
                  </a:rPr>
                  <a:t> </a:t>
                </a:r>
              </a:p>
            </p:txBody>
          </p:sp>
        </mc:Fallback>
      </mc:AlternateContent>
      <p:sp>
        <p:nvSpPr>
          <p:cNvPr id="147503" name="Text Box 47"/>
          <p:cNvSpPr txBox="1"/>
          <p:nvPr/>
        </p:nvSpPr>
        <p:spPr>
          <a:xfrm>
            <a:off x="3625854" y="2419599"/>
            <a:ext cx="1649811" cy="400110"/>
          </a:xfrm>
          <a:prstGeom prst="rect">
            <a:avLst/>
          </a:prstGeom>
          <a:noFill/>
          <a:ln w="9525">
            <a:noFill/>
            <a:miter/>
          </a:ln>
        </p:spPr>
        <p:txBody>
          <a:bodyPr wrap="none">
            <a:spAutoFit/>
          </a:bodyPr>
          <a:lstStyle/>
          <a:p>
            <a:pPr lvl="0" algn="l" eaLnBrk="1" hangingPunct="1"/>
            <a:r>
              <a:rPr lang="zh-CN" altLang="en-US" sz="2000" b="0" dirty="0">
                <a:latin typeface="Times New Roman" panose="02020603050405020304" pitchFamily="18" charset="0"/>
              </a:rPr>
              <a:t>=530.0909 </a:t>
            </a:r>
            <a:r>
              <a:rPr lang="en-US" altLang="zh-CN" sz="2000" b="0" baseline="30000" dirty="0">
                <a:latin typeface="Times New Roman" panose="02020603050405020304" pitchFamily="18" charset="0"/>
                <a:ea typeface="Times New Roman" panose="02020603050405020304" pitchFamily="18" charset="0"/>
              </a:rPr>
              <a:t>O</a:t>
            </a:r>
            <a:r>
              <a:rPr lang="en-US" altLang="zh-CN" sz="2000" b="0" dirty="0">
                <a:latin typeface="Times New Roman" panose="02020603050405020304" pitchFamily="18" charset="0"/>
                <a:ea typeface="Times New Roman" panose="02020603050405020304" pitchFamily="18" charset="0"/>
              </a:rPr>
              <a:t>C</a:t>
            </a:r>
            <a:endParaRPr lang="zh-CN" altLang="en-US" sz="2000" b="0" dirty="0">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147504" name="Object 48"/>
              <p:cNvSpPr txBox="1"/>
              <p:nvPr/>
            </p:nvSpPr>
            <p:spPr bwMode="auto">
              <a:xfrm>
                <a:off x="1930403" y="3146429"/>
                <a:ext cx="4153769" cy="1167681"/>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𝑡</m:t>
                              </m:r>
                            </m:e>
                          </m:acc>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r>
                                <a:rPr lang="zh-CN" altLang="en-US" i="1">
                                  <a:solidFill>
                                    <a:srgbClr val="000000"/>
                                  </a:solidFill>
                                  <a:latin typeface="Cambria Math" panose="02040503050406030204" pitchFamily="18" charset="0"/>
                                </a:rPr>
                                <m:t>𝑡</m:t>
                              </m:r>
                            </m:sub>
                          </m:sSub>
                        </m:num>
                        <m:den>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𝑛</m:t>
                              </m:r>
                            </m:e>
                          </m:rad>
                        </m:den>
                      </m:f>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den>
                          </m:f>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𝑡</m:t>
                                  </m:r>
                                </m:e>
                              </m:acc>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nary>
                        </m:e>
                      </m:rad>
                    </m:oMath>
                  </m:oMathPara>
                </a14:m>
                <a:endParaRPr lang="zh-CN" altLang="en-US" dirty="0"/>
              </a:p>
            </p:txBody>
          </p:sp>
        </mc:Choice>
        <mc:Fallback xmlns="">
          <p:sp>
            <p:nvSpPr>
              <p:cNvPr id="147504" name="Object 48"/>
              <p:cNvSpPr txBox="1">
                <a:spLocks noRot="1" noChangeAspect="1" noMove="1" noResize="1" noEditPoints="1" noAdjustHandles="1" noChangeArrowheads="1" noChangeShapeType="1" noTextEdit="1"/>
              </p:cNvSpPr>
              <p:nvPr/>
            </p:nvSpPr>
            <p:spPr bwMode="auto">
              <a:xfrm>
                <a:off x="1930399" y="3146425"/>
                <a:ext cx="4153769" cy="1167681"/>
              </a:xfrm>
              <a:prstGeom prst="rect">
                <a:avLst/>
              </a:prstGeom>
              <a:blipFill rotWithShape="0">
                <a:blip r:embed="rId3"/>
                <a:stretch>
                  <a:fillRect/>
                </a:stretch>
              </a:blipFill>
              <a:ln>
                <a:noFill/>
              </a:ln>
              <a:extLst/>
            </p:spPr>
            <p:txBody>
              <a:bodyPr/>
              <a:lstStyle/>
              <a:p>
                <a:r>
                  <a:rPr lang="zh-CN" altLang="en-US">
                    <a:noFill/>
                  </a:rPr>
                  <a:t> </a:t>
                </a:r>
              </a:p>
            </p:txBody>
          </p:sp>
        </mc:Fallback>
      </mc:AlternateContent>
      <p:sp>
        <p:nvSpPr>
          <p:cNvPr id="147505" name="Text Box 49"/>
          <p:cNvSpPr txBox="1"/>
          <p:nvPr/>
        </p:nvSpPr>
        <p:spPr>
          <a:xfrm>
            <a:off x="6159698" y="3680197"/>
            <a:ext cx="1393330" cy="400110"/>
          </a:xfrm>
          <a:prstGeom prst="rect">
            <a:avLst/>
          </a:prstGeom>
          <a:noFill/>
          <a:ln w="9525">
            <a:noFill/>
            <a:miter/>
          </a:ln>
        </p:spPr>
        <p:txBody>
          <a:bodyPr wrap="none">
            <a:spAutoFit/>
          </a:bodyPr>
          <a:lstStyle/>
          <a:p>
            <a:pPr lvl="0" algn="l" eaLnBrk="1" hangingPunct="1"/>
            <a:r>
              <a:rPr lang="zh-CN" altLang="en-US" sz="2000" b="0" dirty="0">
                <a:latin typeface="Times New Roman" panose="02020603050405020304" pitchFamily="18" charset="0"/>
              </a:rPr>
              <a:t>=0.5301 </a:t>
            </a:r>
            <a:r>
              <a:rPr lang="en-US" altLang="zh-CN" sz="2000" b="0" baseline="30000" dirty="0">
                <a:latin typeface="Times New Roman" panose="02020603050405020304" pitchFamily="18" charset="0"/>
                <a:ea typeface="Times New Roman" panose="02020603050405020304" pitchFamily="18" charset="0"/>
              </a:rPr>
              <a:t>O</a:t>
            </a:r>
            <a:r>
              <a:rPr lang="en-US" altLang="zh-CN" sz="2000" b="0" dirty="0">
                <a:latin typeface="Times New Roman" panose="02020603050405020304" pitchFamily="18" charset="0"/>
                <a:ea typeface="Times New Roman" panose="02020603050405020304" pitchFamily="18" charset="0"/>
              </a:rPr>
              <a:t>C</a:t>
            </a:r>
            <a:endParaRPr lang="zh-CN" altLang="en-US" sz="2000" b="0" dirty="0">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147506" name="Object 50"/>
              <p:cNvSpPr txBox="1"/>
              <p:nvPr/>
            </p:nvSpPr>
            <p:spPr bwMode="auto">
              <a:xfrm>
                <a:off x="1930404" y="4509124"/>
                <a:ext cx="4086993" cy="761727"/>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𝐸</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𝑡</m:t>
                                  </m:r>
                                </m:e>
                              </m:acc>
                            </m:sub>
                          </m:sSub>
                        </m:num>
                        <m:den>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𝑡</m:t>
                              </m:r>
                            </m:e>
                          </m:acc>
                        </m:den>
                      </m:f>
                      <m:r>
                        <a:rPr lang="zh-CN" altLang="en-US" i="1">
                          <a:solidFill>
                            <a:srgbClr val="000000"/>
                          </a:solidFill>
                          <a:latin typeface="Cambria Math" panose="02040503050406030204" pitchFamily="18" charset="0"/>
                        </a:rPr>
                        <m:t>×100%=</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0.5301</m:t>
                          </m:r>
                        </m:num>
                        <m:den>
                          <m:r>
                            <a:rPr lang="zh-CN" altLang="en-US" i="1">
                              <a:solidFill>
                                <a:srgbClr val="000000"/>
                              </a:solidFill>
                              <a:latin typeface="Cambria Math" panose="02040503050406030204" pitchFamily="18" charset="0"/>
                            </a:rPr>
                            <m:t>530.0909</m:t>
                          </m:r>
                        </m:den>
                      </m:f>
                      <m:r>
                        <a:rPr lang="zh-CN" altLang="en-US" i="1">
                          <a:solidFill>
                            <a:srgbClr val="000000"/>
                          </a:solidFill>
                          <a:latin typeface="Cambria Math" panose="02040503050406030204" pitchFamily="18" charset="0"/>
                        </a:rPr>
                        <m:t>×100%</m:t>
                      </m:r>
                    </m:oMath>
                  </m:oMathPara>
                </a14:m>
                <a:endParaRPr lang="zh-CN" altLang="en-US" dirty="0"/>
              </a:p>
            </p:txBody>
          </p:sp>
        </mc:Choice>
        <mc:Fallback xmlns="">
          <p:sp>
            <p:nvSpPr>
              <p:cNvPr id="147506" name="Object 50"/>
              <p:cNvSpPr txBox="1">
                <a:spLocks noRot="1" noChangeAspect="1" noMove="1" noResize="1" noEditPoints="1" noAdjustHandles="1" noChangeArrowheads="1" noChangeShapeType="1" noTextEdit="1"/>
              </p:cNvSpPr>
              <p:nvPr/>
            </p:nvSpPr>
            <p:spPr bwMode="auto">
              <a:xfrm>
                <a:off x="1930400" y="4509120"/>
                <a:ext cx="4086993" cy="761727"/>
              </a:xfrm>
              <a:prstGeom prst="rect">
                <a:avLst/>
              </a:prstGeom>
              <a:blipFill rotWithShape="0">
                <a:blip r:embed="rId4"/>
                <a:stretch>
                  <a:fillRect/>
                </a:stretch>
              </a:blipFill>
              <a:ln>
                <a:noFill/>
              </a:ln>
              <a:extLst/>
            </p:spPr>
            <p:txBody>
              <a:bodyPr/>
              <a:lstStyle/>
              <a:p>
                <a:r>
                  <a:rPr lang="zh-CN" altLang="en-US">
                    <a:noFill/>
                  </a:rPr>
                  <a:t> </a:t>
                </a:r>
              </a:p>
            </p:txBody>
          </p:sp>
        </mc:Fallback>
      </mc:AlternateContent>
      <p:sp>
        <p:nvSpPr>
          <p:cNvPr id="147507" name="Text Box 51"/>
          <p:cNvSpPr txBox="1"/>
          <p:nvPr/>
        </p:nvSpPr>
        <p:spPr>
          <a:xfrm>
            <a:off x="6017397" y="4656316"/>
            <a:ext cx="1617663" cy="396875"/>
          </a:xfrm>
          <a:prstGeom prst="rect">
            <a:avLst/>
          </a:prstGeom>
          <a:noFill/>
          <a:ln w="9525">
            <a:noFill/>
            <a:miter/>
          </a:ln>
        </p:spPr>
        <p:txBody>
          <a:bodyPr wrap="none">
            <a:spAutoFit/>
          </a:bodyPr>
          <a:lstStyle/>
          <a:p>
            <a:pPr lvl="0" algn="l" eaLnBrk="1" hangingPunct="1"/>
            <a:r>
              <a:rPr lang="zh-CN" altLang="en-US" sz="2000" b="0" dirty="0">
                <a:latin typeface="Times New Roman" panose="02020603050405020304" pitchFamily="18" charset="0"/>
              </a:rPr>
              <a:t>=0.1000017%</a:t>
            </a:r>
          </a:p>
        </p:txBody>
      </p:sp>
      <p:sp>
        <p:nvSpPr>
          <p:cNvPr id="147508" name="Text Box 52"/>
          <p:cNvSpPr txBox="1"/>
          <p:nvPr/>
        </p:nvSpPr>
        <p:spPr>
          <a:xfrm>
            <a:off x="7607502" y="3680197"/>
            <a:ext cx="1008609" cy="400110"/>
          </a:xfrm>
          <a:prstGeom prst="rect">
            <a:avLst/>
          </a:prstGeom>
          <a:noFill/>
          <a:ln w="9525">
            <a:noFill/>
            <a:miter/>
          </a:ln>
        </p:spPr>
        <p:txBody>
          <a:bodyPr wrap="none">
            <a:spAutoFit/>
          </a:bodyPr>
          <a:lstStyle/>
          <a:p>
            <a:pPr lvl="0" algn="l" eaLnBrk="1" hangingPunct="1"/>
            <a:r>
              <a:rPr lang="en-US" altLang="zh-CN" sz="2000" b="0" dirty="0">
                <a:latin typeface="Times New Roman" panose="02020603050405020304" pitchFamily="18" charset="0"/>
                <a:ea typeface="Times New Roman" panose="02020603050405020304" pitchFamily="18" charset="0"/>
              </a:rPr>
              <a:t>=0.6</a:t>
            </a:r>
            <a:r>
              <a:rPr lang="zh-CN" altLang="en-US" sz="2000" b="0" dirty="0">
                <a:latin typeface="Times New Roman" panose="02020603050405020304" pitchFamily="18" charset="0"/>
              </a:rPr>
              <a:t> </a:t>
            </a:r>
            <a:r>
              <a:rPr lang="en-US" altLang="zh-CN" sz="2000" b="0" baseline="30000" dirty="0">
                <a:latin typeface="Times New Roman" panose="02020603050405020304" pitchFamily="18" charset="0"/>
                <a:ea typeface="Times New Roman" panose="02020603050405020304" pitchFamily="18" charset="0"/>
              </a:rPr>
              <a:t>O</a:t>
            </a:r>
            <a:r>
              <a:rPr lang="en-US" altLang="zh-CN" sz="2000" b="0" dirty="0">
                <a:latin typeface="Times New Roman" panose="02020603050405020304" pitchFamily="18" charset="0"/>
                <a:ea typeface="Times New Roman" panose="02020603050405020304" pitchFamily="18" charset="0"/>
              </a:rPr>
              <a:t>C</a:t>
            </a:r>
            <a:endParaRPr lang="zh-CN" altLang="en-US" sz="2000" b="0" dirty="0">
              <a:latin typeface="Times New Roman" panose="02020603050405020304" pitchFamily="18" charset="0"/>
              <a:ea typeface="Times New Roman" panose="02020603050405020304" pitchFamily="18" charset="0"/>
            </a:endParaRPr>
          </a:p>
        </p:txBody>
      </p:sp>
      <p:sp>
        <p:nvSpPr>
          <p:cNvPr id="147509" name="Text Box 53"/>
          <p:cNvSpPr txBox="1"/>
          <p:nvPr/>
        </p:nvSpPr>
        <p:spPr>
          <a:xfrm>
            <a:off x="5422900" y="2451274"/>
            <a:ext cx="1265090" cy="400110"/>
          </a:xfrm>
          <a:prstGeom prst="rect">
            <a:avLst/>
          </a:prstGeom>
          <a:noFill/>
          <a:ln w="9525">
            <a:noFill/>
            <a:miter/>
          </a:ln>
        </p:spPr>
        <p:txBody>
          <a:bodyPr wrap="none">
            <a:spAutoFit/>
          </a:bodyPr>
          <a:lstStyle/>
          <a:p>
            <a:pPr lvl="0" algn="l" eaLnBrk="1" hangingPunct="1"/>
            <a:r>
              <a:rPr lang="en-US" altLang="zh-CN" sz="2000" b="0" dirty="0">
                <a:latin typeface="Times New Roman" panose="02020603050405020304" pitchFamily="18" charset="0"/>
                <a:ea typeface="Times New Roman" panose="02020603050405020304" pitchFamily="18" charset="0"/>
              </a:rPr>
              <a:t>=530.1</a:t>
            </a:r>
            <a:r>
              <a:rPr lang="zh-CN" altLang="en-US" sz="2000" b="0" dirty="0">
                <a:latin typeface="Times New Roman" panose="02020603050405020304" pitchFamily="18" charset="0"/>
              </a:rPr>
              <a:t> </a:t>
            </a:r>
            <a:r>
              <a:rPr lang="en-US" altLang="zh-CN" sz="2000" b="0" baseline="30000" dirty="0">
                <a:latin typeface="Times New Roman" panose="02020603050405020304" pitchFamily="18" charset="0"/>
                <a:ea typeface="Times New Roman" panose="02020603050405020304" pitchFamily="18" charset="0"/>
              </a:rPr>
              <a:t>O</a:t>
            </a:r>
            <a:r>
              <a:rPr lang="en-US" altLang="zh-CN" sz="2000" b="0" dirty="0">
                <a:latin typeface="Times New Roman" panose="02020603050405020304" pitchFamily="18" charset="0"/>
                <a:ea typeface="Times New Roman" panose="02020603050405020304" pitchFamily="18" charset="0"/>
              </a:rPr>
              <a:t>C</a:t>
            </a:r>
            <a:endParaRPr lang="zh-CN" altLang="en-US" sz="2000" b="0" dirty="0">
              <a:latin typeface="Times New Roman" panose="02020603050405020304" pitchFamily="18" charset="0"/>
              <a:ea typeface="Times New Roman" panose="02020603050405020304" pitchFamily="18" charset="0"/>
            </a:endParaRPr>
          </a:p>
        </p:txBody>
      </p:sp>
      <p:sp>
        <p:nvSpPr>
          <p:cNvPr id="147510" name="Text Box 54"/>
          <p:cNvSpPr txBox="1"/>
          <p:nvPr/>
        </p:nvSpPr>
        <p:spPr>
          <a:xfrm>
            <a:off x="7693797" y="4656316"/>
            <a:ext cx="982663" cy="396875"/>
          </a:xfrm>
          <a:prstGeom prst="rect">
            <a:avLst/>
          </a:prstGeom>
          <a:noFill/>
          <a:ln w="9525">
            <a:noFill/>
            <a:miter/>
          </a:ln>
        </p:spPr>
        <p:txBody>
          <a:bodyPr wrap="none">
            <a:spAutoFit/>
          </a:bodyPr>
          <a:lstStyle/>
          <a:p>
            <a:pPr lvl="0" algn="l" eaLnBrk="1" hangingPunct="1"/>
            <a:r>
              <a:rPr lang="zh-CN" altLang="en-US" sz="2000" b="0" dirty="0">
                <a:latin typeface="Times New Roman" panose="02020603050405020304" pitchFamily="18" charset="0"/>
              </a:rPr>
              <a:t>=0.11%</a:t>
            </a:r>
          </a:p>
        </p:txBody>
      </p:sp>
      <mc:AlternateContent xmlns:mc="http://schemas.openxmlformats.org/markup-compatibility/2006" xmlns:a14="http://schemas.microsoft.com/office/drawing/2010/main">
        <mc:Choice Requires="a14">
          <p:sp>
            <p:nvSpPr>
              <p:cNvPr id="147511" name="Object 55"/>
              <p:cNvSpPr txBox="1"/>
              <p:nvPr/>
            </p:nvSpPr>
            <p:spPr bwMode="auto">
              <a:xfrm>
                <a:off x="5292080" y="5522852"/>
                <a:ext cx="2880320" cy="905628"/>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000" i="1">
                              <a:solidFill>
                                <a:srgbClr val="000000"/>
                              </a:solidFill>
                              <a:latin typeface="Cambria Math" panose="02040503050406030204" pitchFamily="18" charset="0"/>
                            </a:rPr>
                          </m:ctrlPr>
                        </m:dPr>
                        <m:e>
                          <m:eqArr>
                            <m:eqArrPr>
                              <m:ctrlPr>
                                <a:rPr lang="zh-CN" altLang="en-US" sz="2000" i="1">
                                  <a:solidFill>
                                    <a:srgbClr val="000000"/>
                                  </a:solidFill>
                                  <a:latin typeface="Cambria Math" panose="02040503050406030204" pitchFamily="18" charset="0"/>
                                </a:rPr>
                              </m:ctrlPr>
                            </m:eqArrPr>
                            <m:e>
                              <m:r>
                                <a:rPr lang="zh-CN" altLang="en-US" sz="2000" i="1">
                                  <a:solidFill>
                                    <a:srgbClr val="000000"/>
                                  </a:solidFill>
                                  <a:latin typeface="Cambria Math" panose="02040503050406030204" pitchFamily="18" charset="0"/>
                                </a:rPr>
                                <m:t>&amp;</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=530.1±0.6</m:t>
                              </m:r>
                              <m:m>
                                <m:mPr>
                                  <m:plcHide m:val="on"/>
                                  <m:mcs>
                                    <m:mc>
                                      <m:mcPr>
                                        <m:count m:val="2"/>
                                        <m:mcJc m:val="center"/>
                                      </m:mcPr>
                                    </m:mc>
                                  </m:mcs>
                                  <m:ctrlPr>
                                    <a:rPr lang="zh-CN" altLang="en-US" sz="2000" i="1">
                                      <a:solidFill>
                                        <a:srgbClr val="000000"/>
                                      </a:solidFill>
                                      <a:latin typeface="Cambria Math" panose="02040503050406030204" pitchFamily="18" charset="0"/>
                                    </a:rPr>
                                  </m:ctrlPr>
                                </m:mPr>
                                <m:mr>
                                  <m:e/>
                                  <m:e>
                                    <m:r>
                                      <a:rPr lang="zh-CN" altLang="en-US" sz="2000" i="1">
                                        <a:solidFill>
                                          <a:srgbClr val="000000"/>
                                        </a:solidFill>
                                        <a:latin typeface="Cambria Math" panose="02040503050406030204" pitchFamily="18" charset="0"/>
                                      </a:rPr>
                                      <m:t>(</m:t>
                                    </m:r>
                                    <m:sPre>
                                      <m:sPrePr>
                                        <m:ctrlPr>
                                          <a:rPr lang="zh-CN" altLang="en-US" sz="2000" i="1">
                                            <a:solidFill>
                                              <a:srgbClr val="000000"/>
                                            </a:solidFill>
                                            <a:latin typeface="Cambria Math" panose="02040503050406030204" pitchFamily="18" charset="0"/>
                                          </a:rPr>
                                        </m:ctrlPr>
                                      </m:sPrePr>
                                      <m:sub/>
                                      <m:sup>
                                        <m:r>
                                          <a:rPr lang="zh-CN" altLang="en-US" sz="2000" i="1">
                                            <a:solidFill>
                                              <a:srgbClr val="000000"/>
                                            </a:solidFill>
                                            <a:latin typeface="Cambria Math" panose="02040503050406030204" pitchFamily="18" charset="0"/>
                                          </a:rPr>
                                          <m:t>𝑜</m:t>
                                        </m:r>
                                      </m:sup>
                                      <m:e>
                                        <m:r>
                                          <a:rPr lang="zh-CN" altLang="en-US" sz="2000" i="1">
                                            <a:solidFill>
                                              <a:srgbClr val="000000"/>
                                            </a:solidFill>
                                            <a:latin typeface="Cambria Math" panose="02040503050406030204" pitchFamily="18" charset="0"/>
                                          </a:rPr>
                                          <m:t>𝐶</m:t>
                                        </m:r>
                                      </m:e>
                                    </m:sPre>
                                    <m:r>
                                      <a:rPr lang="zh-CN" altLang="en-US" sz="2000" i="1">
                                        <a:solidFill>
                                          <a:srgbClr val="000000"/>
                                        </a:solidFill>
                                        <a:latin typeface="Cambria Math" panose="02040503050406030204" pitchFamily="18" charset="0"/>
                                      </a:rPr>
                                      <m:t>)</m:t>
                                    </m:r>
                                  </m:e>
                                </m:mr>
                              </m:m>
                            </m:e>
                            <m:e>
                              <m:r>
                                <a:rPr lang="zh-CN" altLang="en-US" sz="2000" i="1">
                                  <a:solidFill>
                                    <a:srgbClr val="000000"/>
                                  </a:solidFill>
                                  <a:latin typeface="Cambria Math" panose="02040503050406030204" pitchFamily="18" charset="0"/>
                                </a:rPr>
                                <m:t>&amp;</m:t>
                              </m:r>
                              <m:r>
                                <a:rPr lang="zh-CN" altLang="en-US" sz="2000" i="1">
                                  <a:solidFill>
                                    <a:srgbClr val="000000"/>
                                  </a:solidFill>
                                  <a:latin typeface="Cambria Math" panose="02040503050406030204" pitchFamily="18" charset="0"/>
                                </a:rPr>
                                <m:t>𝐸</m:t>
                              </m:r>
                              <m:r>
                                <a:rPr lang="zh-CN" altLang="en-US" sz="2000" i="1">
                                  <a:solidFill>
                                    <a:srgbClr val="000000"/>
                                  </a:solidFill>
                                  <a:latin typeface="Cambria Math" panose="02040503050406030204" pitchFamily="18" charset="0"/>
                                </a:rPr>
                                <m:t>=0.11</m:t>
                              </m:r>
                              <m:m>
                                <m:mPr>
                                  <m:plcHide m:val="on"/>
                                  <m:mcs>
                                    <m:mc>
                                      <m:mcPr>
                                        <m:count m:val="2"/>
                                        <m:mcJc m:val="center"/>
                                      </m:mcPr>
                                    </m:mc>
                                  </m:mcs>
                                  <m:ctrlPr>
                                    <a:rPr lang="zh-CN" altLang="en-US" sz="2000" i="1">
                                      <a:solidFill>
                                        <a:srgbClr val="000000"/>
                                      </a:solidFill>
                                      <a:latin typeface="Cambria Math" panose="02040503050406030204" pitchFamily="18" charset="0"/>
                                    </a:rPr>
                                  </m:ctrlPr>
                                </m:mPr>
                                <m:mr>
                                  <m:e/>
                                  <m:e>
                                    <m:r>
                                      <a:rPr lang="zh-CN" altLang="en-US" sz="2000" i="1">
                                        <a:solidFill>
                                          <a:srgbClr val="000000"/>
                                        </a:solidFill>
                                        <a:latin typeface="Cambria Math" panose="02040503050406030204" pitchFamily="18" charset="0"/>
                                      </a:rPr>
                                      <m:t>(%)</m:t>
                                    </m:r>
                                  </m:e>
                                </m:mr>
                              </m:m>
                            </m:e>
                          </m:eqArr>
                        </m:e>
                      </m:d>
                    </m:oMath>
                  </m:oMathPara>
                </a14:m>
                <a:endParaRPr lang="zh-CN" altLang="en-US" sz="2000" dirty="0"/>
              </a:p>
            </p:txBody>
          </p:sp>
        </mc:Choice>
        <mc:Fallback xmlns="">
          <p:sp>
            <p:nvSpPr>
              <p:cNvPr id="147511" name="Object 55"/>
              <p:cNvSpPr txBox="1">
                <a:spLocks noRot="1" noChangeAspect="1" noMove="1" noResize="1" noEditPoints="1" noAdjustHandles="1" noChangeArrowheads="1" noChangeShapeType="1" noTextEdit="1"/>
              </p:cNvSpPr>
              <p:nvPr/>
            </p:nvSpPr>
            <p:spPr bwMode="auto">
              <a:xfrm>
                <a:off x="5292080" y="5522852"/>
                <a:ext cx="2880320" cy="905628"/>
              </a:xfrm>
              <a:prstGeom prst="rect">
                <a:avLst/>
              </a:prstGeom>
              <a:blipFill rotWithShape="0">
                <a:blip r:embed="rId5"/>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516" name="Object 60"/>
              <p:cNvSpPr txBox="1"/>
              <p:nvPr/>
            </p:nvSpPr>
            <p:spPr bwMode="auto">
              <a:xfrm>
                <a:off x="1457164" y="5487914"/>
                <a:ext cx="2682788" cy="1109438"/>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000" i="1">
                              <a:solidFill>
                                <a:srgbClr val="000000"/>
                              </a:solidFill>
                              <a:latin typeface="Cambria Math" panose="02040503050406030204" pitchFamily="18" charset="0"/>
                            </a:rPr>
                          </m:ctrlPr>
                        </m:dPr>
                        <m:e>
                          <m:eqArr>
                            <m:eqArrPr>
                              <m:ctrlPr>
                                <a:rPr lang="zh-CN" altLang="en-US" sz="2000" i="1">
                                  <a:solidFill>
                                    <a:srgbClr val="000000"/>
                                  </a:solidFill>
                                  <a:latin typeface="Cambria Math" panose="02040503050406030204" pitchFamily="18" charset="0"/>
                                </a:rPr>
                              </m:ctrlPr>
                            </m:eqArrPr>
                            <m:e>
                              <m:r>
                                <a:rPr lang="zh-CN" altLang="en-US" sz="2000" i="1">
                                  <a:solidFill>
                                    <a:srgbClr val="000000"/>
                                  </a:solidFill>
                                  <a:latin typeface="Cambria Math" panose="02040503050406030204" pitchFamily="18" charset="0"/>
                                </a:rPr>
                                <m:t>&amp;</m:t>
                              </m:r>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𝑥</m:t>
                                  </m:r>
                                </m:e>
                              </m:acc>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𝜎</m:t>
                                  </m:r>
                                </m:e>
                                <m:sub>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𝑥</m:t>
                                      </m:r>
                                    </m:e>
                                  </m:acc>
                                </m:sub>
                              </m:sSub>
                              <m:m>
                                <m:mPr>
                                  <m:plcHide m:val="on"/>
                                  <m:mcs>
                                    <m:mc>
                                      <m:mcPr>
                                        <m:count m:val="2"/>
                                        <m:mcJc m:val="center"/>
                                      </m:mcPr>
                                    </m:mc>
                                  </m:mcs>
                                  <m:ctrlPr>
                                    <a:rPr lang="zh-CN" altLang="en-US" sz="2000" i="1">
                                      <a:solidFill>
                                        <a:srgbClr val="000000"/>
                                      </a:solidFill>
                                      <a:latin typeface="Cambria Math" panose="02040503050406030204" pitchFamily="18" charset="0"/>
                                    </a:rPr>
                                  </m:ctrlPr>
                                </m:mPr>
                                <m:mr>
                                  <m:e/>
                                  <m:e>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单位</m:t>
                                    </m:r>
                                    <m:r>
                                      <a:rPr lang="zh-CN" altLang="en-US" sz="2000" i="1">
                                        <a:solidFill>
                                          <a:srgbClr val="000000"/>
                                        </a:solidFill>
                                        <a:latin typeface="Cambria Math" panose="02040503050406030204" pitchFamily="18" charset="0"/>
                                      </a:rPr>
                                      <m:t>)</m:t>
                                    </m:r>
                                  </m:e>
                                </m:mr>
                              </m:m>
                            </m:e>
                            <m:e>
                              <m:r>
                                <a:rPr lang="zh-CN" altLang="en-US" sz="2000" i="1">
                                  <a:solidFill>
                                    <a:srgbClr val="000000"/>
                                  </a:solidFill>
                                  <a:latin typeface="Cambria Math" panose="02040503050406030204" pitchFamily="18" charset="0"/>
                                </a:rPr>
                                <m:t>&amp;</m:t>
                              </m:r>
                              <m:r>
                                <a:rPr lang="zh-CN" altLang="en-US" sz="2000" i="1">
                                  <a:solidFill>
                                    <a:srgbClr val="000000"/>
                                  </a:solidFill>
                                  <a:latin typeface="Cambria Math" panose="02040503050406030204" pitchFamily="18" charset="0"/>
                                </a:rPr>
                                <m:t>𝐸</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𝜎</m:t>
                                      </m:r>
                                    </m:e>
                                    <m:sub>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𝑥</m:t>
                                          </m:r>
                                        </m:e>
                                      </m:acc>
                                    </m:sub>
                                  </m:sSub>
                                </m:num>
                                <m:den>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𝑥</m:t>
                                      </m:r>
                                    </m:e>
                                  </m:acc>
                                </m:den>
                              </m:f>
                              <m:m>
                                <m:mPr>
                                  <m:plcHide m:val="on"/>
                                  <m:mcs>
                                    <m:mc>
                                      <m:mcPr>
                                        <m:count m:val="2"/>
                                        <m:mcJc m:val="center"/>
                                      </m:mcPr>
                                    </m:mc>
                                  </m:mcs>
                                  <m:ctrlPr>
                                    <a:rPr lang="zh-CN" altLang="en-US" sz="2000" i="1">
                                      <a:solidFill>
                                        <a:srgbClr val="000000"/>
                                      </a:solidFill>
                                      <a:latin typeface="Cambria Math" panose="02040503050406030204" pitchFamily="18" charset="0"/>
                                    </a:rPr>
                                  </m:ctrlPr>
                                </m:mPr>
                                <m:mr>
                                  <m:e/>
                                  <m:e>
                                    <m:r>
                                      <a:rPr lang="zh-CN" altLang="en-US" sz="2000" i="1">
                                        <a:solidFill>
                                          <a:srgbClr val="000000"/>
                                        </a:solidFill>
                                        <a:latin typeface="Cambria Math" panose="02040503050406030204" pitchFamily="18" charset="0"/>
                                      </a:rPr>
                                      <m:t>(100%)</m:t>
                                    </m:r>
                                  </m:e>
                                </m:mr>
                              </m:m>
                            </m:e>
                          </m:eqArr>
                        </m:e>
                      </m:d>
                    </m:oMath>
                  </m:oMathPara>
                </a14:m>
                <a:endParaRPr lang="zh-CN" altLang="en-US" sz="2000" dirty="0"/>
              </a:p>
            </p:txBody>
          </p:sp>
        </mc:Choice>
        <mc:Fallback xmlns="">
          <p:sp>
            <p:nvSpPr>
              <p:cNvPr id="147516" name="Object 60"/>
              <p:cNvSpPr txBox="1">
                <a:spLocks noRot="1" noChangeAspect="1" noMove="1" noResize="1" noEditPoints="1" noAdjustHandles="1" noChangeArrowheads="1" noChangeShapeType="1" noTextEdit="1"/>
              </p:cNvSpPr>
              <p:nvPr/>
            </p:nvSpPr>
            <p:spPr bwMode="auto">
              <a:xfrm>
                <a:off x="1457164" y="5487914"/>
                <a:ext cx="2682788" cy="1109438"/>
              </a:xfrm>
              <a:prstGeom prst="rect">
                <a:avLst/>
              </a:prstGeom>
              <a:blipFill rotWithShape="0">
                <a:blip r:embed="rId6"/>
                <a:stretch>
                  <a:fillRect/>
                </a:stretch>
              </a:blipFill>
              <a:ln>
                <a:noFill/>
              </a:ln>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47</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7501"/>
                                        </p:tgtEl>
                                        <p:attrNameLst>
                                          <p:attrName>style.visibility</p:attrName>
                                        </p:attrNameLst>
                                      </p:cBhvr>
                                      <p:to>
                                        <p:strVal val="visible"/>
                                      </p:to>
                                    </p:set>
                                    <p:animEffect transition="in" filter="box(in)">
                                      <p:cBhvr>
                                        <p:cTn id="7" dur="500"/>
                                        <p:tgtEl>
                                          <p:spTgt spid="1475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7502"/>
                                        </p:tgtEl>
                                        <p:attrNameLst>
                                          <p:attrName>style.visibility</p:attrName>
                                        </p:attrNameLst>
                                      </p:cBhvr>
                                      <p:to>
                                        <p:strVal val="visible"/>
                                      </p:to>
                                    </p:set>
                                    <p:animEffect transition="in" filter="wipe(down)">
                                      <p:cBhvr>
                                        <p:cTn id="12" dur="500"/>
                                        <p:tgtEl>
                                          <p:spTgt spid="14750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7503"/>
                                        </p:tgtEl>
                                        <p:attrNameLst>
                                          <p:attrName>style.visibility</p:attrName>
                                        </p:attrNameLst>
                                      </p:cBhvr>
                                      <p:to>
                                        <p:strVal val="visible"/>
                                      </p:to>
                                    </p:set>
                                    <p:animEffect transition="in" filter="dissolve">
                                      <p:cBhvr>
                                        <p:cTn id="17" dur="500"/>
                                        <p:tgtEl>
                                          <p:spTgt spid="1475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7504"/>
                                        </p:tgtEl>
                                        <p:attrNameLst>
                                          <p:attrName>style.visibility</p:attrName>
                                        </p:attrNameLst>
                                      </p:cBhvr>
                                      <p:to>
                                        <p:strVal val="visible"/>
                                      </p:to>
                                    </p:set>
                                    <p:animEffect transition="in" filter="wipe(down)">
                                      <p:cBhvr>
                                        <p:cTn id="22" dur="500"/>
                                        <p:tgtEl>
                                          <p:spTgt spid="14750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7505"/>
                                        </p:tgtEl>
                                        <p:attrNameLst>
                                          <p:attrName>style.visibility</p:attrName>
                                        </p:attrNameLst>
                                      </p:cBhvr>
                                      <p:to>
                                        <p:strVal val="visible"/>
                                      </p:to>
                                    </p:set>
                                    <p:animEffect transition="in" filter="dissolve">
                                      <p:cBhvr>
                                        <p:cTn id="27" dur="500"/>
                                        <p:tgtEl>
                                          <p:spTgt spid="1475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7506"/>
                                        </p:tgtEl>
                                        <p:attrNameLst>
                                          <p:attrName>style.visibility</p:attrName>
                                        </p:attrNameLst>
                                      </p:cBhvr>
                                      <p:to>
                                        <p:strVal val="visible"/>
                                      </p:to>
                                    </p:set>
                                    <p:animEffect transition="in" filter="wipe(down)">
                                      <p:cBhvr>
                                        <p:cTn id="32" dur="500"/>
                                        <p:tgtEl>
                                          <p:spTgt spid="14750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47507"/>
                                        </p:tgtEl>
                                        <p:attrNameLst>
                                          <p:attrName>style.visibility</p:attrName>
                                        </p:attrNameLst>
                                      </p:cBhvr>
                                      <p:to>
                                        <p:strVal val="visible"/>
                                      </p:to>
                                    </p:set>
                                    <p:animEffect transition="in" filter="dissolve">
                                      <p:cBhvr>
                                        <p:cTn id="37" dur="500"/>
                                        <p:tgtEl>
                                          <p:spTgt spid="14750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47510"/>
                                        </p:tgtEl>
                                        <p:attrNameLst>
                                          <p:attrName>style.visibility</p:attrName>
                                        </p:attrNameLst>
                                      </p:cBhvr>
                                      <p:to>
                                        <p:strVal val="visible"/>
                                      </p:to>
                                    </p:set>
                                    <p:animEffect transition="in" filter="dissolve">
                                      <p:cBhvr>
                                        <p:cTn id="42" dur="500"/>
                                        <p:tgtEl>
                                          <p:spTgt spid="14751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47508"/>
                                        </p:tgtEl>
                                        <p:attrNameLst>
                                          <p:attrName>style.visibility</p:attrName>
                                        </p:attrNameLst>
                                      </p:cBhvr>
                                      <p:to>
                                        <p:strVal val="visible"/>
                                      </p:to>
                                    </p:set>
                                    <p:animEffect transition="in" filter="dissolve">
                                      <p:cBhvr>
                                        <p:cTn id="47" dur="500"/>
                                        <p:tgtEl>
                                          <p:spTgt spid="147508"/>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7509"/>
                                        </p:tgtEl>
                                        <p:attrNameLst>
                                          <p:attrName>style.visibility</p:attrName>
                                        </p:attrNameLst>
                                      </p:cBhvr>
                                      <p:to>
                                        <p:strVal val="visible"/>
                                      </p:to>
                                    </p:set>
                                    <p:animEffect transition="in" filter="dissolve">
                                      <p:cBhvr>
                                        <p:cTn id="52" dur="500"/>
                                        <p:tgtEl>
                                          <p:spTgt spid="14750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47516"/>
                                        </p:tgtEl>
                                        <p:attrNameLst>
                                          <p:attrName>style.visibility</p:attrName>
                                        </p:attrNameLst>
                                      </p:cBhvr>
                                      <p:to>
                                        <p:strVal val="visible"/>
                                      </p:to>
                                    </p:set>
                                    <p:animEffect transition="in" filter="wipe(down)">
                                      <p:cBhvr>
                                        <p:cTn id="57" dur="500"/>
                                        <p:tgtEl>
                                          <p:spTgt spid="1475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47511"/>
                                        </p:tgtEl>
                                        <p:attrNameLst>
                                          <p:attrName>style.visibility</p:attrName>
                                        </p:attrNameLst>
                                      </p:cBhvr>
                                      <p:to>
                                        <p:strVal val="visible"/>
                                      </p:to>
                                    </p:set>
                                    <p:animEffect transition="in" filter="wipe(down)">
                                      <p:cBhvr>
                                        <p:cTn id="62" dur="500"/>
                                        <p:tgtEl>
                                          <p:spTgt spid="147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501" grpId="0"/>
      <p:bldP spid="147502" grpId="0" animBg="1"/>
      <p:bldP spid="147503" grpId="0"/>
      <p:bldP spid="147504" grpId="0" animBg="1"/>
      <p:bldP spid="147505" grpId="0"/>
      <p:bldP spid="147506" grpId="0" animBg="1"/>
      <p:bldP spid="147507" grpId="0"/>
      <p:bldP spid="147508" grpId="0"/>
      <p:bldP spid="147509" grpId="0"/>
      <p:bldP spid="147510" grpId="0"/>
      <p:bldP spid="147511" grpId="0" animBg="1"/>
      <p:bldP spid="1475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5A741ADC-6E12-47C8-9455-B37C06D0525A}" type="datetime1">
              <a:rPr lang="zh-CN" altLang="en-US" smtClean="0"/>
              <a:t>2023/2/20</a:t>
            </a:fld>
            <a:endParaRPr lang="en-US" altLang="zh-CN" dirty="0"/>
          </a:p>
        </p:txBody>
      </p:sp>
      <p:sp>
        <p:nvSpPr>
          <p:cNvPr id="44035" name="Text Box 2"/>
          <p:cNvSpPr txBox="1"/>
          <p:nvPr/>
        </p:nvSpPr>
        <p:spPr>
          <a:xfrm>
            <a:off x="1473692" y="554038"/>
            <a:ext cx="7563776" cy="954107"/>
          </a:xfrm>
          <a:prstGeom prst="rect">
            <a:avLst/>
          </a:prstGeom>
          <a:noFill/>
          <a:ln w="9525">
            <a:noFill/>
            <a:miter/>
          </a:ln>
        </p:spPr>
        <p:txBody>
          <a:bodyPr wrap="square">
            <a:spAutoFit/>
          </a:bodyPr>
          <a:lstStyle/>
          <a:p>
            <a:pPr lvl="0" algn="l" eaLnBrk="1" hangingPunct="1"/>
            <a:r>
              <a:rPr lang="zh-CN" altLang="en-US" sz="2800" dirty="0">
                <a:solidFill>
                  <a:srgbClr val="FF0000"/>
                </a:solidFill>
                <a:latin typeface="Tahoma" panose="020B0604030504040204" pitchFamily="34" charset="0"/>
              </a:rPr>
              <a:t>二、间接测量结果标准误差及其表示</a:t>
            </a:r>
            <a:r>
              <a:rPr lang="en-US" altLang="zh-CN" sz="2800" dirty="0">
                <a:solidFill>
                  <a:srgbClr val="FF0000"/>
                </a:solidFill>
              </a:rPr>
              <a:t>——</a:t>
            </a:r>
            <a:endParaRPr lang="en-US" altLang="zh-CN" sz="2800" dirty="0">
              <a:solidFill>
                <a:srgbClr val="FF0000"/>
              </a:solidFill>
              <a:latin typeface="Tahoma" panose="020B0604030504040204" pitchFamily="34" charset="0"/>
            </a:endParaRPr>
          </a:p>
          <a:p>
            <a:pPr lvl="0" algn="l" eaLnBrk="1" hangingPunct="1"/>
            <a:r>
              <a:rPr lang="en-US" altLang="zh-CN" sz="2800" dirty="0">
                <a:solidFill>
                  <a:srgbClr val="FF0000"/>
                </a:solidFill>
                <a:latin typeface="Tahoma" panose="020B0604030504040204" pitchFamily="34" charset="0"/>
              </a:rPr>
              <a:t>                            </a:t>
            </a:r>
            <a:r>
              <a:rPr lang="zh-CN" altLang="en-US" sz="2800" dirty="0">
                <a:solidFill>
                  <a:srgbClr val="FF0000"/>
                </a:solidFill>
                <a:latin typeface="Tahoma" panose="020B0604030504040204" pitchFamily="34" charset="0"/>
              </a:rPr>
              <a:t>标准误差的传递与合成</a:t>
            </a:r>
            <a:r>
              <a:rPr lang="zh-CN" altLang="en-US" sz="2800" b="0" dirty="0">
                <a:solidFill>
                  <a:srgbClr val="FF0000"/>
                </a:solidFill>
                <a:latin typeface="Tahoma" panose="020B0604030504040204" pitchFamily="34" charset="0"/>
              </a:rPr>
              <a:t> </a:t>
            </a:r>
          </a:p>
        </p:txBody>
      </p:sp>
      <p:sp>
        <p:nvSpPr>
          <p:cNvPr id="148483" name="Text Box 3"/>
          <p:cNvSpPr txBox="1"/>
          <p:nvPr/>
        </p:nvSpPr>
        <p:spPr>
          <a:xfrm>
            <a:off x="1295529" y="1760002"/>
            <a:ext cx="7848471" cy="769441"/>
          </a:xfrm>
          <a:prstGeom prst="rect">
            <a:avLst/>
          </a:prstGeom>
          <a:noFill/>
          <a:ln w="9525">
            <a:noFill/>
            <a:miter/>
          </a:ln>
        </p:spPr>
        <p:txBody>
          <a:bodyPr wrap="square">
            <a:spAutoFit/>
          </a:bodyPr>
          <a:lstStyle/>
          <a:p>
            <a:pPr lvl="0" algn="l" eaLnBrk="1" hangingPunct="1"/>
            <a:r>
              <a:rPr lang="zh-CN" altLang="en-US" sz="2200" dirty="0">
                <a:solidFill>
                  <a:srgbClr val="000000"/>
                </a:solidFill>
                <a:latin typeface="宋体" panose="02010600030101010101" pitchFamily="2" charset="-122"/>
                <a:ea typeface="Times New Roman" panose="02020603050405020304" pitchFamily="18" charset="0"/>
              </a:rPr>
              <a:t>  设间接测量</a:t>
            </a:r>
            <a:r>
              <a:rPr lang="en-US" altLang="zh-CN" sz="2200" i="1" dirty="0">
                <a:solidFill>
                  <a:srgbClr val="000000"/>
                </a:solidFill>
                <a:latin typeface="Times New Roman" panose="02020603050405020304" pitchFamily="18" charset="0"/>
              </a:rPr>
              <a:t>N</a:t>
            </a:r>
            <a:r>
              <a:rPr lang="en-US" altLang="zh-CN" sz="2200" dirty="0">
                <a:solidFill>
                  <a:srgbClr val="000000"/>
                </a:solidFill>
                <a:latin typeface="Times New Roman" panose="02020603050405020304" pitchFamily="18" charset="0"/>
              </a:rPr>
              <a:t>=</a:t>
            </a:r>
            <a:r>
              <a:rPr lang="en-US" altLang="zh-CN" sz="2200" i="1" dirty="0">
                <a:solidFill>
                  <a:srgbClr val="000000"/>
                </a:solidFill>
                <a:latin typeface="Times New Roman" panose="02020603050405020304" pitchFamily="18" charset="0"/>
              </a:rPr>
              <a:t>f</a:t>
            </a:r>
            <a:r>
              <a:rPr lang="en-US" altLang="zh-CN" sz="2200" dirty="0">
                <a:solidFill>
                  <a:srgbClr val="000000"/>
                </a:solidFill>
                <a:latin typeface="Times New Roman" panose="02020603050405020304" pitchFamily="18" charset="0"/>
              </a:rPr>
              <a:t>（</a:t>
            </a:r>
            <a:r>
              <a:rPr lang="en-US" altLang="zh-CN" sz="2200" i="1" dirty="0">
                <a:solidFill>
                  <a:srgbClr val="000000"/>
                </a:solidFill>
                <a:latin typeface="Times New Roman" panose="02020603050405020304" pitchFamily="18" charset="0"/>
              </a:rPr>
              <a:t>x，y，z…</a:t>
            </a:r>
            <a:r>
              <a:rPr lang="en-US" altLang="zh-CN" sz="2200" dirty="0">
                <a:solidFill>
                  <a:srgbClr val="000000"/>
                </a:solidFill>
                <a:latin typeface="Times New Roman" panose="02020603050405020304" pitchFamily="18" charset="0"/>
              </a:rPr>
              <a:t>）</a:t>
            </a:r>
            <a:r>
              <a:rPr lang="zh-CN" altLang="en-US" sz="2200" dirty="0">
                <a:solidFill>
                  <a:srgbClr val="000000"/>
                </a:solidFill>
                <a:latin typeface="Times New Roman" panose="02020603050405020304" pitchFamily="18" charset="0"/>
              </a:rPr>
              <a:t>，直接测量量的标准误差为</a:t>
            </a:r>
            <a:r>
              <a:rPr lang="el-GR" altLang="zh-CN" sz="2200" dirty="0">
                <a:solidFill>
                  <a:srgbClr val="000000"/>
                </a:solidFill>
                <a:latin typeface="Times New Roman" panose="02020603050405020304" pitchFamily="18" charset="0"/>
                <a:ea typeface="Times New Roman" panose="02020603050405020304" pitchFamily="18" charset="0"/>
              </a:rPr>
              <a:t>σ</a:t>
            </a:r>
            <a:r>
              <a:rPr lang="en-US" altLang="zh-CN" sz="2200" i="1" baseline="-25000" dirty="0">
                <a:solidFill>
                  <a:srgbClr val="000000"/>
                </a:solidFill>
                <a:latin typeface="Times New Roman" panose="02020603050405020304" pitchFamily="18" charset="0"/>
                <a:ea typeface="Times New Roman" panose="02020603050405020304" pitchFamily="18" charset="0"/>
              </a:rPr>
              <a:t>x</a:t>
            </a:r>
            <a:r>
              <a:rPr lang="zh-CN" altLang="en-US" sz="2200" dirty="0">
                <a:solidFill>
                  <a:srgbClr val="000000"/>
                </a:solidFill>
                <a:latin typeface="Times New Roman" panose="02020603050405020304" pitchFamily="18" charset="0"/>
                <a:ea typeface="Times New Roman" panose="02020603050405020304" pitchFamily="18" charset="0"/>
              </a:rPr>
              <a:t>、</a:t>
            </a:r>
            <a:r>
              <a:rPr lang="el-GR" altLang="zh-CN" sz="2200" dirty="0">
                <a:solidFill>
                  <a:srgbClr val="000000"/>
                </a:solidFill>
                <a:latin typeface="Times New Roman" panose="02020603050405020304" pitchFamily="18" charset="0"/>
                <a:ea typeface="Times New Roman" panose="02020603050405020304" pitchFamily="18" charset="0"/>
              </a:rPr>
              <a:t>σ</a:t>
            </a:r>
            <a:r>
              <a:rPr lang="en-US" altLang="zh-CN" sz="2200" i="1" baseline="-25000" dirty="0">
                <a:solidFill>
                  <a:srgbClr val="000000"/>
                </a:solidFill>
                <a:latin typeface="Times New Roman" panose="02020603050405020304" pitchFamily="18" charset="0"/>
                <a:ea typeface="Times New Roman" panose="02020603050405020304" pitchFamily="18" charset="0"/>
              </a:rPr>
              <a:t>y</a:t>
            </a:r>
            <a:r>
              <a:rPr lang="zh-CN" altLang="en-US" sz="2200" dirty="0">
                <a:solidFill>
                  <a:srgbClr val="000000"/>
                </a:solidFill>
                <a:latin typeface="Times New Roman" panose="02020603050405020304" pitchFamily="18" charset="0"/>
                <a:ea typeface="Times New Roman" panose="02020603050405020304" pitchFamily="18" charset="0"/>
              </a:rPr>
              <a:t>、</a:t>
            </a:r>
            <a:r>
              <a:rPr lang="el-GR" altLang="zh-CN" sz="2200" dirty="0">
                <a:solidFill>
                  <a:srgbClr val="000000"/>
                </a:solidFill>
                <a:latin typeface="Times New Roman" panose="02020603050405020304" pitchFamily="18" charset="0"/>
                <a:ea typeface="Times New Roman" panose="02020603050405020304" pitchFamily="18" charset="0"/>
              </a:rPr>
              <a:t>σ</a:t>
            </a:r>
            <a:r>
              <a:rPr lang="en-US" altLang="zh-CN" sz="2200" i="1" baseline="-25000" dirty="0">
                <a:solidFill>
                  <a:srgbClr val="000000"/>
                </a:solidFill>
                <a:latin typeface="Times New Roman" panose="02020603050405020304" pitchFamily="18" charset="0"/>
                <a:ea typeface="Times New Roman" panose="02020603050405020304" pitchFamily="18" charset="0"/>
              </a:rPr>
              <a:t>z </a:t>
            </a:r>
            <a:r>
              <a:rPr lang="en-US" altLang="zh-CN" sz="2200" dirty="0">
                <a:solidFill>
                  <a:srgbClr val="000000"/>
                </a:solidFill>
                <a:latin typeface="Times New Roman" panose="02020603050405020304" pitchFamily="18" charset="0"/>
                <a:ea typeface="Times New Roman" panose="02020603050405020304" pitchFamily="18" charset="0"/>
              </a:rPr>
              <a:t>…, </a:t>
            </a:r>
            <a:r>
              <a:rPr lang="zh-CN" altLang="en-US" sz="2200" dirty="0">
                <a:solidFill>
                  <a:srgbClr val="000000"/>
                </a:solidFill>
                <a:latin typeface="Times New Roman" panose="02020603050405020304" pitchFamily="18" charset="0"/>
                <a:ea typeface="Times New Roman" panose="02020603050405020304" pitchFamily="18" charset="0"/>
              </a:rPr>
              <a:t>则：</a:t>
            </a:r>
            <a:endParaRPr lang="zh-CN" altLang="el-GR" sz="2200" dirty="0">
              <a:solidFill>
                <a:srgbClr val="000000"/>
              </a:solidFill>
              <a:latin typeface="Times New Roman" panose="02020603050405020304" pitchFamily="18" charset="0"/>
              <a:ea typeface="Times New Roman" panose="02020603050405020304" pitchFamily="18" charset="0"/>
            </a:endParaRPr>
          </a:p>
        </p:txBody>
      </p:sp>
      <p:sp>
        <p:nvSpPr>
          <p:cNvPr id="148484" name="Text Box 4"/>
          <p:cNvSpPr txBox="1"/>
          <p:nvPr/>
        </p:nvSpPr>
        <p:spPr>
          <a:xfrm>
            <a:off x="1258892" y="2781300"/>
            <a:ext cx="1476375" cy="457200"/>
          </a:xfrm>
          <a:prstGeom prst="rect">
            <a:avLst/>
          </a:prstGeom>
          <a:noFill/>
          <a:ln w="9525">
            <a:noFill/>
            <a:miter/>
          </a:ln>
        </p:spPr>
        <p:txBody>
          <a:bodyPr>
            <a:spAutoFit/>
          </a:bodyPr>
          <a:lstStyle/>
          <a:p>
            <a:pPr lvl="0" algn="l" eaLnBrk="1" hangingPunct="1"/>
            <a:r>
              <a:rPr lang="zh-CN" altLang="en-US" sz="2400" dirty="0">
                <a:solidFill>
                  <a:srgbClr val="0000CC"/>
                </a:solidFill>
                <a:latin typeface="宋体" panose="02010600030101010101" pitchFamily="2" charset="-122"/>
              </a:rPr>
              <a:t>测量值：</a:t>
            </a:r>
          </a:p>
        </p:txBody>
      </p:sp>
      <mc:AlternateContent xmlns:mc="http://schemas.openxmlformats.org/markup-compatibility/2006" xmlns:a14="http://schemas.microsoft.com/office/drawing/2010/main">
        <mc:Choice Requires="a14">
          <p:sp>
            <p:nvSpPr>
              <p:cNvPr id="148485" name="Object 5"/>
              <p:cNvSpPr txBox="1"/>
              <p:nvPr/>
            </p:nvSpPr>
            <p:spPr bwMode="auto">
              <a:xfrm>
                <a:off x="3131844" y="2829842"/>
                <a:ext cx="2443333" cy="508161"/>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𝑁</m:t>
                          </m:r>
                        </m:e>
                      </m:acc>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𝑓</m:t>
                      </m:r>
                      <m:r>
                        <a:rPr lang="zh-CN" altLang="en-US" sz="2200" i="1">
                          <a:solidFill>
                            <a:srgbClr val="000000"/>
                          </a:solidFill>
                          <a:latin typeface="Cambria Math" panose="02040503050406030204" pitchFamily="18" charset="0"/>
                        </a:rPr>
                        <m:t>(</m:t>
                      </m:r>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r>
                        <a:rPr lang="zh-CN" altLang="en-US" sz="2200" i="1">
                          <a:solidFill>
                            <a:srgbClr val="000000"/>
                          </a:solidFill>
                          <a:latin typeface="Cambria Math" panose="02040503050406030204" pitchFamily="18" charset="0"/>
                        </a:rPr>
                        <m:t>,</m:t>
                      </m:r>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𝑦</m:t>
                          </m:r>
                        </m:e>
                      </m:acc>
                      <m:r>
                        <a:rPr lang="zh-CN" altLang="en-US" sz="2200" i="1">
                          <a:solidFill>
                            <a:srgbClr val="000000"/>
                          </a:solidFill>
                          <a:latin typeface="Cambria Math" panose="02040503050406030204" pitchFamily="18" charset="0"/>
                        </a:rPr>
                        <m:t>,</m:t>
                      </m:r>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𝑧</m:t>
                          </m:r>
                        </m:e>
                      </m:acc>
                      <m:r>
                        <a:rPr lang="zh-CN" altLang="en-US" sz="2200" i="1">
                          <a:solidFill>
                            <a:srgbClr val="000000"/>
                          </a:solidFill>
                          <a:latin typeface="Cambria Math" panose="02040503050406030204" pitchFamily="18" charset="0"/>
                        </a:rPr>
                        <m:t>⋅⋅⋅⋅)</m:t>
                      </m:r>
                    </m:oMath>
                  </m:oMathPara>
                </a14:m>
                <a:endParaRPr lang="zh-CN" altLang="en-US" sz="2200"/>
              </a:p>
            </p:txBody>
          </p:sp>
        </mc:Choice>
        <mc:Fallback xmlns="">
          <p:sp>
            <p:nvSpPr>
              <p:cNvPr id="148485" name="Object 5"/>
              <p:cNvSpPr txBox="1">
                <a:spLocks noRot="1" noChangeAspect="1" noMove="1" noResize="1" noEditPoints="1" noAdjustHandles="1" noChangeArrowheads="1" noChangeShapeType="1" noTextEdit="1"/>
              </p:cNvSpPr>
              <p:nvPr/>
            </p:nvSpPr>
            <p:spPr bwMode="auto">
              <a:xfrm>
                <a:off x="3131844" y="2829842"/>
                <a:ext cx="2443333" cy="508161"/>
              </a:xfrm>
              <a:prstGeom prst="rect">
                <a:avLst/>
              </a:prstGeom>
              <a:blipFill rotWithShape="0">
                <a:blip r:embed="rId2"/>
                <a:stretch>
                  <a:fillRect l="-249"/>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8486" name="Object 6"/>
              <p:cNvSpPr txBox="1"/>
              <p:nvPr/>
            </p:nvSpPr>
            <p:spPr bwMode="auto">
              <a:xfrm>
                <a:off x="2562291" y="3982007"/>
                <a:ext cx="5880374" cy="1089703"/>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𝜎</m:t>
                          </m:r>
                        </m:e>
                        <m:sub>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𝑁</m:t>
                              </m:r>
                            </m:e>
                          </m:acc>
                        </m:sub>
                      </m:sSub>
                      <m:r>
                        <a:rPr lang="zh-CN" altLang="en-US" sz="2200" i="1">
                          <a:solidFill>
                            <a:srgbClr val="000000"/>
                          </a:solidFill>
                          <a:latin typeface="Cambria Math" panose="02040503050406030204" pitchFamily="18" charset="0"/>
                        </a:rPr>
                        <m:t>=</m:t>
                      </m:r>
                      <m:rad>
                        <m:radPr>
                          <m:degHide m:val="on"/>
                          <m:ctrlPr>
                            <a:rPr lang="zh-CN" altLang="en-US" sz="2200" i="1">
                              <a:solidFill>
                                <a:srgbClr val="000000"/>
                              </a:solidFill>
                              <a:latin typeface="Cambria Math" panose="02040503050406030204" pitchFamily="18" charset="0"/>
                            </a:rPr>
                          </m:ctrlPr>
                        </m:radPr>
                        <m:deg/>
                        <m:e>
                          <m:sSup>
                            <m:sSupPr>
                              <m:ctrlPr>
                                <a:rPr lang="zh-CN" altLang="en-US" sz="2200" i="1">
                                  <a:solidFill>
                                    <a:srgbClr val="000000"/>
                                  </a:solidFill>
                                  <a:latin typeface="Cambria Math" panose="02040503050406030204" pitchFamily="18" charset="0"/>
                                </a:rPr>
                              </m:ctrlPr>
                            </m:sSupPr>
                            <m:e>
                              <m:d>
                                <m:dPr>
                                  <m:ctrlPr>
                                    <a:rPr lang="zh-CN" altLang="en-US" sz="2200" i="1">
                                      <a:solidFill>
                                        <a:srgbClr val="000000"/>
                                      </a:solidFill>
                                      <a:latin typeface="Cambria Math" panose="02040503050406030204" pitchFamily="18" charset="0"/>
                                    </a:rPr>
                                  </m:ctrlPr>
                                </m:dPr>
                                <m:e>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𝑁</m:t>
                                      </m:r>
                                    </m:num>
                                    <m:den>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𝑥</m:t>
                                      </m:r>
                                    </m:den>
                                  </m:f>
                                </m:e>
                              </m:d>
                            </m:e>
                            <m:sup>
                              <m:r>
                                <a:rPr lang="zh-CN" altLang="en-US" sz="2200" i="1">
                                  <a:solidFill>
                                    <a:srgbClr val="000000"/>
                                  </a:solidFill>
                                  <a:latin typeface="Cambria Math" panose="02040503050406030204" pitchFamily="18" charset="0"/>
                                </a:rPr>
                                <m:t>2</m:t>
                              </m:r>
                            </m:sup>
                          </m:sSup>
                          <m:sSubSup>
                            <m:sSubSupPr>
                              <m:ctrlPr>
                                <a:rPr lang="zh-CN" altLang="en-US" sz="2200" i="1">
                                  <a:solidFill>
                                    <a:srgbClr val="000000"/>
                                  </a:solidFill>
                                  <a:latin typeface="Cambria Math" panose="02040503050406030204" pitchFamily="18" charset="0"/>
                                </a:rPr>
                              </m:ctrlPr>
                            </m:sSubSupPr>
                            <m:e>
                              <m:r>
                                <a:rPr lang="zh-CN" altLang="en-US" sz="2200" i="1">
                                  <a:solidFill>
                                    <a:srgbClr val="000000"/>
                                  </a:solidFill>
                                  <a:latin typeface="Cambria Math" panose="02040503050406030204" pitchFamily="18" charset="0"/>
                                </a:rPr>
                                <m:t>𝜎</m:t>
                              </m:r>
                            </m:e>
                            <m:sub>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sub>
                            <m:sup>
                              <m:r>
                                <a:rPr lang="zh-CN" altLang="en-US" sz="2200" i="1">
                                  <a:solidFill>
                                    <a:srgbClr val="000000"/>
                                  </a:solidFill>
                                  <a:latin typeface="Cambria Math" panose="02040503050406030204" pitchFamily="18" charset="0"/>
                                </a:rPr>
                                <m:t>2</m:t>
                              </m:r>
                            </m:sup>
                          </m:sSubSup>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d>
                                <m:dPr>
                                  <m:ctrlPr>
                                    <a:rPr lang="zh-CN" altLang="en-US" sz="2200" i="1">
                                      <a:solidFill>
                                        <a:srgbClr val="000000"/>
                                      </a:solidFill>
                                      <a:latin typeface="Cambria Math" panose="02040503050406030204" pitchFamily="18" charset="0"/>
                                    </a:rPr>
                                  </m:ctrlPr>
                                </m:dPr>
                                <m:e>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𝑁</m:t>
                                      </m:r>
                                    </m:num>
                                    <m:den>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𝑦</m:t>
                                      </m:r>
                                    </m:den>
                                  </m:f>
                                </m:e>
                              </m:d>
                            </m:e>
                            <m:sup>
                              <m:r>
                                <a:rPr lang="zh-CN" altLang="en-US" sz="2200" i="1">
                                  <a:solidFill>
                                    <a:srgbClr val="000000"/>
                                  </a:solidFill>
                                  <a:latin typeface="Cambria Math" panose="02040503050406030204" pitchFamily="18" charset="0"/>
                                </a:rPr>
                                <m:t>2</m:t>
                              </m:r>
                            </m:sup>
                          </m:sSup>
                          <m:sSubSup>
                            <m:sSubSupPr>
                              <m:ctrlPr>
                                <a:rPr lang="zh-CN" altLang="en-US" sz="2200" i="1">
                                  <a:solidFill>
                                    <a:srgbClr val="000000"/>
                                  </a:solidFill>
                                  <a:latin typeface="Cambria Math" panose="02040503050406030204" pitchFamily="18" charset="0"/>
                                </a:rPr>
                              </m:ctrlPr>
                            </m:sSubSupPr>
                            <m:e>
                              <m:r>
                                <a:rPr lang="zh-CN" altLang="en-US" sz="2200" i="1">
                                  <a:solidFill>
                                    <a:srgbClr val="000000"/>
                                  </a:solidFill>
                                  <a:latin typeface="Cambria Math" panose="02040503050406030204" pitchFamily="18" charset="0"/>
                                </a:rPr>
                                <m:t>𝜎</m:t>
                              </m:r>
                            </m:e>
                            <m:sub>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𝑦</m:t>
                                  </m:r>
                                </m:e>
                              </m:acc>
                            </m:sub>
                            <m:sup>
                              <m:r>
                                <a:rPr lang="zh-CN" altLang="en-US" sz="2200" i="1">
                                  <a:solidFill>
                                    <a:srgbClr val="000000"/>
                                  </a:solidFill>
                                  <a:latin typeface="Cambria Math" panose="02040503050406030204" pitchFamily="18" charset="0"/>
                                </a:rPr>
                                <m:t>2</m:t>
                              </m:r>
                            </m:sup>
                          </m:sSubSup>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d>
                                <m:dPr>
                                  <m:ctrlPr>
                                    <a:rPr lang="zh-CN" altLang="en-US" sz="2200" i="1">
                                      <a:solidFill>
                                        <a:srgbClr val="000000"/>
                                      </a:solidFill>
                                      <a:latin typeface="Cambria Math" panose="02040503050406030204" pitchFamily="18" charset="0"/>
                                    </a:rPr>
                                  </m:ctrlPr>
                                </m:dPr>
                                <m:e>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𝑁</m:t>
                                      </m:r>
                                    </m:num>
                                    <m:den>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𝑧</m:t>
                                      </m:r>
                                    </m:den>
                                  </m:f>
                                </m:e>
                              </m:d>
                            </m:e>
                            <m:sup>
                              <m:r>
                                <a:rPr lang="zh-CN" altLang="en-US" sz="2200" i="1">
                                  <a:solidFill>
                                    <a:srgbClr val="000000"/>
                                  </a:solidFill>
                                  <a:latin typeface="Cambria Math" panose="02040503050406030204" pitchFamily="18" charset="0"/>
                                </a:rPr>
                                <m:t>2</m:t>
                              </m:r>
                            </m:sup>
                          </m:sSup>
                          <m:sSubSup>
                            <m:sSubSupPr>
                              <m:ctrlPr>
                                <a:rPr lang="zh-CN" altLang="en-US" sz="2200" i="1">
                                  <a:solidFill>
                                    <a:srgbClr val="000000"/>
                                  </a:solidFill>
                                  <a:latin typeface="Cambria Math" panose="02040503050406030204" pitchFamily="18" charset="0"/>
                                </a:rPr>
                              </m:ctrlPr>
                            </m:sSubSupPr>
                            <m:e>
                              <m:r>
                                <a:rPr lang="zh-CN" altLang="en-US" sz="2200" i="1">
                                  <a:solidFill>
                                    <a:srgbClr val="000000"/>
                                  </a:solidFill>
                                  <a:latin typeface="Cambria Math" panose="02040503050406030204" pitchFamily="18" charset="0"/>
                                </a:rPr>
                                <m:t>𝜎</m:t>
                              </m:r>
                            </m:e>
                            <m:sub>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𝑧</m:t>
                                  </m:r>
                                </m:e>
                              </m:acc>
                            </m:sub>
                            <m:sup>
                              <m:r>
                                <a:rPr lang="zh-CN" altLang="en-US" sz="2200" i="1">
                                  <a:solidFill>
                                    <a:srgbClr val="000000"/>
                                  </a:solidFill>
                                  <a:latin typeface="Cambria Math" panose="02040503050406030204" pitchFamily="18" charset="0"/>
                                </a:rPr>
                                <m:t>2</m:t>
                              </m:r>
                            </m:sup>
                          </m:sSubSup>
                          <m:r>
                            <a:rPr lang="zh-CN" altLang="en-US" sz="2200" i="1">
                              <a:solidFill>
                                <a:srgbClr val="000000"/>
                              </a:solidFill>
                              <a:latin typeface="Cambria Math" panose="02040503050406030204" pitchFamily="18" charset="0"/>
                            </a:rPr>
                            <m:t>+⋯</m:t>
                          </m:r>
                        </m:e>
                      </m:rad>
                    </m:oMath>
                  </m:oMathPara>
                </a14:m>
                <a:endParaRPr lang="zh-CN" altLang="en-US" sz="2200" dirty="0"/>
              </a:p>
            </p:txBody>
          </p:sp>
        </mc:Choice>
        <mc:Fallback xmlns="">
          <p:sp>
            <p:nvSpPr>
              <p:cNvPr id="148486" name="Object 6"/>
              <p:cNvSpPr txBox="1">
                <a:spLocks noRot="1" noChangeAspect="1" noMove="1" noResize="1" noEditPoints="1" noAdjustHandles="1" noChangeArrowheads="1" noChangeShapeType="1" noTextEdit="1"/>
              </p:cNvSpPr>
              <p:nvPr/>
            </p:nvSpPr>
            <p:spPr bwMode="auto">
              <a:xfrm>
                <a:off x="2562291" y="3982007"/>
                <a:ext cx="5880374" cy="1089703"/>
              </a:xfrm>
              <a:prstGeom prst="rect">
                <a:avLst/>
              </a:prstGeom>
              <a:blipFill rotWithShape="0">
                <a:blip r:embed="rId3"/>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8487" name="Object 7"/>
              <p:cNvSpPr txBox="1"/>
              <p:nvPr/>
            </p:nvSpPr>
            <p:spPr bwMode="auto">
              <a:xfrm>
                <a:off x="2562291" y="5227102"/>
                <a:ext cx="4898507" cy="1394060"/>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rPr>
                        <m:t>其中</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𝜎</m:t>
                          </m:r>
                        </m:e>
                        <m:sub>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sub>
                      </m:sSub>
                      <m:r>
                        <a:rPr lang="zh-CN" altLang="en-US" sz="2200" i="1">
                          <a:solidFill>
                            <a:srgbClr val="000000"/>
                          </a:solidFill>
                          <a:latin typeface="Cambria Math" panose="02040503050406030204" pitchFamily="18" charset="0"/>
                        </a:rPr>
                        <m:t>=</m:t>
                      </m:r>
                      <m:f>
                        <m:fPr>
                          <m:ctrlPr>
                            <a:rPr lang="zh-CN" altLang="en-US" sz="2200" i="1">
                              <a:solidFill>
                                <a:srgbClr val="000000"/>
                              </a:solidFill>
                              <a:latin typeface="Cambria Math" panose="02040503050406030204" pitchFamily="18" charset="0"/>
                            </a:rPr>
                          </m:ctrlPr>
                        </m:fPr>
                        <m:num>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𝜎</m:t>
                              </m:r>
                            </m:e>
                            <m:sub>
                              <m:r>
                                <a:rPr lang="zh-CN" altLang="en-US" sz="2200" i="1">
                                  <a:solidFill>
                                    <a:srgbClr val="000000"/>
                                  </a:solidFill>
                                  <a:latin typeface="Cambria Math" panose="02040503050406030204" pitchFamily="18" charset="0"/>
                                </a:rPr>
                                <m:t>𝑥</m:t>
                              </m:r>
                            </m:sub>
                          </m:sSub>
                        </m:num>
                        <m:den>
                          <m:rad>
                            <m:radPr>
                              <m:degHide m:val="on"/>
                              <m:ctrlPr>
                                <a:rPr lang="zh-CN" altLang="en-US" sz="2200" i="1">
                                  <a:solidFill>
                                    <a:srgbClr val="000000"/>
                                  </a:solidFill>
                                  <a:latin typeface="Cambria Math" panose="02040503050406030204" pitchFamily="18" charset="0"/>
                                </a:rPr>
                              </m:ctrlPr>
                            </m:radPr>
                            <m:deg/>
                            <m:e>
                              <m:r>
                                <a:rPr lang="zh-CN" altLang="en-US" sz="2200" i="1">
                                  <a:solidFill>
                                    <a:srgbClr val="000000"/>
                                  </a:solidFill>
                                  <a:latin typeface="Cambria Math" panose="02040503050406030204" pitchFamily="18" charset="0"/>
                                </a:rPr>
                                <m:t>𝑛</m:t>
                              </m:r>
                            </m:e>
                          </m:rad>
                        </m:den>
                      </m:f>
                      <m:r>
                        <a:rPr lang="zh-CN" altLang="en-US" sz="2200" i="1">
                          <a:solidFill>
                            <a:srgbClr val="000000"/>
                          </a:solidFill>
                          <a:latin typeface="Cambria Math" panose="02040503050406030204" pitchFamily="18" charset="0"/>
                        </a:rPr>
                        <m:t>=</m:t>
                      </m:r>
                      <m:rad>
                        <m:radPr>
                          <m:degHide m:val="on"/>
                          <m:ctrlPr>
                            <a:rPr lang="zh-CN" altLang="en-US" sz="2200" i="1">
                              <a:solidFill>
                                <a:srgbClr val="000000"/>
                              </a:solidFill>
                              <a:latin typeface="Cambria Math" panose="02040503050406030204" pitchFamily="18" charset="0"/>
                            </a:rPr>
                          </m:ctrlPr>
                        </m:radPr>
                        <m:deg/>
                        <m:e>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1</m:t>
                              </m:r>
                            </m:num>
                            <m:den>
                              <m:r>
                                <a:rPr lang="zh-CN" altLang="en-US" sz="2200" i="1">
                                  <a:solidFill>
                                    <a:srgbClr val="000000"/>
                                  </a:solidFill>
                                  <a:latin typeface="Cambria Math" panose="02040503050406030204" pitchFamily="18" charset="0"/>
                                </a:rPr>
                                <m:t>𝑛</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𝑛</m:t>
                              </m:r>
                              <m:r>
                                <a:rPr lang="zh-CN" altLang="en-US" sz="2200" i="1">
                                  <a:solidFill>
                                    <a:srgbClr val="000000"/>
                                  </a:solidFill>
                                  <a:latin typeface="Cambria Math" panose="02040503050406030204" pitchFamily="18" charset="0"/>
                                </a:rPr>
                                <m:t>−1)</m:t>
                              </m:r>
                            </m:den>
                          </m:f>
                          <m:nary>
                            <m:naryPr>
                              <m:chr m:val="∑"/>
                              <m:ctrlPr>
                                <a:rPr lang="zh-CN" altLang="en-US" sz="2200" i="1">
                                  <a:solidFill>
                                    <a:srgbClr val="000000"/>
                                  </a:solidFill>
                                  <a:latin typeface="Cambria Math" panose="02040503050406030204" pitchFamily="18" charset="0"/>
                                </a:rPr>
                              </m:ctrlPr>
                            </m:naryPr>
                            <m:sub>
                              <m:r>
                                <a:rPr lang="zh-CN" altLang="en-US" sz="2200" i="1">
                                  <a:solidFill>
                                    <a:srgbClr val="000000"/>
                                  </a:solidFill>
                                  <a:latin typeface="Cambria Math" panose="02040503050406030204" pitchFamily="18" charset="0"/>
                                </a:rPr>
                                <m:t>𝑖</m:t>
                              </m:r>
                              <m:r>
                                <a:rPr lang="zh-CN" altLang="en-US" sz="2200" i="1">
                                  <a:solidFill>
                                    <a:srgbClr val="000000"/>
                                  </a:solidFill>
                                  <a:latin typeface="Cambria Math" panose="02040503050406030204" pitchFamily="18" charset="0"/>
                                </a:rPr>
                                <m:t>=1</m:t>
                              </m:r>
                            </m:sub>
                            <m:sup>
                              <m:r>
                                <a:rPr lang="zh-CN" altLang="en-US" sz="2200" i="1">
                                  <a:solidFill>
                                    <a:srgbClr val="000000"/>
                                  </a:solidFill>
                                  <a:latin typeface="Cambria Math" panose="02040503050406030204" pitchFamily="18" charset="0"/>
                                </a:rPr>
                                <m:t>𝑛</m:t>
                              </m:r>
                            </m:sup>
                            <m:e>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𝑥</m:t>
                                  </m:r>
                                </m:e>
                                <m:sub>
                                  <m:r>
                                    <a:rPr lang="zh-CN" altLang="en-US" sz="2200" i="1">
                                      <a:solidFill>
                                        <a:srgbClr val="000000"/>
                                      </a:solidFill>
                                      <a:latin typeface="Cambria Math" panose="02040503050406030204" pitchFamily="18" charset="0"/>
                                    </a:rPr>
                                    <m:t>𝑖</m:t>
                                  </m:r>
                                </m:sub>
                              </m:sSub>
                              <m:r>
                                <a:rPr lang="zh-CN" altLang="en-US" sz="2200" i="1">
                                  <a:solidFill>
                                    <a:srgbClr val="000000"/>
                                  </a:solidFill>
                                  <a:latin typeface="Cambria Math" panose="02040503050406030204" pitchFamily="18" charset="0"/>
                                </a:rPr>
                                <m:t>−</m:t>
                              </m:r>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m:t>
                                  </m:r>
                                </m:e>
                                <m:sup>
                                  <m:r>
                                    <a:rPr lang="zh-CN" altLang="en-US" sz="2200" i="1">
                                      <a:solidFill>
                                        <a:srgbClr val="000000"/>
                                      </a:solidFill>
                                      <a:latin typeface="Cambria Math" panose="02040503050406030204" pitchFamily="18" charset="0"/>
                                    </a:rPr>
                                    <m:t>2</m:t>
                                  </m:r>
                                </m:sup>
                              </m:sSup>
                            </m:e>
                          </m:nary>
                        </m:e>
                      </m:rad>
                    </m:oMath>
                  </m:oMathPara>
                </a14:m>
                <a:endParaRPr lang="zh-CN" altLang="en-US" sz="2200" dirty="0"/>
              </a:p>
            </p:txBody>
          </p:sp>
        </mc:Choice>
        <mc:Fallback xmlns="">
          <p:sp>
            <p:nvSpPr>
              <p:cNvPr id="148487" name="Object 7"/>
              <p:cNvSpPr txBox="1">
                <a:spLocks noRot="1" noChangeAspect="1" noMove="1" noResize="1" noEditPoints="1" noAdjustHandles="1" noChangeArrowheads="1" noChangeShapeType="1" noTextEdit="1"/>
              </p:cNvSpPr>
              <p:nvPr/>
            </p:nvSpPr>
            <p:spPr bwMode="auto">
              <a:xfrm>
                <a:off x="2562291" y="5227102"/>
                <a:ext cx="4898507" cy="1394060"/>
              </a:xfrm>
              <a:prstGeom prst="rect">
                <a:avLst/>
              </a:prstGeom>
              <a:blipFill rotWithShape="0">
                <a:blip r:embed="rId4"/>
                <a:stretch>
                  <a:fillRect/>
                </a:stretch>
              </a:blipFill>
              <a:ln>
                <a:noFill/>
              </a:ln>
              <a:extLst/>
            </p:spPr>
            <p:txBody>
              <a:bodyPr/>
              <a:lstStyle/>
              <a:p>
                <a:r>
                  <a:rPr lang="zh-CN" altLang="en-US">
                    <a:noFill/>
                  </a:rPr>
                  <a:t> </a:t>
                </a:r>
              </a:p>
            </p:txBody>
          </p:sp>
        </mc:Fallback>
      </mc:AlternateContent>
      <p:sp>
        <p:nvSpPr>
          <p:cNvPr id="148488" name="Text Box 8"/>
          <p:cNvSpPr txBox="1"/>
          <p:nvPr/>
        </p:nvSpPr>
        <p:spPr>
          <a:xfrm>
            <a:off x="1258892" y="3429000"/>
            <a:ext cx="1716087" cy="457200"/>
          </a:xfrm>
          <a:prstGeom prst="rect">
            <a:avLst/>
          </a:prstGeom>
          <a:noFill/>
          <a:ln w="9525">
            <a:noFill/>
            <a:miter/>
          </a:ln>
        </p:spPr>
        <p:txBody>
          <a:bodyPr wrap="none">
            <a:spAutoFit/>
          </a:bodyPr>
          <a:lstStyle/>
          <a:p>
            <a:pPr lvl="0" algn="l" eaLnBrk="1" hangingPunct="1"/>
            <a:r>
              <a:rPr lang="zh-CN" altLang="en-US" sz="2400" dirty="0">
                <a:solidFill>
                  <a:srgbClr val="0000CC"/>
                </a:solidFill>
                <a:latin typeface="宋体" panose="02010600030101010101" pitchFamily="2" charset="-122"/>
              </a:rPr>
              <a:t>标准误差：</a:t>
            </a:r>
          </a:p>
        </p:txBody>
      </p:sp>
      <p:sp>
        <p:nvSpPr>
          <p:cNvPr id="44042" name="Text Box 9"/>
          <p:cNvSpPr txBox="1"/>
          <p:nvPr/>
        </p:nvSpPr>
        <p:spPr>
          <a:xfrm>
            <a:off x="148039" y="1401767"/>
            <a:ext cx="615553" cy="3304751"/>
          </a:xfrm>
          <a:prstGeom prst="rect">
            <a:avLst/>
          </a:prstGeom>
          <a:noFill/>
          <a:ln w="9525">
            <a:noFill/>
            <a:miter/>
          </a:ln>
        </p:spPr>
        <p:txBody>
          <a:bodyPr vert="eaVert" wrap="non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随 机 误 差 计 算 </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48</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8483"/>
                                        </p:tgtEl>
                                        <p:attrNameLst>
                                          <p:attrName>style.visibility</p:attrName>
                                        </p:attrNameLst>
                                      </p:cBhvr>
                                      <p:to>
                                        <p:strVal val="visible"/>
                                      </p:to>
                                    </p:set>
                                    <p:animEffect transition="in" filter="dissolve">
                                      <p:cBhvr>
                                        <p:cTn id="7" dur="500"/>
                                        <p:tgtEl>
                                          <p:spTgt spid="14848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48484"/>
                                        </p:tgtEl>
                                        <p:attrNameLst>
                                          <p:attrName>style.visibility</p:attrName>
                                        </p:attrNameLst>
                                      </p:cBhvr>
                                      <p:to>
                                        <p:strVal val="visible"/>
                                      </p:to>
                                    </p:set>
                                    <p:animEffect transition="in" filter="box(in)">
                                      <p:cBhvr>
                                        <p:cTn id="12" dur="500"/>
                                        <p:tgtEl>
                                          <p:spTgt spid="1484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8485"/>
                                        </p:tgtEl>
                                        <p:attrNameLst>
                                          <p:attrName>style.visibility</p:attrName>
                                        </p:attrNameLst>
                                      </p:cBhvr>
                                      <p:to>
                                        <p:strVal val="visible"/>
                                      </p:to>
                                    </p:set>
                                    <p:animEffect transition="in" filter="wipe(down)">
                                      <p:cBhvr>
                                        <p:cTn id="17" dur="500"/>
                                        <p:tgtEl>
                                          <p:spTgt spid="14848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8488"/>
                                        </p:tgtEl>
                                        <p:attrNameLst>
                                          <p:attrName>style.visibility</p:attrName>
                                        </p:attrNameLst>
                                      </p:cBhvr>
                                      <p:to>
                                        <p:strVal val="visible"/>
                                      </p:to>
                                    </p:set>
                                    <p:animEffect transition="in" filter="dissolve">
                                      <p:cBhvr>
                                        <p:cTn id="22" dur="500"/>
                                        <p:tgtEl>
                                          <p:spTgt spid="14848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8486"/>
                                        </p:tgtEl>
                                        <p:attrNameLst>
                                          <p:attrName>style.visibility</p:attrName>
                                        </p:attrNameLst>
                                      </p:cBhvr>
                                      <p:to>
                                        <p:strVal val="visible"/>
                                      </p:to>
                                    </p:set>
                                    <p:animEffect transition="in" filter="wipe(down)">
                                      <p:cBhvr>
                                        <p:cTn id="27" dur="500"/>
                                        <p:tgtEl>
                                          <p:spTgt spid="1484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8487"/>
                                        </p:tgtEl>
                                        <p:attrNameLst>
                                          <p:attrName>style.visibility</p:attrName>
                                        </p:attrNameLst>
                                      </p:cBhvr>
                                      <p:to>
                                        <p:strVal val="visible"/>
                                      </p:to>
                                    </p:set>
                                    <p:animEffect transition="in" filter="wipe(down)">
                                      <p:cBhvr>
                                        <p:cTn id="32" dur="500"/>
                                        <p:tgtEl>
                                          <p:spTgt spid="148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p:bldP spid="148484" grpId="0"/>
      <p:bldP spid="148485" grpId="0" animBg="1"/>
      <p:bldP spid="148486" grpId="0" animBg="1"/>
      <p:bldP spid="148487" grpId="0" animBg="1"/>
      <p:bldP spid="14848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B3B8C2B8-4E67-43C2-AFDB-F4D5E206415A}" type="datetime1">
              <a:rPr lang="zh-CN" altLang="en-US" smtClean="0"/>
              <a:t>2023/2/20</a:t>
            </a:fld>
            <a:endParaRPr lang="en-US" altLang="zh-CN" dirty="0"/>
          </a:p>
        </p:txBody>
      </p:sp>
      <p:sp>
        <p:nvSpPr>
          <p:cNvPr id="45059" name="Rectangle 2"/>
          <p:cNvSpPr/>
          <p:nvPr/>
        </p:nvSpPr>
        <p:spPr>
          <a:xfrm>
            <a:off x="1403648" y="517164"/>
            <a:ext cx="1658641" cy="498598"/>
          </a:xfrm>
          <a:prstGeom prst="rect">
            <a:avLst/>
          </a:prstGeom>
          <a:noFill/>
          <a:ln w="9525">
            <a:noFill/>
            <a:miter/>
          </a:ln>
        </p:spPr>
        <p:txBody>
          <a:bodyPr wrap="square">
            <a:spAutoFit/>
          </a:bodyPr>
          <a:lstStyle/>
          <a:p>
            <a:pPr lvl="0" algn="l" eaLnBrk="1" hangingPunct="1">
              <a:lnSpc>
                <a:spcPct val="110000"/>
              </a:lnSpc>
            </a:pPr>
            <a:r>
              <a:rPr lang="zh-CN" altLang="en-US" sz="2400" dirty="0">
                <a:solidFill>
                  <a:srgbClr val="0000CC"/>
                </a:solidFill>
                <a:latin typeface="宋体" panose="02010600030101010101" pitchFamily="2" charset="-122"/>
              </a:rPr>
              <a:t>相对误差：</a:t>
            </a:r>
          </a:p>
        </p:txBody>
      </p:sp>
      <mc:AlternateContent xmlns:mc="http://schemas.openxmlformats.org/markup-compatibility/2006" xmlns:a14="http://schemas.microsoft.com/office/drawing/2010/main">
        <mc:Choice Requires="a14">
          <p:sp>
            <p:nvSpPr>
              <p:cNvPr id="149507" name="Object 3"/>
              <p:cNvSpPr txBox="1"/>
              <p:nvPr/>
            </p:nvSpPr>
            <p:spPr bwMode="auto">
              <a:xfrm>
                <a:off x="1260629" y="1309818"/>
                <a:ext cx="7883371" cy="1406581"/>
              </a:xfrm>
              <a:prstGeom prst="rect">
                <a:avLst/>
              </a:prstGeom>
              <a:solidFill>
                <a:srgbClr val="FDFAB9"/>
              </a:solidFill>
              <a:ln>
                <a:noFill/>
              </a:ln>
              <a:extLst/>
            </p:spPr>
            <p:txBody>
              <a:bodyPr>
                <a:no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rPr>
                        <m:t>𝐸</m:t>
                      </m:r>
                      <m:r>
                        <a:rPr lang="zh-CN" altLang="en-US" sz="2200" i="1">
                          <a:solidFill>
                            <a:srgbClr val="000000"/>
                          </a:solidFill>
                          <a:latin typeface="Cambria Math" panose="02040503050406030204" pitchFamily="18" charset="0"/>
                        </a:rPr>
                        <m:t>=</m:t>
                      </m:r>
                      <m:f>
                        <m:fPr>
                          <m:ctrlPr>
                            <a:rPr lang="zh-CN" altLang="en-US" sz="2200" i="1">
                              <a:solidFill>
                                <a:srgbClr val="000000"/>
                              </a:solidFill>
                              <a:latin typeface="Cambria Math" panose="02040503050406030204" pitchFamily="18" charset="0"/>
                            </a:rPr>
                          </m:ctrlPr>
                        </m:fPr>
                        <m:num>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𝜎</m:t>
                              </m:r>
                            </m:e>
                            <m:sub>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𝑁</m:t>
                                  </m:r>
                                </m:e>
                              </m:acc>
                            </m:sub>
                          </m:sSub>
                        </m:num>
                        <m:den>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𝑁</m:t>
                              </m:r>
                            </m:e>
                          </m:acc>
                        </m:den>
                      </m:f>
                      <m:r>
                        <a:rPr lang="zh-CN" altLang="en-US" sz="2200" i="1">
                          <a:solidFill>
                            <a:srgbClr val="000000"/>
                          </a:solidFill>
                          <a:latin typeface="Cambria Math" panose="02040503050406030204" pitchFamily="18" charset="0"/>
                        </a:rPr>
                        <m:t>=</m:t>
                      </m:r>
                      <m:rad>
                        <m:radPr>
                          <m:degHide m:val="on"/>
                          <m:ctrlPr>
                            <a:rPr lang="zh-CN" altLang="en-US" sz="2200" i="1">
                              <a:solidFill>
                                <a:srgbClr val="000000"/>
                              </a:solidFill>
                              <a:latin typeface="Cambria Math" panose="02040503050406030204" pitchFamily="18" charset="0"/>
                            </a:rPr>
                          </m:ctrlPr>
                        </m:radPr>
                        <m:deg/>
                        <m:e>
                          <m:sSup>
                            <m:sSupPr>
                              <m:ctrlPr>
                                <a:rPr lang="zh-CN" altLang="en-US" sz="2200" i="1">
                                  <a:solidFill>
                                    <a:srgbClr val="000000"/>
                                  </a:solidFill>
                                  <a:latin typeface="Cambria Math" panose="02040503050406030204" pitchFamily="18" charset="0"/>
                                </a:rPr>
                              </m:ctrlPr>
                            </m:sSupPr>
                            <m:e>
                              <m:d>
                                <m:dPr>
                                  <m:ctrlPr>
                                    <a:rPr lang="zh-CN" altLang="en-US" sz="2200" i="1">
                                      <a:solidFill>
                                        <a:srgbClr val="000000"/>
                                      </a:solidFill>
                                      <a:latin typeface="Cambria Math" panose="02040503050406030204" pitchFamily="18" charset="0"/>
                                    </a:rPr>
                                  </m:ctrlPr>
                                </m:dPr>
                                <m:e>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𝑁</m:t>
                                      </m:r>
                                    </m:num>
                                    <m:den>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𝑥</m:t>
                                      </m:r>
                                    </m:den>
                                  </m:f>
                                </m:e>
                              </m:d>
                            </m:e>
                            <m:sup>
                              <m:r>
                                <a:rPr lang="zh-CN" altLang="en-US" sz="2200" i="1">
                                  <a:solidFill>
                                    <a:srgbClr val="000000"/>
                                  </a:solidFill>
                                  <a:latin typeface="Cambria Math" panose="02040503050406030204" pitchFamily="18" charset="0"/>
                                </a:rPr>
                                <m:t>2</m:t>
                              </m:r>
                            </m:sup>
                          </m:sSup>
                          <m:sSup>
                            <m:sSupPr>
                              <m:ctrlPr>
                                <a:rPr lang="zh-CN" altLang="en-US" sz="2200" i="1">
                                  <a:solidFill>
                                    <a:srgbClr val="000000"/>
                                  </a:solidFill>
                                  <a:latin typeface="Cambria Math" panose="02040503050406030204" pitchFamily="18" charset="0"/>
                                </a:rPr>
                              </m:ctrlPr>
                            </m:sSupPr>
                            <m:e>
                              <m:d>
                                <m:dPr>
                                  <m:ctrlPr>
                                    <a:rPr lang="zh-CN" altLang="en-US" sz="2200" i="1">
                                      <a:solidFill>
                                        <a:srgbClr val="000000"/>
                                      </a:solidFill>
                                      <a:latin typeface="Cambria Math" panose="02040503050406030204" pitchFamily="18" charset="0"/>
                                    </a:rPr>
                                  </m:ctrlPr>
                                </m:dPr>
                                <m:e>
                                  <m:f>
                                    <m:fPr>
                                      <m:ctrlPr>
                                        <a:rPr lang="zh-CN" altLang="en-US" sz="2200" i="1">
                                          <a:solidFill>
                                            <a:srgbClr val="000000"/>
                                          </a:solidFill>
                                          <a:latin typeface="Cambria Math" panose="02040503050406030204" pitchFamily="18" charset="0"/>
                                        </a:rPr>
                                      </m:ctrlPr>
                                    </m:fPr>
                                    <m:num>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𝜎</m:t>
                                          </m:r>
                                        </m:e>
                                        <m:sub>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sub>
                                      </m:sSub>
                                    </m:num>
                                    <m:den>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𝑁</m:t>
                                          </m:r>
                                        </m:e>
                                      </m:acc>
                                    </m:den>
                                  </m:f>
                                </m:e>
                              </m:d>
                            </m:e>
                            <m:sup>
                              <m:r>
                                <a:rPr lang="zh-CN" altLang="en-US" sz="2200" i="1">
                                  <a:solidFill>
                                    <a:srgbClr val="000000"/>
                                  </a:solidFill>
                                  <a:latin typeface="Cambria Math" panose="02040503050406030204" pitchFamily="18" charset="0"/>
                                </a:rPr>
                                <m:t>2</m:t>
                              </m:r>
                            </m:sup>
                          </m:sSup>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d>
                                <m:dPr>
                                  <m:ctrlPr>
                                    <a:rPr lang="zh-CN" altLang="en-US" sz="2200" i="1">
                                      <a:solidFill>
                                        <a:srgbClr val="000000"/>
                                      </a:solidFill>
                                      <a:latin typeface="Cambria Math" panose="02040503050406030204" pitchFamily="18" charset="0"/>
                                    </a:rPr>
                                  </m:ctrlPr>
                                </m:dPr>
                                <m:e>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𝑁</m:t>
                                      </m:r>
                                    </m:num>
                                    <m:den>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𝑦</m:t>
                                      </m:r>
                                    </m:den>
                                  </m:f>
                                </m:e>
                              </m:d>
                            </m:e>
                            <m:sup>
                              <m:r>
                                <a:rPr lang="zh-CN" altLang="en-US" sz="2200" i="1">
                                  <a:solidFill>
                                    <a:srgbClr val="000000"/>
                                  </a:solidFill>
                                  <a:latin typeface="Cambria Math" panose="02040503050406030204" pitchFamily="18" charset="0"/>
                                </a:rPr>
                                <m:t>2</m:t>
                              </m:r>
                            </m:sup>
                          </m:sSup>
                          <m:sSup>
                            <m:sSupPr>
                              <m:ctrlPr>
                                <a:rPr lang="zh-CN" altLang="en-US" sz="2200" i="1">
                                  <a:solidFill>
                                    <a:srgbClr val="000000"/>
                                  </a:solidFill>
                                  <a:latin typeface="Cambria Math" panose="02040503050406030204" pitchFamily="18" charset="0"/>
                                </a:rPr>
                              </m:ctrlPr>
                            </m:sSupPr>
                            <m:e>
                              <m:d>
                                <m:dPr>
                                  <m:ctrlPr>
                                    <a:rPr lang="zh-CN" altLang="en-US" sz="2200" i="1">
                                      <a:solidFill>
                                        <a:srgbClr val="000000"/>
                                      </a:solidFill>
                                      <a:latin typeface="Cambria Math" panose="02040503050406030204" pitchFamily="18" charset="0"/>
                                    </a:rPr>
                                  </m:ctrlPr>
                                </m:dPr>
                                <m:e>
                                  <m:f>
                                    <m:fPr>
                                      <m:ctrlPr>
                                        <a:rPr lang="zh-CN" altLang="en-US" sz="2200" i="1">
                                          <a:solidFill>
                                            <a:srgbClr val="000000"/>
                                          </a:solidFill>
                                          <a:latin typeface="Cambria Math" panose="02040503050406030204" pitchFamily="18" charset="0"/>
                                        </a:rPr>
                                      </m:ctrlPr>
                                    </m:fPr>
                                    <m:num>
                                      <m:sSubSup>
                                        <m:sSubSupPr>
                                          <m:ctrlPr>
                                            <a:rPr lang="zh-CN" altLang="en-US" sz="2200" i="1">
                                              <a:solidFill>
                                                <a:srgbClr val="000000"/>
                                              </a:solidFill>
                                              <a:latin typeface="Cambria Math" panose="02040503050406030204" pitchFamily="18" charset="0"/>
                                            </a:rPr>
                                          </m:ctrlPr>
                                        </m:sSubSupPr>
                                        <m:e>
                                          <m:r>
                                            <a:rPr lang="zh-CN" altLang="en-US" sz="2200" i="1">
                                              <a:solidFill>
                                                <a:srgbClr val="000000"/>
                                              </a:solidFill>
                                              <a:latin typeface="Cambria Math" panose="02040503050406030204" pitchFamily="18" charset="0"/>
                                            </a:rPr>
                                            <m:t>𝜎</m:t>
                                          </m:r>
                                        </m:e>
                                        <m:sub>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𝑦</m:t>
                                              </m:r>
                                            </m:e>
                                          </m:acc>
                                        </m:sub>
                                        <m:sup/>
                                      </m:sSubSup>
                                    </m:num>
                                    <m:den>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𝑁</m:t>
                                          </m:r>
                                        </m:e>
                                      </m:acc>
                                    </m:den>
                                  </m:f>
                                </m:e>
                              </m:d>
                            </m:e>
                            <m:sup>
                              <m:r>
                                <a:rPr lang="zh-CN" altLang="en-US" sz="2200" i="1">
                                  <a:solidFill>
                                    <a:srgbClr val="000000"/>
                                  </a:solidFill>
                                  <a:latin typeface="Cambria Math" panose="02040503050406030204" pitchFamily="18" charset="0"/>
                                </a:rPr>
                                <m:t>2</m:t>
                              </m:r>
                            </m:sup>
                          </m:sSup>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d>
                                <m:dPr>
                                  <m:ctrlPr>
                                    <a:rPr lang="zh-CN" altLang="en-US" sz="2200" i="1">
                                      <a:solidFill>
                                        <a:srgbClr val="000000"/>
                                      </a:solidFill>
                                      <a:latin typeface="Cambria Math" panose="02040503050406030204" pitchFamily="18" charset="0"/>
                                    </a:rPr>
                                  </m:ctrlPr>
                                </m:dPr>
                                <m:e>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𝑁</m:t>
                                      </m:r>
                                    </m:num>
                                    <m:den>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𝑧</m:t>
                                      </m:r>
                                    </m:den>
                                  </m:f>
                                </m:e>
                              </m:d>
                            </m:e>
                            <m:sup>
                              <m:r>
                                <a:rPr lang="zh-CN" altLang="en-US" sz="2200" i="1">
                                  <a:solidFill>
                                    <a:srgbClr val="000000"/>
                                  </a:solidFill>
                                  <a:latin typeface="Cambria Math" panose="02040503050406030204" pitchFamily="18" charset="0"/>
                                </a:rPr>
                                <m:t>2</m:t>
                              </m:r>
                            </m:sup>
                          </m:sSup>
                          <m:sSup>
                            <m:sSupPr>
                              <m:ctrlPr>
                                <a:rPr lang="zh-CN" altLang="en-US" sz="2200" i="1">
                                  <a:solidFill>
                                    <a:srgbClr val="000000"/>
                                  </a:solidFill>
                                  <a:latin typeface="Cambria Math" panose="02040503050406030204" pitchFamily="18" charset="0"/>
                                </a:rPr>
                              </m:ctrlPr>
                            </m:sSupPr>
                            <m:e>
                              <m:d>
                                <m:dPr>
                                  <m:ctrlPr>
                                    <a:rPr lang="zh-CN" altLang="en-US" sz="2200" i="1">
                                      <a:solidFill>
                                        <a:srgbClr val="000000"/>
                                      </a:solidFill>
                                      <a:latin typeface="Cambria Math" panose="02040503050406030204" pitchFamily="18" charset="0"/>
                                    </a:rPr>
                                  </m:ctrlPr>
                                </m:dPr>
                                <m:e>
                                  <m:f>
                                    <m:fPr>
                                      <m:ctrlPr>
                                        <a:rPr lang="zh-CN" altLang="en-US" sz="2200" i="1">
                                          <a:solidFill>
                                            <a:srgbClr val="000000"/>
                                          </a:solidFill>
                                          <a:latin typeface="Cambria Math" panose="02040503050406030204" pitchFamily="18" charset="0"/>
                                        </a:rPr>
                                      </m:ctrlPr>
                                    </m:fPr>
                                    <m:num>
                                      <m:sSubSup>
                                        <m:sSubSupPr>
                                          <m:ctrlPr>
                                            <a:rPr lang="zh-CN" altLang="en-US" sz="2200" i="1">
                                              <a:solidFill>
                                                <a:srgbClr val="000000"/>
                                              </a:solidFill>
                                              <a:latin typeface="Cambria Math" panose="02040503050406030204" pitchFamily="18" charset="0"/>
                                            </a:rPr>
                                          </m:ctrlPr>
                                        </m:sSubSupPr>
                                        <m:e>
                                          <m:r>
                                            <a:rPr lang="zh-CN" altLang="en-US" sz="2200" i="1">
                                              <a:solidFill>
                                                <a:srgbClr val="000000"/>
                                              </a:solidFill>
                                              <a:latin typeface="Cambria Math" panose="02040503050406030204" pitchFamily="18" charset="0"/>
                                            </a:rPr>
                                            <m:t>𝜎</m:t>
                                          </m:r>
                                        </m:e>
                                        <m:sub>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𝑧</m:t>
                                              </m:r>
                                            </m:e>
                                          </m:acc>
                                        </m:sub>
                                        <m:sup/>
                                      </m:sSubSup>
                                    </m:num>
                                    <m:den>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𝑁</m:t>
                                          </m:r>
                                        </m:e>
                                      </m:acc>
                                    </m:den>
                                  </m:f>
                                </m:e>
                              </m:d>
                            </m:e>
                            <m:sup>
                              <m:r>
                                <a:rPr lang="zh-CN" altLang="en-US" sz="2200" i="1">
                                  <a:solidFill>
                                    <a:srgbClr val="000000"/>
                                  </a:solidFill>
                                  <a:latin typeface="Cambria Math" panose="02040503050406030204" pitchFamily="18" charset="0"/>
                                </a:rPr>
                                <m:t>2</m:t>
                              </m:r>
                            </m:sup>
                          </m:sSup>
                          <m:r>
                            <a:rPr lang="zh-CN" altLang="en-US" sz="2200" i="1">
                              <a:solidFill>
                                <a:srgbClr val="000000"/>
                              </a:solidFill>
                              <a:latin typeface="Cambria Math" panose="02040503050406030204" pitchFamily="18" charset="0"/>
                            </a:rPr>
                            <m:t>+⋯</m:t>
                          </m:r>
                        </m:e>
                      </m:rad>
                    </m:oMath>
                  </m:oMathPara>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149507" name="Object 3"/>
              <p:cNvSpPr txBox="1">
                <a:spLocks noRot="1" noChangeAspect="1" noMove="1" noResize="1" noEditPoints="1" noAdjustHandles="1" noChangeArrowheads="1" noChangeShapeType="1" noTextEdit="1"/>
              </p:cNvSpPr>
              <p:nvPr/>
            </p:nvSpPr>
            <p:spPr bwMode="auto">
              <a:xfrm>
                <a:off x="1260629" y="1309818"/>
                <a:ext cx="7883371" cy="1406581"/>
              </a:xfrm>
              <a:prstGeom prst="rect">
                <a:avLst/>
              </a:prstGeom>
              <a:blipFill rotWithShape="0">
                <a:blip r:embed="rId2"/>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508" name="Object 4"/>
              <p:cNvSpPr txBox="1"/>
              <p:nvPr/>
            </p:nvSpPr>
            <p:spPr bwMode="auto">
              <a:xfrm>
                <a:off x="3062288" y="3492676"/>
                <a:ext cx="3027794" cy="1141467"/>
              </a:xfrm>
              <a:prstGeom prst="rect">
                <a:avLst/>
              </a:prstGeom>
              <a:solidFill>
                <a:srgbClr val="FDFAB9"/>
              </a:solidFill>
              <a:ln>
                <a:noFill/>
              </a:ln>
              <a:extLst/>
            </p:spPr>
            <p:txBody>
              <a:bodyPr>
                <a:no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200" i="1">
                              <a:solidFill>
                                <a:srgbClr val="000000"/>
                              </a:solidFill>
                              <a:latin typeface="Cambria Math" panose="02040503050406030204" pitchFamily="18" charset="0"/>
                            </a:rPr>
                          </m:ctrlPr>
                        </m:dPr>
                        <m:e>
                          <m:m>
                            <m:mPr>
                              <m:plcHide m:val="on"/>
                              <m:mcs>
                                <m:mc>
                                  <m:mcPr>
                                    <m:count m:val="1"/>
                                    <m:mcJc m:val="center"/>
                                  </m:mcPr>
                                </m:mc>
                              </m:mcs>
                              <m:ctrlPr>
                                <a:rPr lang="zh-CN" altLang="en-US" sz="2200" i="1">
                                  <a:solidFill>
                                    <a:srgbClr val="000000"/>
                                  </a:solidFill>
                                  <a:latin typeface="Cambria Math" panose="02040503050406030204" pitchFamily="18" charset="0"/>
                                </a:rPr>
                              </m:ctrlPr>
                            </m:mPr>
                            <m:mr>
                              <m:e>
                                <m:r>
                                  <a:rPr lang="zh-CN" altLang="en-US" sz="2200" i="1">
                                    <a:solidFill>
                                      <a:srgbClr val="000000"/>
                                    </a:solidFill>
                                    <a:latin typeface="Cambria Math" panose="02040503050406030204" pitchFamily="18" charset="0"/>
                                  </a:rPr>
                                  <m:t>𝑁</m:t>
                                </m:r>
                                <m:r>
                                  <a:rPr lang="zh-CN" altLang="en-US" sz="2200" i="1">
                                    <a:solidFill>
                                      <a:srgbClr val="000000"/>
                                    </a:solidFill>
                                    <a:latin typeface="Cambria Math" panose="02040503050406030204" pitchFamily="18" charset="0"/>
                                  </a:rPr>
                                  <m:t>=</m:t>
                                </m:r>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𝑁</m:t>
                                    </m:r>
                                  </m:e>
                                </m:acc>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𝜎</m:t>
                                    </m:r>
                                  </m:e>
                                  <m:sub>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𝑁</m:t>
                                        </m:r>
                                      </m:e>
                                    </m:acc>
                                  </m:sub>
                                </m:sSub>
                                <m:m>
                                  <m:mPr>
                                    <m:plcHide m:val="on"/>
                                    <m:mcs>
                                      <m:mc>
                                        <m:mcPr>
                                          <m:count m:val="2"/>
                                          <m:mcJc m:val="center"/>
                                        </m:mcPr>
                                      </m:mc>
                                    </m:mcs>
                                    <m:ctrlPr>
                                      <a:rPr lang="zh-CN" altLang="en-US" sz="2200" i="1">
                                        <a:solidFill>
                                          <a:srgbClr val="000000"/>
                                        </a:solidFill>
                                        <a:latin typeface="Cambria Math" panose="02040503050406030204" pitchFamily="18" charset="0"/>
                                      </a:rPr>
                                    </m:ctrlPr>
                                  </m:mPr>
                                  <m:mr>
                                    <m:e/>
                                    <m:e>
                                      <m:d>
                                        <m:dPr>
                                          <m:ctrlPr>
                                            <a:rPr lang="zh-CN" altLang="en-US" sz="2200" i="1">
                                              <a:solidFill>
                                                <a:srgbClr val="000000"/>
                                              </a:solidFill>
                                              <a:latin typeface="Cambria Math" panose="02040503050406030204" pitchFamily="18" charset="0"/>
                                            </a:rPr>
                                          </m:ctrlPr>
                                        </m:dPr>
                                        <m:e>
                                          <m:r>
                                            <a:rPr lang="zh-CN" altLang="en-US" sz="2200" i="1">
                                              <a:solidFill>
                                                <a:srgbClr val="000000"/>
                                              </a:solidFill>
                                              <a:latin typeface="Cambria Math" panose="02040503050406030204" pitchFamily="18" charset="0"/>
                                            </a:rPr>
                                            <m:t>单位</m:t>
                                          </m:r>
                                        </m:e>
                                      </m:d>
                                    </m:e>
                                  </m:mr>
                                </m:m>
                              </m:e>
                            </m:mr>
                            <m:mr>
                              <m:e>
                                <m:r>
                                  <a:rPr lang="zh-CN" altLang="en-US" sz="2200" i="1">
                                    <a:solidFill>
                                      <a:srgbClr val="000000"/>
                                    </a:solidFill>
                                    <a:latin typeface="Cambria Math" panose="02040503050406030204" pitchFamily="18" charset="0"/>
                                  </a:rPr>
                                  <m:t>𝐸</m:t>
                                </m:r>
                                <m:r>
                                  <a:rPr lang="zh-CN" altLang="en-US" sz="2200" i="1">
                                    <a:solidFill>
                                      <a:srgbClr val="000000"/>
                                    </a:solidFill>
                                    <a:latin typeface="Cambria Math" panose="02040503050406030204" pitchFamily="18" charset="0"/>
                                  </a:rPr>
                                  <m:t>=</m:t>
                                </m:r>
                                <m:f>
                                  <m:fPr>
                                    <m:ctrlPr>
                                      <a:rPr lang="zh-CN" altLang="en-US" sz="2200" i="1">
                                        <a:solidFill>
                                          <a:srgbClr val="000000"/>
                                        </a:solidFill>
                                        <a:latin typeface="Cambria Math" panose="02040503050406030204" pitchFamily="18" charset="0"/>
                                      </a:rPr>
                                    </m:ctrlPr>
                                  </m:fPr>
                                  <m:num>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𝜎</m:t>
                                        </m:r>
                                      </m:e>
                                      <m:sub>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𝑁</m:t>
                                            </m:r>
                                          </m:e>
                                        </m:acc>
                                      </m:sub>
                                    </m:sSub>
                                  </m:num>
                                  <m:den>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𝑁</m:t>
                                        </m:r>
                                      </m:e>
                                    </m:acc>
                                  </m:den>
                                </m:f>
                                <m:r>
                                  <a:rPr lang="zh-CN" altLang="en-US" sz="2200" i="1">
                                    <a:solidFill>
                                      <a:srgbClr val="000000"/>
                                    </a:solidFill>
                                    <a:latin typeface="Cambria Math" panose="02040503050406030204" pitchFamily="18" charset="0"/>
                                  </a:rPr>
                                  <m:t>×100%</m:t>
                                </m:r>
                              </m:e>
                            </m:mr>
                          </m:m>
                        </m:e>
                      </m:d>
                    </m:oMath>
                  </m:oMathPara>
                </a14:m>
                <a:endParaRPr lang="zh-CN" altLang="en-US" sz="2200" dirty="0"/>
              </a:p>
            </p:txBody>
          </p:sp>
        </mc:Choice>
        <mc:Fallback xmlns="">
          <p:sp>
            <p:nvSpPr>
              <p:cNvPr id="149508" name="Object 4"/>
              <p:cNvSpPr txBox="1">
                <a:spLocks noRot="1" noChangeAspect="1" noMove="1" noResize="1" noEditPoints="1" noAdjustHandles="1" noChangeArrowheads="1" noChangeShapeType="1" noTextEdit="1"/>
              </p:cNvSpPr>
              <p:nvPr/>
            </p:nvSpPr>
            <p:spPr bwMode="auto">
              <a:xfrm>
                <a:off x="3062288" y="3492676"/>
                <a:ext cx="3027794" cy="1141467"/>
              </a:xfrm>
              <a:prstGeom prst="rect">
                <a:avLst/>
              </a:prstGeom>
              <a:blipFill rotWithShape="0">
                <a:blip r:embed="rId3"/>
                <a:stretch>
                  <a:fillRect/>
                </a:stretch>
              </a:blipFill>
              <a:ln>
                <a:noFill/>
              </a:ln>
              <a:extLst/>
            </p:spPr>
            <p:txBody>
              <a:bodyPr/>
              <a:lstStyle/>
              <a:p>
                <a:r>
                  <a:rPr lang="zh-CN" altLang="en-US">
                    <a:noFill/>
                  </a:rPr>
                  <a:t> </a:t>
                </a:r>
              </a:p>
            </p:txBody>
          </p:sp>
        </mc:Fallback>
      </mc:AlternateContent>
      <p:sp>
        <p:nvSpPr>
          <p:cNvPr id="149509" name="Rectangle 5"/>
          <p:cNvSpPr/>
          <p:nvPr/>
        </p:nvSpPr>
        <p:spPr>
          <a:xfrm>
            <a:off x="1384303" y="2855239"/>
            <a:ext cx="2505814" cy="498598"/>
          </a:xfrm>
          <a:prstGeom prst="rect">
            <a:avLst/>
          </a:prstGeom>
          <a:noFill/>
          <a:ln w="9525">
            <a:noFill/>
            <a:miter/>
          </a:ln>
        </p:spPr>
        <p:txBody>
          <a:bodyPr wrap="none">
            <a:spAutoFit/>
          </a:bodyPr>
          <a:lstStyle/>
          <a:p>
            <a:pPr lvl="0" algn="l" eaLnBrk="1" hangingPunct="1">
              <a:lnSpc>
                <a:spcPct val="110000"/>
              </a:lnSpc>
            </a:pPr>
            <a:r>
              <a:rPr lang="zh-CN" altLang="en-US" sz="2400" dirty="0">
                <a:solidFill>
                  <a:srgbClr val="0000CC"/>
                </a:solidFill>
                <a:latin typeface="宋体" panose="02010600030101010101" pitchFamily="2" charset="-122"/>
              </a:rPr>
              <a:t>测量结果的表示</a:t>
            </a:r>
            <a:r>
              <a:rPr lang="en-US" altLang="zh-CN" sz="2400" dirty="0">
                <a:solidFill>
                  <a:srgbClr val="0000CC"/>
                </a:solidFill>
                <a:latin typeface="宋体" panose="02010600030101010101" pitchFamily="2" charset="-122"/>
              </a:rPr>
              <a:t>:</a:t>
            </a:r>
            <a:endParaRPr lang="zh-CN" altLang="en-US" sz="2400" dirty="0">
              <a:solidFill>
                <a:srgbClr val="0000CC"/>
              </a:solidFill>
              <a:latin typeface="宋体" panose="02010600030101010101" pitchFamily="2" charset="-122"/>
            </a:endParaRPr>
          </a:p>
        </p:txBody>
      </p:sp>
      <p:sp>
        <p:nvSpPr>
          <p:cNvPr id="149510" name="Text Box 6"/>
          <p:cNvSpPr txBox="1"/>
          <p:nvPr/>
        </p:nvSpPr>
        <p:spPr>
          <a:xfrm>
            <a:off x="539552" y="5001172"/>
            <a:ext cx="8460432" cy="1243417"/>
          </a:xfrm>
          <a:prstGeom prst="rect">
            <a:avLst/>
          </a:prstGeom>
          <a:solidFill>
            <a:srgbClr val="FFFF99"/>
          </a:solidFill>
          <a:ln w="9525">
            <a:noFill/>
            <a:miter/>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lvl="0" algn="l" eaLnBrk="1" hangingPunct="1">
              <a:lnSpc>
                <a:spcPct val="110000"/>
              </a:lnSpc>
            </a:pPr>
            <a:r>
              <a:rPr lang="zh-CN" altLang="en-US" sz="2400" dirty="0">
                <a:solidFill>
                  <a:srgbClr val="0000CC"/>
                </a:solidFill>
                <a:latin typeface="宋体" panose="02010600030101010101" pitchFamily="2" charset="-122"/>
              </a:rPr>
              <a:t>计算顺序：</a:t>
            </a:r>
          </a:p>
          <a:p>
            <a:pPr marL="342900" indent="-342900" algn="l">
              <a:lnSpc>
                <a:spcPct val="110000"/>
              </a:lnSpc>
              <a:buFont typeface="Arial" panose="020B0604020202020204" pitchFamily="34" charset="0"/>
              <a:buChar char="•"/>
            </a:pPr>
            <a:r>
              <a:rPr lang="zh-CN" altLang="en-US" sz="2200" dirty="0">
                <a:solidFill>
                  <a:srgbClr val="FF0000"/>
                </a:solidFill>
                <a:latin typeface="宋体" panose="02010600030101010101" pitchFamily="2" charset="-122"/>
                <a:ea typeface="Times New Roman" panose="02020603050405020304" pitchFamily="18" charset="0"/>
              </a:rPr>
              <a:t>计算公式以加减运算为主，先算标准误差，再算相对误差</a:t>
            </a:r>
            <a:r>
              <a:rPr lang="zh-CN" altLang="en-US" sz="2200" dirty="0">
                <a:solidFill>
                  <a:srgbClr val="FF0000"/>
                </a:solidFill>
                <a:latin typeface="宋体" panose="02010600030101010101" pitchFamily="2" charset="-122"/>
              </a:rPr>
              <a:t>；</a:t>
            </a:r>
          </a:p>
          <a:p>
            <a:pPr marL="342900" indent="-342900" algn="l">
              <a:lnSpc>
                <a:spcPct val="110000"/>
              </a:lnSpc>
              <a:buFont typeface="Arial" panose="020B0604020202020204" pitchFamily="34" charset="0"/>
              <a:buChar char="•"/>
            </a:pPr>
            <a:r>
              <a:rPr lang="zh-CN" altLang="en-US" sz="2200" dirty="0">
                <a:solidFill>
                  <a:srgbClr val="FF0000"/>
                </a:solidFill>
                <a:latin typeface="宋体" panose="02010600030101010101" pitchFamily="2" charset="-122"/>
                <a:ea typeface="Times New Roman" panose="02020603050405020304" pitchFamily="18" charset="0"/>
              </a:rPr>
              <a:t>计算公式以乘除或乘方运算为主，先算相对误差，再算绝对误差</a:t>
            </a:r>
            <a:endParaRPr lang="zh-CN" altLang="en-US" sz="2200" dirty="0">
              <a:solidFill>
                <a:srgbClr val="FF0000"/>
              </a:solidFill>
              <a:latin typeface="宋体" panose="02010600030101010101" pitchFamily="2" charset="-122"/>
            </a:endParaRPr>
          </a:p>
        </p:txBody>
      </p:sp>
      <p:sp>
        <p:nvSpPr>
          <p:cNvPr id="45064" name="Text Box 7"/>
          <p:cNvSpPr txBox="1"/>
          <p:nvPr/>
        </p:nvSpPr>
        <p:spPr>
          <a:xfrm>
            <a:off x="148039" y="1401767"/>
            <a:ext cx="615553" cy="3304751"/>
          </a:xfrm>
          <a:prstGeom prst="rect">
            <a:avLst/>
          </a:prstGeom>
          <a:noFill/>
          <a:ln w="9525">
            <a:noFill/>
            <a:miter/>
          </a:ln>
        </p:spPr>
        <p:txBody>
          <a:bodyPr vert="eaVert" wrap="non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随 机 误 差 计 算 </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49</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9509"/>
                                        </p:tgtEl>
                                        <p:attrNameLst>
                                          <p:attrName>style.visibility</p:attrName>
                                        </p:attrNameLst>
                                      </p:cBhvr>
                                      <p:to>
                                        <p:strVal val="visible"/>
                                      </p:to>
                                    </p:set>
                                    <p:animEffect transition="in" filter="dissolve">
                                      <p:cBhvr>
                                        <p:cTn id="7" dur="500"/>
                                        <p:tgtEl>
                                          <p:spTgt spid="1495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9508"/>
                                        </p:tgtEl>
                                        <p:attrNameLst>
                                          <p:attrName>style.visibility</p:attrName>
                                        </p:attrNameLst>
                                      </p:cBhvr>
                                      <p:to>
                                        <p:strVal val="visible"/>
                                      </p:to>
                                    </p:set>
                                    <p:animEffect transition="in" filter="wipe(down)">
                                      <p:cBhvr>
                                        <p:cTn id="12" dur="500"/>
                                        <p:tgtEl>
                                          <p:spTgt spid="14950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49510"/>
                                        </p:tgtEl>
                                        <p:attrNameLst>
                                          <p:attrName>style.visibility</p:attrName>
                                        </p:attrNameLst>
                                      </p:cBhvr>
                                      <p:to>
                                        <p:strVal val="visible"/>
                                      </p:to>
                                    </p:set>
                                    <p:animEffect transition="in" filter="barn(outVertical)">
                                      <p:cBhvr>
                                        <p:cTn id="17" dur="500"/>
                                        <p:tgtEl>
                                          <p:spTgt spid="149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8" grpId="0" animBg="1"/>
      <p:bldP spid="149509" grpId="0"/>
      <p:bldP spid="1495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ChangeArrowheads="1"/>
          </p:cNvSpPr>
          <p:nvPr>
            <p:ph type="title"/>
          </p:nvPr>
        </p:nvSpPr>
        <p:spPr>
          <a:xfrm>
            <a:off x="1476379" y="197926"/>
            <a:ext cx="6984057" cy="745127"/>
          </a:xfrm>
        </p:spPr>
        <p:txBody>
          <a:bodyPr/>
          <a:lstStyle/>
          <a:p>
            <a:r>
              <a:rPr lang="zh-CN" altLang="en-US" sz="2400" b="1" dirty="0">
                <a:latin typeface="+mn-ea"/>
                <a:ea typeface="+mn-ea"/>
              </a:rPr>
              <a:t>三、“物理实验方法、技术”有何用？</a:t>
            </a:r>
          </a:p>
        </p:txBody>
      </p:sp>
      <p:sp>
        <p:nvSpPr>
          <p:cNvPr id="362499" name="Rectangle 3"/>
          <p:cNvSpPr>
            <a:spLocks noGrp="1" noChangeArrowheads="1"/>
          </p:cNvSpPr>
          <p:nvPr>
            <p:ph type="body" idx="1"/>
          </p:nvPr>
        </p:nvSpPr>
        <p:spPr>
          <a:xfrm>
            <a:off x="1979613" y="4148985"/>
            <a:ext cx="1871662" cy="504825"/>
          </a:xfrm>
        </p:spPr>
        <p:txBody>
          <a:bodyPr/>
          <a:lstStyle/>
          <a:p>
            <a:pPr>
              <a:lnSpc>
                <a:spcPct val="90000"/>
              </a:lnSpc>
            </a:pPr>
            <a:r>
              <a:rPr lang="zh-CN" altLang="en-US" sz="2400"/>
              <a:t>工程测量</a:t>
            </a:r>
          </a:p>
        </p:txBody>
      </p:sp>
      <p:pic>
        <p:nvPicPr>
          <p:cNvPr id="362501" name="Picture 5" descr="200808~1"/>
          <p:cNvPicPr>
            <a:picLocks noChangeAspect="1" noChangeArrowheads="1"/>
          </p:cNvPicPr>
          <p:nvPr/>
        </p:nvPicPr>
        <p:blipFill>
          <a:blip r:embed="rId2"/>
          <a:srcRect/>
          <a:stretch>
            <a:fillRect/>
          </a:stretch>
        </p:blipFill>
        <p:spPr bwMode="auto">
          <a:xfrm>
            <a:off x="1452567" y="2132856"/>
            <a:ext cx="2814637" cy="1881188"/>
          </a:xfrm>
          <a:prstGeom prst="rect">
            <a:avLst/>
          </a:prstGeom>
          <a:noFill/>
        </p:spPr>
      </p:pic>
      <p:pic>
        <p:nvPicPr>
          <p:cNvPr id="362503" name="Picture 7" descr="200991~1"/>
          <p:cNvPicPr>
            <a:picLocks noChangeAspect="1" noChangeArrowheads="1"/>
          </p:cNvPicPr>
          <p:nvPr/>
        </p:nvPicPr>
        <p:blipFill>
          <a:blip r:embed="rId3"/>
          <a:srcRect/>
          <a:stretch>
            <a:fillRect/>
          </a:stretch>
        </p:blipFill>
        <p:spPr bwMode="auto">
          <a:xfrm>
            <a:off x="5327654" y="2189516"/>
            <a:ext cx="2808287" cy="1887538"/>
          </a:xfrm>
          <a:prstGeom prst="rect">
            <a:avLst/>
          </a:prstGeom>
          <a:noFill/>
        </p:spPr>
      </p:pic>
      <p:sp>
        <p:nvSpPr>
          <p:cNvPr id="362504" name="Rectangle 8"/>
          <p:cNvSpPr>
            <a:spLocks noChangeArrowheads="1"/>
          </p:cNvSpPr>
          <p:nvPr/>
        </p:nvSpPr>
        <p:spPr bwMode="auto">
          <a:xfrm>
            <a:off x="5795962" y="4138371"/>
            <a:ext cx="1871662" cy="504825"/>
          </a:xfrm>
          <a:prstGeom prst="rect">
            <a:avLst/>
          </a:prstGeom>
          <a:noFill/>
          <a:ln w="9525">
            <a:noFill/>
            <a:miter lim="800000"/>
          </a:ln>
          <a:effectLst/>
        </p:spPr>
        <p:txBody>
          <a:bodyPr/>
          <a:lstStyle/>
          <a:p>
            <a:pPr marL="342900" indent="-342900" algn="l">
              <a:lnSpc>
                <a:spcPct val="90000"/>
              </a:lnSpc>
              <a:spcBef>
                <a:spcPct val="20000"/>
              </a:spcBef>
              <a:buClr>
                <a:schemeClr val="tx1"/>
              </a:buClr>
              <a:buSzPct val="70000"/>
              <a:buFont typeface="Wingdings" panose="05000000000000000000" pitchFamily="2" charset="2"/>
              <a:buChar char="¢"/>
            </a:pPr>
            <a:r>
              <a:rPr lang="zh-CN" altLang="en-US" sz="2400" b="0" dirty="0">
                <a:solidFill>
                  <a:schemeClr val="tx2"/>
                </a:solidFill>
              </a:rPr>
              <a:t>科研测试</a:t>
            </a:r>
          </a:p>
        </p:txBody>
      </p:sp>
      <p:sp>
        <p:nvSpPr>
          <p:cNvPr id="362508" name="Rectangle 12"/>
          <p:cNvSpPr>
            <a:spLocks noChangeArrowheads="1"/>
          </p:cNvSpPr>
          <p:nvPr/>
        </p:nvSpPr>
        <p:spPr bwMode="auto">
          <a:xfrm>
            <a:off x="1162016" y="4833743"/>
            <a:ext cx="3006923" cy="683121"/>
          </a:xfrm>
          <a:prstGeom prst="rect">
            <a:avLst/>
          </a:prstGeom>
          <a:noFill/>
          <a:ln w="9525">
            <a:noFill/>
            <a:miter lim="800000"/>
          </a:ln>
          <a:effectLst/>
        </p:spPr>
        <p:txBody>
          <a:bodyPr/>
          <a:lstStyle/>
          <a:p>
            <a:pPr marL="342900" indent="-342900">
              <a:spcBef>
                <a:spcPct val="20000"/>
              </a:spcBef>
              <a:buClr>
                <a:schemeClr val="tx1"/>
              </a:buClr>
              <a:buSzPct val="70000"/>
              <a:buFont typeface="Wingdings" panose="05000000000000000000" pitchFamily="2" charset="2"/>
              <a:buChar char="¢"/>
            </a:pPr>
            <a:r>
              <a:rPr lang="zh-CN" altLang="en-US" sz="2000" u="sng" dirty="0">
                <a:solidFill>
                  <a:srgbClr val="FF0000"/>
                </a:solidFill>
              </a:rPr>
              <a:t>测量的准确性是关乎成败和致命的！</a:t>
            </a:r>
          </a:p>
        </p:txBody>
      </p:sp>
      <p:sp>
        <p:nvSpPr>
          <p:cNvPr id="362509" name="Rectangle 13"/>
          <p:cNvSpPr>
            <a:spLocks noChangeArrowheads="1"/>
          </p:cNvSpPr>
          <p:nvPr/>
        </p:nvSpPr>
        <p:spPr bwMode="auto">
          <a:xfrm>
            <a:off x="5220072" y="4622150"/>
            <a:ext cx="2808288" cy="504825"/>
          </a:xfrm>
          <a:prstGeom prst="rect">
            <a:avLst/>
          </a:prstGeom>
          <a:noFill/>
          <a:ln w="9525">
            <a:noFill/>
            <a:miter lim="800000"/>
          </a:ln>
          <a:effectLst/>
        </p:spPr>
        <p:txBody>
          <a:bodyPr/>
          <a:lstStyle/>
          <a:p>
            <a:pPr marL="342900" indent="-342900" algn="l">
              <a:lnSpc>
                <a:spcPct val="90000"/>
              </a:lnSpc>
              <a:spcBef>
                <a:spcPct val="20000"/>
              </a:spcBef>
              <a:buClr>
                <a:schemeClr val="tx1"/>
              </a:buClr>
              <a:buSzPct val="70000"/>
              <a:buFont typeface="Wingdings" panose="05000000000000000000" pitchFamily="2" charset="2"/>
              <a:buChar char="¢"/>
            </a:pPr>
            <a:r>
              <a:rPr lang="zh-CN" altLang="en-US" sz="2000" b="0" u="sng" dirty="0">
                <a:solidFill>
                  <a:schemeClr val="tx2"/>
                </a:solidFill>
              </a:rPr>
              <a:t>正确的测量方法</a:t>
            </a:r>
          </a:p>
        </p:txBody>
      </p:sp>
      <p:sp>
        <p:nvSpPr>
          <p:cNvPr id="362510" name="Rectangle 14"/>
          <p:cNvSpPr>
            <a:spLocks noChangeArrowheads="1"/>
          </p:cNvSpPr>
          <p:nvPr/>
        </p:nvSpPr>
        <p:spPr bwMode="auto">
          <a:xfrm>
            <a:off x="5220072" y="5033203"/>
            <a:ext cx="2808288" cy="504825"/>
          </a:xfrm>
          <a:prstGeom prst="rect">
            <a:avLst/>
          </a:prstGeom>
          <a:noFill/>
          <a:ln w="9525">
            <a:noFill/>
            <a:miter lim="800000"/>
          </a:ln>
          <a:effectLst/>
        </p:spPr>
        <p:txBody>
          <a:bodyPr/>
          <a:lstStyle/>
          <a:p>
            <a:pPr marL="342900" indent="-342900" algn="l">
              <a:lnSpc>
                <a:spcPct val="90000"/>
              </a:lnSpc>
              <a:spcBef>
                <a:spcPct val="20000"/>
              </a:spcBef>
              <a:buClr>
                <a:schemeClr val="tx1"/>
              </a:buClr>
              <a:buSzPct val="70000"/>
              <a:buFont typeface="Wingdings" panose="05000000000000000000" pitchFamily="2" charset="2"/>
              <a:buChar char="¢"/>
            </a:pPr>
            <a:r>
              <a:rPr lang="zh-CN" altLang="en-US" sz="2000" b="0" u="sng" dirty="0">
                <a:solidFill>
                  <a:schemeClr val="tx2"/>
                </a:solidFill>
              </a:rPr>
              <a:t>正确的测量仪器</a:t>
            </a:r>
          </a:p>
        </p:txBody>
      </p:sp>
      <p:sp>
        <p:nvSpPr>
          <p:cNvPr id="362511" name="Rectangle 15"/>
          <p:cNvSpPr>
            <a:spLocks noChangeArrowheads="1"/>
          </p:cNvSpPr>
          <p:nvPr/>
        </p:nvSpPr>
        <p:spPr bwMode="auto">
          <a:xfrm>
            <a:off x="5220072" y="5415106"/>
            <a:ext cx="3671888" cy="504825"/>
          </a:xfrm>
          <a:prstGeom prst="rect">
            <a:avLst/>
          </a:prstGeom>
          <a:noFill/>
          <a:ln w="9525">
            <a:noFill/>
            <a:miter lim="800000"/>
          </a:ln>
          <a:effectLst/>
        </p:spPr>
        <p:txBody>
          <a:bodyPr/>
          <a:lstStyle/>
          <a:p>
            <a:pPr marL="342900" indent="-342900" algn="l">
              <a:lnSpc>
                <a:spcPct val="90000"/>
              </a:lnSpc>
              <a:spcBef>
                <a:spcPct val="20000"/>
              </a:spcBef>
              <a:buClr>
                <a:schemeClr val="tx1"/>
              </a:buClr>
              <a:buSzPct val="70000"/>
              <a:buFont typeface="Wingdings" panose="05000000000000000000" pitchFamily="2" charset="2"/>
              <a:buChar char="¢"/>
            </a:pPr>
            <a:r>
              <a:rPr lang="zh-CN" altLang="en-US" sz="2000" b="0" u="sng" dirty="0">
                <a:solidFill>
                  <a:schemeClr val="tx2"/>
                </a:solidFill>
              </a:rPr>
              <a:t>正确的数据处理及表达</a:t>
            </a:r>
          </a:p>
        </p:txBody>
      </p:sp>
      <p:sp>
        <p:nvSpPr>
          <p:cNvPr id="362512" name="AutoShape 16"/>
          <p:cNvSpPr/>
          <p:nvPr/>
        </p:nvSpPr>
        <p:spPr bwMode="auto">
          <a:xfrm>
            <a:off x="4869574" y="5028302"/>
            <a:ext cx="269876" cy="458153"/>
          </a:xfrm>
          <a:prstGeom prst="leftBrace">
            <a:avLst>
              <a:gd name="adj1" fmla="val 37569"/>
              <a:gd name="adj2" fmla="val 50000"/>
            </a:avLst>
          </a:prstGeom>
          <a:noFill/>
          <a:ln w="15875">
            <a:solidFill>
              <a:srgbClr val="0000FF"/>
            </a:solidFill>
            <a:round/>
          </a:ln>
          <a:effectLst>
            <a:outerShdw dist="107763" dir="2700000" algn="ctr" rotWithShape="0">
              <a:schemeClr val="bg2"/>
            </a:outerShdw>
          </a:effectLst>
        </p:spPr>
        <p:txBody>
          <a:bodyPr wrap="square" anchor="ctr">
            <a:spAutoFit/>
          </a:bodyPr>
          <a:lstStyle/>
          <a:p>
            <a:endParaRPr lang="zh-CN" altLang="en-US" sz="2000"/>
          </a:p>
        </p:txBody>
      </p:sp>
      <p:sp>
        <p:nvSpPr>
          <p:cNvPr id="362513" name="Rectangle 17"/>
          <p:cNvSpPr>
            <a:spLocks noChangeArrowheads="1"/>
          </p:cNvSpPr>
          <p:nvPr/>
        </p:nvSpPr>
        <p:spPr bwMode="auto">
          <a:xfrm>
            <a:off x="415284" y="5969778"/>
            <a:ext cx="8424863" cy="402472"/>
          </a:xfrm>
          <a:prstGeom prst="rect">
            <a:avLst/>
          </a:prstGeom>
          <a:solidFill>
            <a:srgbClr val="FDFAB9"/>
          </a:solidFill>
          <a:ln w="9525">
            <a:solidFill>
              <a:srgbClr val="0000FF"/>
            </a:solidFill>
            <a:miter lim="800000"/>
          </a:ln>
          <a:effectLst/>
        </p:spPr>
        <p:txBody>
          <a:bodyPr/>
          <a:lstStyle/>
          <a:p>
            <a:pPr marL="342900" indent="-342900" algn="l">
              <a:lnSpc>
                <a:spcPct val="90000"/>
              </a:lnSpc>
              <a:spcBef>
                <a:spcPct val="20000"/>
              </a:spcBef>
              <a:buClr>
                <a:schemeClr val="tx1"/>
              </a:buClr>
              <a:buSzPct val="70000"/>
              <a:buFont typeface="Wingdings" panose="05000000000000000000" pitchFamily="2" charset="2"/>
              <a:buChar char="¢"/>
            </a:pPr>
            <a:r>
              <a:rPr lang="zh-CN" altLang="en-US" sz="2400" dirty="0">
                <a:solidFill>
                  <a:srgbClr val="FF0000"/>
                </a:solidFill>
              </a:rPr>
              <a:t>尽快理解测量的重要性、建立正确实验理念是非常重要的！</a:t>
            </a:r>
          </a:p>
        </p:txBody>
      </p:sp>
      <p:sp>
        <p:nvSpPr>
          <p:cNvPr id="362514" name="Rectangle 18"/>
          <p:cNvSpPr>
            <a:spLocks noChangeArrowheads="1"/>
          </p:cNvSpPr>
          <p:nvPr/>
        </p:nvSpPr>
        <p:spPr bwMode="auto">
          <a:xfrm>
            <a:off x="1403648" y="1004889"/>
            <a:ext cx="7417122" cy="504825"/>
          </a:xfrm>
          <a:prstGeom prst="rect">
            <a:avLst/>
          </a:prstGeom>
          <a:noFill/>
          <a:ln w="9525">
            <a:noFill/>
            <a:miter lim="800000"/>
          </a:ln>
          <a:effectLst/>
        </p:spPr>
        <p:txBody>
          <a:bodyPr/>
          <a:lstStyle/>
          <a:p>
            <a:pPr marL="342900" indent="-342900" algn="l">
              <a:lnSpc>
                <a:spcPct val="120000"/>
              </a:lnSpc>
              <a:spcBef>
                <a:spcPts val="0"/>
              </a:spcBef>
              <a:buClr>
                <a:srgbClr val="FF0000"/>
              </a:buClr>
              <a:buSzPct val="100000"/>
              <a:buFont typeface="Wingdings" panose="05000000000000000000" pitchFamily="2" charset="2"/>
              <a:buChar char=""/>
            </a:pPr>
            <a:r>
              <a:rPr lang="zh-CN" altLang="en-US" sz="2400" u="sng" dirty="0">
                <a:solidFill>
                  <a:srgbClr val="FF0000"/>
                </a:solidFill>
                <a:latin typeface="黑体" panose="02010609060101010101" pitchFamily="49" charset="-122"/>
                <a:ea typeface="黑体" panose="02010609060101010101" pitchFamily="49" charset="-122"/>
              </a:rPr>
              <a:t>物理实验方法、物理测试技术是绝大多数自然学科的基础和支撑！</a:t>
            </a:r>
          </a:p>
        </p:txBody>
      </p:sp>
      <p:sp>
        <p:nvSpPr>
          <p:cNvPr id="14" name="Text Box 14"/>
          <p:cNvSpPr txBox="1"/>
          <p:nvPr/>
        </p:nvSpPr>
        <p:spPr>
          <a:xfrm>
            <a:off x="107508" y="2420991"/>
            <a:ext cx="615553" cy="1440061"/>
          </a:xfrm>
          <a:prstGeom prst="rect">
            <a:avLst/>
          </a:prstGeom>
          <a:noFill/>
          <a:ln w="9525">
            <a:noFill/>
            <a:miter/>
          </a:ln>
        </p:spPr>
        <p:txBody>
          <a:bodyPr vert="eaVert" wrap="squar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绪   论</a:t>
            </a:r>
          </a:p>
        </p:txBody>
      </p:sp>
      <p:sp>
        <p:nvSpPr>
          <p:cNvPr id="2" name="日期占位符 1"/>
          <p:cNvSpPr>
            <a:spLocks noGrp="1"/>
          </p:cNvSpPr>
          <p:nvPr>
            <p:ph type="dt" sz="half" idx="10"/>
          </p:nvPr>
        </p:nvSpPr>
        <p:spPr/>
        <p:txBody>
          <a:bodyPr/>
          <a:lstStyle/>
          <a:p>
            <a:pPr rtl="0">
              <a:defRPr/>
            </a:pPr>
            <a:fld id="{2E9EFF79-1EC9-48DB-BB22-8D16DD67E214}" type="datetime1">
              <a:rPr lang="zh-CN" altLang="en-US" smtClean="0">
                <a:cs typeface="+mn-cs"/>
              </a:rPr>
              <a:t>2023/2/20</a:t>
            </a:fld>
            <a:endParaRPr lang="zh-CN" altLang="en-US">
              <a:cs typeface="+mn-cs"/>
            </a:endParaRPr>
          </a:p>
        </p:txBody>
      </p:sp>
      <p:sp>
        <p:nvSpPr>
          <p:cNvPr id="3" name="灯片编号占位符 2"/>
          <p:cNvSpPr>
            <a:spLocks noGrp="1"/>
          </p:cNvSpPr>
          <p:nvPr>
            <p:ph type="sldNum" sz="quarter" idx="12"/>
          </p:nvPr>
        </p:nvSpPr>
        <p:spPr/>
        <p:txBody>
          <a:bodyPr/>
          <a:lstStyle/>
          <a:p>
            <a:pPr lvl="0" algn="l" eaLnBrk="1" hangingPunct="1"/>
            <a:fld id="{9A0DB2DC-4C9A-4742-B13C-FB6460FD3503}" type="slidenum">
              <a:rPr lang="zh-CN" altLang="en-US" sz="1400" b="0" smtClean="0"/>
              <a:t>5</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62514"/>
                                        </p:tgtEl>
                                        <p:attrNameLst>
                                          <p:attrName>style.visibility</p:attrName>
                                        </p:attrNameLst>
                                      </p:cBhvr>
                                      <p:to>
                                        <p:strVal val="visible"/>
                                      </p:to>
                                    </p:set>
                                    <p:animEffect transition="in" filter="slide(fromBottom)">
                                      <p:cBhvr>
                                        <p:cTn id="7" dur="500"/>
                                        <p:tgtEl>
                                          <p:spTgt spid="36251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62501"/>
                                        </p:tgtEl>
                                        <p:attrNameLst>
                                          <p:attrName>style.visibility</p:attrName>
                                        </p:attrNameLst>
                                      </p:cBhvr>
                                      <p:to>
                                        <p:strVal val="visible"/>
                                      </p:to>
                                    </p:set>
                                    <p:animEffect transition="in" filter="checkerboard(across)">
                                      <p:cBhvr>
                                        <p:cTn id="12" dur="500"/>
                                        <p:tgtEl>
                                          <p:spTgt spid="362501"/>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362499">
                                            <p:txEl>
                                              <p:pRg st="0" end="0"/>
                                            </p:txEl>
                                          </p:spTgt>
                                        </p:tgtEl>
                                        <p:attrNameLst>
                                          <p:attrName>style.visibility</p:attrName>
                                        </p:attrNameLst>
                                      </p:cBhvr>
                                      <p:to>
                                        <p:strVal val="visible"/>
                                      </p:to>
                                    </p:set>
                                    <p:animEffect transition="in" filter="checkerboard(across)">
                                      <p:cBhvr>
                                        <p:cTn id="15" dur="500"/>
                                        <p:tgtEl>
                                          <p:spTgt spid="36249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362504"/>
                                        </p:tgtEl>
                                        <p:attrNameLst>
                                          <p:attrName>style.visibility</p:attrName>
                                        </p:attrNameLst>
                                      </p:cBhvr>
                                      <p:to>
                                        <p:strVal val="visible"/>
                                      </p:to>
                                    </p:set>
                                    <p:animEffect transition="in" filter="checkerboard(across)">
                                      <p:cBhvr>
                                        <p:cTn id="20" dur="500"/>
                                        <p:tgtEl>
                                          <p:spTgt spid="362504"/>
                                        </p:tgtEl>
                                      </p:cBhvr>
                                    </p:animEffect>
                                  </p:childTnLst>
                                </p:cTn>
                              </p:par>
                              <p:par>
                                <p:cTn id="21" presetID="5" presetClass="entr" presetSubtype="10" fill="hold" nodeType="withEffect">
                                  <p:stCondLst>
                                    <p:cond delay="0"/>
                                  </p:stCondLst>
                                  <p:childTnLst>
                                    <p:set>
                                      <p:cBhvr>
                                        <p:cTn id="22" dur="1" fill="hold">
                                          <p:stCondLst>
                                            <p:cond delay="0"/>
                                          </p:stCondLst>
                                        </p:cTn>
                                        <p:tgtEl>
                                          <p:spTgt spid="362503"/>
                                        </p:tgtEl>
                                        <p:attrNameLst>
                                          <p:attrName>style.visibility</p:attrName>
                                        </p:attrNameLst>
                                      </p:cBhvr>
                                      <p:to>
                                        <p:strVal val="visible"/>
                                      </p:to>
                                    </p:set>
                                    <p:animEffect transition="in" filter="checkerboard(across)">
                                      <p:cBhvr>
                                        <p:cTn id="23" dur="500"/>
                                        <p:tgtEl>
                                          <p:spTgt spid="362503"/>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362508"/>
                                        </p:tgtEl>
                                        <p:attrNameLst>
                                          <p:attrName>style.visibility</p:attrName>
                                        </p:attrNameLst>
                                      </p:cBhvr>
                                      <p:to>
                                        <p:strVal val="visible"/>
                                      </p:to>
                                    </p:set>
                                    <p:animEffect transition="in" filter="slide(fromBottom)">
                                      <p:cBhvr>
                                        <p:cTn id="28" dur="500"/>
                                        <p:tgtEl>
                                          <p:spTgt spid="362508"/>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2" fill="hold" grpId="0" nodeType="clickEffect">
                                  <p:stCondLst>
                                    <p:cond delay="0"/>
                                  </p:stCondLst>
                                  <p:childTnLst>
                                    <p:set>
                                      <p:cBhvr>
                                        <p:cTn id="32" dur="1" fill="hold">
                                          <p:stCondLst>
                                            <p:cond delay="0"/>
                                          </p:stCondLst>
                                        </p:cTn>
                                        <p:tgtEl>
                                          <p:spTgt spid="362512"/>
                                        </p:tgtEl>
                                        <p:attrNameLst>
                                          <p:attrName>style.visibility</p:attrName>
                                        </p:attrNameLst>
                                      </p:cBhvr>
                                      <p:to>
                                        <p:strVal val="visible"/>
                                      </p:to>
                                    </p:set>
                                    <p:animEffect transition="in" filter="slide(fromRight)">
                                      <p:cBhvr>
                                        <p:cTn id="33" dur="500"/>
                                        <p:tgtEl>
                                          <p:spTgt spid="362512"/>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2" fill="hold" grpId="0" nodeType="clickEffect">
                                  <p:stCondLst>
                                    <p:cond delay="0"/>
                                  </p:stCondLst>
                                  <p:childTnLst>
                                    <p:set>
                                      <p:cBhvr>
                                        <p:cTn id="37" dur="1" fill="hold">
                                          <p:stCondLst>
                                            <p:cond delay="0"/>
                                          </p:stCondLst>
                                        </p:cTn>
                                        <p:tgtEl>
                                          <p:spTgt spid="362509"/>
                                        </p:tgtEl>
                                        <p:attrNameLst>
                                          <p:attrName>style.visibility</p:attrName>
                                        </p:attrNameLst>
                                      </p:cBhvr>
                                      <p:to>
                                        <p:strVal val="visible"/>
                                      </p:to>
                                    </p:set>
                                    <p:animEffect transition="in" filter="slide(fromRight)">
                                      <p:cBhvr>
                                        <p:cTn id="38" dur="500"/>
                                        <p:tgtEl>
                                          <p:spTgt spid="362509"/>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2" fill="hold" nodeType="clickEffect">
                                  <p:stCondLst>
                                    <p:cond delay="0"/>
                                  </p:stCondLst>
                                  <p:childTnLst>
                                    <p:set>
                                      <p:cBhvr>
                                        <p:cTn id="42" dur="1" fill="hold">
                                          <p:stCondLst>
                                            <p:cond delay="0"/>
                                          </p:stCondLst>
                                        </p:cTn>
                                        <p:tgtEl>
                                          <p:spTgt spid="362510">
                                            <p:txEl>
                                              <p:pRg st="0" end="0"/>
                                            </p:txEl>
                                          </p:spTgt>
                                        </p:tgtEl>
                                        <p:attrNameLst>
                                          <p:attrName>style.visibility</p:attrName>
                                        </p:attrNameLst>
                                      </p:cBhvr>
                                      <p:to>
                                        <p:strVal val="visible"/>
                                      </p:to>
                                    </p:set>
                                    <p:animEffect transition="in" filter="slide(fromRight)">
                                      <p:cBhvr>
                                        <p:cTn id="43" dur="500"/>
                                        <p:tgtEl>
                                          <p:spTgt spid="362510">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2" fill="hold" grpId="0" nodeType="clickEffect">
                                  <p:stCondLst>
                                    <p:cond delay="0"/>
                                  </p:stCondLst>
                                  <p:childTnLst>
                                    <p:set>
                                      <p:cBhvr>
                                        <p:cTn id="47" dur="1" fill="hold">
                                          <p:stCondLst>
                                            <p:cond delay="0"/>
                                          </p:stCondLst>
                                        </p:cTn>
                                        <p:tgtEl>
                                          <p:spTgt spid="362511"/>
                                        </p:tgtEl>
                                        <p:attrNameLst>
                                          <p:attrName>style.visibility</p:attrName>
                                        </p:attrNameLst>
                                      </p:cBhvr>
                                      <p:to>
                                        <p:strVal val="visible"/>
                                      </p:to>
                                    </p:set>
                                    <p:animEffect transition="in" filter="slide(fromRight)">
                                      <p:cBhvr>
                                        <p:cTn id="48" dur="500"/>
                                        <p:tgtEl>
                                          <p:spTgt spid="362511"/>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362513"/>
                                        </p:tgtEl>
                                        <p:attrNameLst>
                                          <p:attrName>style.visibility</p:attrName>
                                        </p:attrNameLst>
                                      </p:cBhvr>
                                      <p:to>
                                        <p:strVal val="visible"/>
                                      </p:to>
                                    </p:set>
                                    <p:animEffect transition="in" filter="slide(fromBottom)">
                                      <p:cBhvr>
                                        <p:cTn id="53" dur="500"/>
                                        <p:tgtEl>
                                          <p:spTgt spid="362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build="p"/>
      <p:bldP spid="362504" grpId="0"/>
      <p:bldP spid="362508" grpId="0"/>
      <p:bldP spid="362509" grpId="0"/>
      <p:bldP spid="362511" grpId="0"/>
      <p:bldP spid="362512" grpId="0" animBg="1"/>
      <p:bldP spid="362513" grpId="0" animBg="1"/>
      <p:bldP spid="3625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日期占位符 6"/>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8516FD05-4E21-40D3-B893-044D5219624D}" type="datetime1">
              <a:rPr lang="zh-CN" altLang="en-US" smtClean="0"/>
              <a:t>2023/2/20</a:t>
            </a:fld>
            <a:endParaRPr lang="en-US" altLang="zh-CN" dirty="0"/>
          </a:p>
        </p:txBody>
      </p:sp>
      <p:sp>
        <p:nvSpPr>
          <p:cNvPr id="46083" name="Rectangle 2"/>
          <p:cNvSpPr>
            <a:spLocks noGrp="1"/>
          </p:cNvSpPr>
          <p:nvPr>
            <p:ph type="title" sz="quarter"/>
          </p:nvPr>
        </p:nvSpPr>
        <p:spPr>
          <a:xfrm>
            <a:off x="1547813" y="188913"/>
            <a:ext cx="7010400" cy="1262062"/>
          </a:xfrm>
        </p:spPr>
        <p:txBody>
          <a:bodyPr vert="horz" wrap="square" lIns="91440" tIns="45720" rIns="91440" bIns="45720" anchor="ctr"/>
          <a:lstStyle/>
          <a:p>
            <a:pPr eaLnBrk="1" hangingPunct="1"/>
            <a:r>
              <a:rPr lang="zh-CN" altLang="en-US" sz="2500" dirty="0">
                <a:solidFill>
                  <a:schemeClr val="tx1"/>
                </a:solidFill>
              </a:rPr>
              <a:t>例</a:t>
            </a:r>
          </a:p>
        </p:txBody>
      </p:sp>
      <mc:AlternateContent xmlns:mc="http://schemas.openxmlformats.org/markup-compatibility/2006" xmlns:a14="http://schemas.microsoft.com/office/drawing/2010/main">
        <mc:Choice Requires="a14">
          <p:sp>
            <p:nvSpPr>
              <p:cNvPr id="218116" name="Object 4"/>
              <p:cNvSpPr txBox="1">
                <a:spLocks noGrp="1"/>
              </p:cNvSpPr>
              <p:nvPr>
                <p:ph sz="quarter" idx="1"/>
              </p:nvPr>
            </p:nvSpPr>
            <p:spPr bwMode="auto">
              <a:xfrm>
                <a:off x="2051050" y="404813"/>
                <a:ext cx="2089150" cy="887412"/>
              </a:xfrm>
              <a:prstGeom prst="rect">
                <a:avLst/>
              </a:prstGeom>
              <a:solidFill>
                <a:srgbClr val="B2B2B2"/>
              </a:solidFill>
              <a:ln>
                <a:noFill/>
              </a:ln>
              <a:extLst/>
            </p:spPr>
            <p:txBody>
              <a:bodyPr>
                <a:normAutofit fontScale="77500" lnSpcReduction="200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𝑁</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𝑞</m:t>
                              </m:r>
                            </m:e>
                            <m:sup>
                              <m:r>
                                <a:rPr lang="zh-CN" altLang="en-US" i="1">
                                  <a:solidFill>
                                    <a:srgbClr val="000000"/>
                                  </a:solidFill>
                                  <a:latin typeface="Cambria Math" panose="02040503050406030204" pitchFamily="18" charset="0"/>
                                </a:rPr>
                                <m:t>3</m:t>
                              </m:r>
                            </m:sup>
                          </m:sSup>
                        </m:den>
                      </m:f>
                    </m:oMath>
                  </m:oMathPara>
                </a14:m>
                <a:endParaRPr lang="zh-CN" altLang="en-US"/>
              </a:p>
            </p:txBody>
          </p:sp>
        </mc:Choice>
        <mc:Fallback xmlns="">
          <p:sp>
            <p:nvSpPr>
              <p:cNvPr id="218116" name="Object 4"/>
              <p:cNvSpPr txBox="1">
                <a:spLocks noGrp="1" noRot="1" noChangeAspect="1" noMove="1" noResize="1" noEditPoints="1" noAdjustHandles="1" noChangeArrowheads="1" noChangeShapeType="1" noTextEdit="1"/>
              </p:cNvSpPr>
              <p:nvPr>
                <p:ph sz="quarter" idx="1"/>
              </p:nvPr>
            </p:nvSpPr>
            <p:spPr bwMode="auto">
              <a:xfrm>
                <a:off x="2051050" y="404813"/>
                <a:ext cx="2089150" cy="887412"/>
              </a:xfrm>
              <a:prstGeom prst="rect">
                <a:avLst/>
              </a:prstGeom>
              <a:blipFill rotWithShape="0">
                <a:blip r:embed="rId2"/>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18" name="Object 6"/>
              <p:cNvSpPr txBox="1">
                <a:spLocks noGrp="1"/>
              </p:cNvSpPr>
              <p:nvPr>
                <p:ph sz="quarter" idx="2"/>
              </p:nvPr>
            </p:nvSpPr>
            <p:spPr bwMode="auto">
              <a:xfrm>
                <a:off x="1619254" y="1511304"/>
                <a:ext cx="1800225" cy="752475"/>
              </a:xfrm>
              <a:prstGeom prst="rect">
                <a:avLst/>
              </a:prstGeom>
              <a:solidFill>
                <a:srgbClr val="B2B2B2"/>
              </a:solidFill>
              <a:ln>
                <a:noFill/>
              </a:ln>
              <a:extLst/>
            </p:spPr>
            <p:txBody>
              <a:bodyPr>
                <a:normAutofit fontScale="55000" lnSpcReduction="20000"/>
              </a:bodyPr>
              <a:lstStyle/>
              <a:p>
                <a:pPr>
                  <a:buNone/>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𝑞</m:t>
                              </m:r>
                            </m:e>
                            <m:sup>
                              <m:r>
                                <a:rPr lang="zh-CN" altLang="en-US" i="1">
                                  <a:solidFill>
                                    <a:srgbClr val="000000"/>
                                  </a:solidFill>
                                  <a:latin typeface="Cambria Math" panose="02040503050406030204" pitchFamily="18" charset="0"/>
                                </a:rPr>
                                <m:t>3</m:t>
                              </m:r>
                            </m:sup>
                          </m:sSup>
                        </m:den>
                      </m:f>
                    </m:oMath>
                  </m:oMathPara>
                </a14:m>
                <a:endParaRPr lang="zh-CN" altLang="en-US"/>
              </a:p>
            </p:txBody>
          </p:sp>
        </mc:Choice>
        <mc:Fallback xmlns="">
          <p:sp>
            <p:nvSpPr>
              <p:cNvPr id="218118" name="Object 6"/>
              <p:cNvSpPr txBox="1">
                <a:spLocks noGrp="1" noRot="1" noChangeAspect="1" noMove="1" noResize="1" noEditPoints="1" noAdjustHandles="1" noChangeArrowheads="1" noChangeShapeType="1" noTextEdit="1"/>
              </p:cNvSpPr>
              <p:nvPr>
                <p:ph sz="quarter" idx="2"/>
              </p:nvPr>
            </p:nvSpPr>
            <p:spPr bwMode="auto">
              <a:xfrm>
                <a:off x="1619254" y="1511304"/>
                <a:ext cx="1800225" cy="752475"/>
              </a:xfrm>
              <a:prstGeom prst="rect">
                <a:avLst/>
              </a:prstGeom>
              <a:blipFill rotWithShape="0">
                <a:blip r:embed="rId3"/>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20" name="Object 8"/>
              <p:cNvSpPr txBox="1">
                <a:spLocks noGrp="1"/>
              </p:cNvSpPr>
              <p:nvPr>
                <p:ph sz="quarter" idx="3"/>
              </p:nvPr>
            </p:nvSpPr>
            <p:spPr bwMode="auto">
              <a:xfrm>
                <a:off x="3855688" y="1500600"/>
                <a:ext cx="1724424" cy="715200"/>
              </a:xfrm>
              <a:prstGeom prst="rect">
                <a:avLst/>
              </a:prstGeom>
              <a:solidFill>
                <a:srgbClr val="B2B2B2"/>
              </a:solidFill>
              <a:ln>
                <a:noFill/>
              </a:ln>
              <a:extLst/>
            </p:spPr>
            <p:txBody>
              <a:bodyPr>
                <a:normAutofit fontScale="55000" lnSpcReduction="20000"/>
              </a:bodyPr>
              <a:lstStyle/>
              <a:p>
                <a:pPr>
                  <a:buNone/>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𝑞</m:t>
                              </m:r>
                            </m:e>
                            <m:sup>
                              <m:r>
                                <a:rPr lang="zh-CN" altLang="en-US" i="1">
                                  <a:solidFill>
                                    <a:srgbClr val="000000"/>
                                  </a:solidFill>
                                  <a:latin typeface="Cambria Math" panose="02040503050406030204" pitchFamily="18" charset="0"/>
                                </a:rPr>
                                <m:t>3</m:t>
                              </m:r>
                            </m:sup>
                          </m:sSup>
                        </m:den>
                      </m:f>
                    </m:oMath>
                  </m:oMathPara>
                </a14:m>
                <a:endParaRPr lang="zh-CN" altLang="en-US" dirty="0"/>
              </a:p>
            </p:txBody>
          </p:sp>
        </mc:Choice>
        <mc:Fallback xmlns="">
          <p:sp>
            <p:nvSpPr>
              <p:cNvPr id="218120" name="Object 8"/>
              <p:cNvSpPr txBox="1">
                <a:spLocks noGrp="1" noRot="1" noChangeAspect="1" noMove="1" noResize="1" noEditPoints="1" noAdjustHandles="1" noChangeArrowheads="1" noChangeShapeType="1" noTextEdit="1"/>
              </p:cNvSpPr>
              <p:nvPr>
                <p:ph sz="quarter" idx="3"/>
              </p:nvPr>
            </p:nvSpPr>
            <p:spPr bwMode="auto">
              <a:xfrm>
                <a:off x="3855688" y="1500600"/>
                <a:ext cx="1724424" cy="715200"/>
              </a:xfrm>
              <a:prstGeom prst="rect">
                <a:avLst/>
              </a:prstGeom>
              <a:blipFill rotWithShape="0">
                <a:blip r:embed="rId4"/>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22" name="Object 10"/>
              <p:cNvSpPr txBox="1">
                <a:spLocks noGrp="1"/>
              </p:cNvSpPr>
              <p:nvPr>
                <p:ph sz="quarter" idx="4"/>
              </p:nvPr>
            </p:nvSpPr>
            <p:spPr bwMode="auto">
              <a:xfrm>
                <a:off x="6084172" y="1511304"/>
                <a:ext cx="2071687" cy="693801"/>
              </a:xfrm>
              <a:prstGeom prst="rect">
                <a:avLst/>
              </a:prstGeom>
              <a:solidFill>
                <a:srgbClr val="B2B2B2"/>
              </a:solidFill>
              <a:ln>
                <a:noFill/>
              </a:ln>
              <a:extLst/>
            </p:spPr>
            <p:txBody>
              <a:bodyPr>
                <a:normAutofit fontScale="55000" lnSpcReduction="20000"/>
              </a:bodyPr>
              <a:lstStyle/>
              <a:p>
                <a:pPr>
                  <a:buNone/>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𝑞</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𝑞</m:t>
                              </m:r>
                            </m:e>
                            <m:sup>
                              <m:r>
                                <a:rPr lang="zh-CN" altLang="en-US" i="1">
                                  <a:solidFill>
                                    <a:srgbClr val="000000"/>
                                  </a:solidFill>
                                  <a:latin typeface="Cambria Math" panose="02040503050406030204" pitchFamily="18" charset="0"/>
                                </a:rPr>
                                <m:t>4</m:t>
                              </m:r>
                            </m:sup>
                          </m:sSup>
                        </m:den>
                      </m:f>
                    </m:oMath>
                  </m:oMathPara>
                </a14:m>
                <a:endParaRPr lang="zh-CN" altLang="en-US" dirty="0"/>
              </a:p>
            </p:txBody>
          </p:sp>
        </mc:Choice>
        <mc:Fallback xmlns="">
          <p:sp>
            <p:nvSpPr>
              <p:cNvPr id="218122" name="Object 10"/>
              <p:cNvSpPr txBox="1">
                <a:spLocks noGrp="1" noRot="1" noChangeAspect="1" noMove="1" noResize="1" noEditPoints="1" noAdjustHandles="1" noChangeArrowheads="1" noChangeShapeType="1" noTextEdit="1"/>
              </p:cNvSpPr>
              <p:nvPr>
                <p:ph sz="quarter" idx="4"/>
              </p:nvPr>
            </p:nvSpPr>
            <p:spPr bwMode="auto">
              <a:xfrm>
                <a:off x="6084172" y="1511304"/>
                <a:ext cx="2071687" cy="693801"/>
              </a:xfrm>
              <a:prstGeom prst="rect">
                <a:avLst/>
              </a:prstGeom>
              <a:blipFill rotWithShape="0">
                <a:blip r:embed="rId5"/>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124" name="Object 12"/>
              <p:cNvSpPr txBox="1"/>
              <p:nvPr/>
            </p:nvSpPr>
            <p:spPr bwMode="auto">
              <a:xfrm>
                <a:off x="1619250" y="2475738"/>
                <a:ext cx="5688012" cy="800100"/>
              </a:xfrm>
              <a:prstGeom prst="rect">
                <a:avLst/>
              </a:prstGeom>
              <a:solidFill>
                <a:srgbClr val="B2B2B2"/>
              </a:solidFill>
              <a:ln>
                <a:noFill/>
              </a:ln>
              <a:ex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𝑁</m:t>
                          </m:r>
                        </m:sub>
                      </m:sSub>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r>
                                    <a:rPr lang="zh-CN" altLang="en-US" i="1">
                                      <a:solidFill>
                                        <a:srgbClr val="000000"/>
                                      </a:solidFill>
                                      <a:latin typeface="Cambria Math" panose="02040503050406030204" pitchFamily="18" charset="0"/>
                                    </a:rPr>
                                    <m:t>𝑥</m:t>
                                  </m:r>
                                </m:sub>
                              </m:sSub>
                            </m:num>
                            <m:den>
                              <m:r>
                                <a:rPr lang="zh-CN" altLang="en-US" i="1">
                                  <a:solidFill>
                                    <a:srgbClr val="000000"/>
                                  </a:solidFill>
                                  <a:latin typeface="Cambria Math" panose="02040503050406030204" pitchFamily="18" charset="0"/>
                                </a:rPr>
                                <m:t>𝑁</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sub>
                              </m:sSub>
                            </m:num>
                            <m:den>
                              <m:r>
                                <a:rPr lang="zh-CN" altLang="en-US" i="1">
                                  <a:solidFill>
                                    <a:srgbClr val="000000"/>
                                  </a:solidFill>
                                  <a:latin typeface="Cambria Math" panose="02040503050406030204" pitchFamily="18" charset="0"/>
                                </a:rPr>
                                <m:t>𝑁</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𝑞</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r>
                                    <a:rPr lang="zh-CN" altLang="en-US" i="1">
                                      <a:solidFill>
                                        <a:srgbClr val="000000"/>
                                      </a:solidFill>
                                      <a:latin typeface="Cambria Math" panose="02040503050406030204" pitchFamily="18" charset="0"/>
                                    </a:rPr>
                                    <m:t>𝑞</m:t>
                                  </m:r>
                                </m:sub>
                              </m:sSub>
                            </m:num>
                            <m:den>
                              <m:r>
                                <a:rPr lang="zh-CN" altLang="en-US" i="1">
                                  <a:solidFill>
                                    <a:srgbClr val="000000"/>
                                  </a:solidFill>
                                  <a:latin typeface="Cambria Math" panose="02040503050406030204" pitchFamily="18" charset="0"/>
                                </a:rPr>
                                <m:t>𝑁</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rad>
                    </m:oMath>
                  </m:oMathPara>
                </a14:m>
                <a:endParaRPr lang="zh-CN" altLang="en-US" dirty="0"/>
              </a:p>
            </p:txBody>
          </p:sp>
        </mc:Choice>
        <mc:Fallback xmlns="">
          <p:sp>
            <p:nvSpPr>
              <p:cNvPr id="218124" name="Object 12"/>
              <p:cNvSpPr txBox="1">
                <a:spLocks noRot="1" noChangeAspect="1" noMove="1" noResize="1" noEditPoints="1" noAdjustHandles="1" noChangeArrowheads="1" noChangeShapeType="1" noTextEdit="1"/>
              </p:cNvSpPr>
              <p:nvPr/>
            </p:nvSpPr>
            <p:spPr bwMode="auto">
              <a:xfrm>
                <a:off x="1619250" y="2475738"/>
                <a:ext cx="5688012" cy="800100"/>
              </a:xfrm>
              <a:prstGeom prst="rect">
                <a:avLst/>
              </a:prstGeom>
              <a:blipFill rotWithShape="1">
                <a:blip r:embed="rId6"/>
                <a:stretch>
                  <a:fillRect/>
                </a:stretch>
              </a:blipFill>
              <a:ln>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18125" name="Object 13"/>
              <p:cNvSpPr txBox="1"/>
              <p:nvPr/>
            </p:nvSpPr>
            <p:spPr bwMode="auto">
              <a:xfrm>
                <a:off x="1619254" y="3429004"/>
                <a:ext cx="7299325" cy="982663"/>
              </a:xfrm>
              <a:prstGeom prst="rect">
                <a:avLst/>
              </a:prstGeom>
              <a:solidFill>
                <a:srgbClr val="B2B2B2"/>
              </a:solidFill>
              <a:ln>
                <a:noFill/>
              </a:ln>
              <a:ex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𝑞</m:t>
                                  </m:r>
                                </m:e>
                                <m:sup>
                                  <m:r>
                                    <a:rPr lang="zh-CN" altLang="en-US" i="1">
                                      <a:solidFill>
                                        <a:srgbClr val="000000"/>
                                      </a:solidFill>
                                      <a:latin typeface="Cambria Math" panose="02040503050406030204" pitchFamily="18" charset="0"/>
                                    </a:rPr>
                                    <m:t>3</m:t>
                                  </m:r>
                                </m:sup>
                              </m:sSup>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r>
                                    <a:rPr lang="zh-CN" altLang="en-US" i="1">
                                      <a:solidFill>
                                        <a:srgbClr val="000000"/>
                                      </a:solidFill>
                                      <a:latin typeface="Cambria Math" panose="02040503050406030204" pitchFamily="18" charset="0"/>
                                    </a:rPr>
                                    <m:t>𝑥</m:t>
                                  </m:r>
                                </m:sub>
                              </m:sSub>
                            </m:num>
                            <m:den>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𝑞</m:t>
                                      </m:r>
                                    </m:e>
                                    <m:sup>
                                      <m:r>
                                        <a:rPr lang="zh-CN" altLang="en-US" i="1">
                                          <a:solidFill>
                                            <a:srgbClr val="000000"/>
                                          </a:solidFill>
                                          <a:latin typeface="Cambria Math" panose="02040503050406030204" pitchFamily="18" charset="0"/>
                                        </a:rPr>
                                        <m:t>3</m:t>
                                      </m:r>
                                    </m:sup>
                                  </m:sSup>
                                </m:den>
                              </m:f>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𝑞</m:t>
                                  </m:r>
                                </m:e>
                                <m:sup>
                                  <m:r>
                                    <a:rPr lang="zh-CN" altLang="en-US" i="1">
                                      <a:solidFill>
                                        <a:srgbClr val="000000"/>
                                      </a:solidFill>
                                      <a:latin typeface="Cambria Math" panose="02040503050406030204" pitchFamily="18" charset="0"/>
                                    </a:rPr>
                                    <m:t>3</m:t>
                                  </m:r>
                                </m:sup>
                              </m:sSup>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sub>
                              </m:sSub>
                            </m:num>
                            <m:den>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𝑞</m:t>
                                      </m:r>
                                    </m:e>
                                    <m:sup>
                                      <m:r>
                                        <a:rPr lang="zh-CN" altLang="en-US" i="1">
                                          <a:solidFill>
                                            <a:srgbClr val="000000"/>
                                          </a:solidFill>
                                          <a:latin typeface="Cambria Math" panose="02040503050406030204" pitchFamily="18" charset="0"/>
                                        </a:rPr>
                                        <m:t>3</m:t>
                                      </m:r>
                                    </m:sup>
                                  </m:sSup>
                                </m:den>
                              </m:f>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𝑞</m:t>
                                  </m:r>
                                </m:e>
                                <m:sup>
                                  <m:r>
                                    <a:rPr lang="zh-CN" altLang="en-US" i="1">
                                      <a:solidFill>
                                        <a:srgbClr val="000000"/>
                                      </a:solidFill>
                                      <a:latin typeface="Cambria Math" panose="02040503050406030204" pitchFamily="18" charset="0"/>
                                    </a:rPr>
                                    <m:t>4</m:t>
                                  </m:r>
                                </m:sup>
                              </m:sSup>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r>
                                    <a:rPr lang="zh-CN" altLang="en-US" i="1">
                                      <a:solidFill>
                                        <a:srgbClr val="000000"/>
                                      </a:solidFill>
                                      <a:latin typeface="Cambria Math" panose="02040503050406030204" pitchFamily="18" charset="0"/>
                                    </a:rPr>
                                    <m:t>𝑞</m:t>
                                  </m:r>
                                </m:sub>
                              </m:sSub>
                            </m:num>
                            <m:den>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r>
                                    <a:rPr lang="zh-CN" altLang="en-US" i="1">
                                      <a:solidFill>
                                        <a:srgbClr val="000000"/>
                                      </a:solidFill>
                                      <a:latin typeface="Cambria Math" panose="02040503050406030204" pitchFamily="18" charset="0"/>
                                    </a:rPr>
                                    <m:t>)</m:t>
                                  </m:r>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𝑞</m:t>
                                      </m:r>
                                    </m:e>
                                    <m:sup>
                                      <m:r>
                                        <a:rPr lang="zh-CN" altLang="en-US" i="1">
                                          <a:solidFill>
                                            <a:srgbClr val="000000"/>
                                          </a:solidFill>
                                          <a:latin typeface="Cambria Math" panose="02040503050406030204" pitchFamily="18" charset="0"/>
                                        </a:rPr>
                                        <m:t>3</m:t>
                                      </m:r>
                                    </m:sup>
                                  </m:sSup>
                                </m:den>
                              </m:f>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rad>
                    </m:oMath>
                  </m:oMathPara>
                </a14:m>
                <a:endParaRPr lang="zh-CN" altLang="en-US" dirty="0"/>
              </a:p>
            </p:txBody>
          </p:sp>
        </mc:Choice>
        <mc:Fallback xmlns="">
          <p:sp>
            <p:nvSpPr>
              <p:cNvPr id="218125" name="Object 13"/>
              <p:cNvSpPr txBox="1">
                <a:spLocks noRot="1" noChangeAspect="1" noMove="1" noResize="1" noEditPoints="1" noAdjustHandles="1" noChangeArrowheads="1" noChangeShapeType="1" noTextEdit="1"/>
              </p:cNvSpPr>
              <p:nvPr/>
            </p:nvSpPr>
            <p:spPr bwMode="auto">
              <a:xfrm>
                <a:off x="1619250" y="3429000"/>
                <a:ext cx="7299325" cy="982663"/>
              </a:xfrm>
              <a:prstGeom prst="rect">
                <a:avLst/>
              </a:prstGeom>
              <a:blipFill rotWithShape="1">
                <a:blip r:embed="rId7"/>
                <a:stretch>
                  <a:fillRect/>
                </a:stretch>
              </a:blipFill>
              <a:ln>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18126" name="Object 14"/>
              <p:cNvSpPr txBox="1"/>
              <p:nvPr/>
            </p:nvSpPr>
            <p:spPr bwMode="auto">
              <a:xfrm>
                <a:off x="1691681" y="4564829"/>
                <a:ext cx="3384376" cy="880399"/>
              </a:xfrm>
              <a:prstGeom prst="rect">
                <a:avLst/>
              </a:prstGeom>
              <a:solidFill>
                <a:srgbClr val="B2B2B2"/>
              </a:solidFill>
              <a:ln>
                <a:noFill/>
              </a:ln>
              <a:extLst/>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(2</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r>
                                    <a:rPr lang="zh-CN" altLang="en-US" i="1">
                                      <a:solidFill>
                                        <a:srgbClr val="000000"/>
                                      </a:solidFill>
                                      <a:latin typeface="Cambria Math" panose="02040503050406030204" pitchFamily="18" charset="0"/>
                                    </a:rPr>
                                    <m:t>𝑥</m:t>
                                  </m:r>
                                </m:sub>
                              </m:sSub>
                            </m:num>
                            <m:den>
                              <m:r>
                                <a:rPr lang="zh-CN" altLang="en-US" i="1">
                                  <a:solidFill>
                                    <a:srgbClr val="000000"/>
                                  </a:solidFill>
                                  <a:latin typeface="Cambria Math" panose="02040503050406030204" pitchFamily="18" charset="0"/>
                                </a:rPr>
                                <m:t>𝑥</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sub>
                              </m:sSub>
                            </m:num>
                            <m:den>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+(3</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r>
                                    <a:rPr lang="zh-CN" altLang="en-US" i="1">
                                      <a:solidFill>
                                        <a:srgbClr val="000000"/>
                                      </a:solidFill>
                                      <a:latin typeface="Cambria Math" panose="02040503050406030204" pitchFamily="18" charset="0"/>
                                    </a:rPr>
                                    <m:t>𝑞</m:t>
                                  </m:r>
                                </m:sub>
                              </m:sSub>
                            </m:num>
                            <m:den>
                              <m:r>
                                <a:rPr lang="zh-CN" altLang="en-US" i="1">
                                  <a:solidFill>
                                    <a:srgbClr val="000000"/>
                                  </a:solidFill>
                                  <a:latin typeface="Cambria Math" panose="02040503050406030204" pitchFamily="18" charset="0"/>
                                </a:rPr>
                                <m:t>𝑞</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rad>
                    </m:oMath>
                  </m:oMathPara>
                </a14:m>
                <a:endParaRPr lang="zh-CN" altLang="en-US" dirty="0"/>
              </a:p>
            </p:txBody>
          </p:sp>
        </mc:Choice>
        <mc:Fallback xmlns="">
          <p:sp>
            <p:nvSpPr>
              <p:cNvPr id="218126" name="Object 14"/>
              <p:cNvSpPr txBox="1">
                <a:spLocks noRot="1" noChangeAspect="1" noMove="1" noResize="1" noEditPoints="1" noAdjustHandles="1" noChangeArrowheads="1" noChangeShapeType="1" noTextEdit="1"/>
              </p:cNvSpPr>
              <p:nvPr/>
            </p:nvSpPr>
            <p:spPr bwMode="auto">
              <a:xfrm>
                <a:off x="1691681" y="4564825"/>
                <a:ext cx="3384376" cy="880399"/>
              </a:xfrm>
              <a:prstGeom prst="rect">
                <a:avLst/>
              </a:prstGeom>
              <a:blipFill rotWithShape="1">
                <a:blip r:embed="rId8"/>
                <a:stretch>
                  <a:fillRect/>
                </a:stretch>
              </a:blipFill>
              <a:ln>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18127" name="Object 15"/>
              <p:cNvSpPr txBox="1"/>
              <p:nvPr/>
            </p:nvSpPr>
            <p:spPr bwMode="auto">
              <a:xfrm>
                <a:off x="1619250" y="5734054"/>
                <a:ext cx="1728788" cy="517525"/>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r>
                            <a:rPr lang="zh-CN" altLang="en-US" i="1">
                              <a:solidFill>
                                <a:srgbClr val="000000"/>
                              </a:solidFill>
                              <a:latin typeface="Cambria Math" panose="02040503050406030204" pitchFamily="18" charset="0"/>
                            </a:rPr>
                            <m:t>𝑁</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𝑁</m:t>
                          </m:r>
                        </m:sub>
                      </m:sSub>
                    </m:oMath>
                  </m:oMathPara>
                </a14:m>
                <a:endParaRPr lang="zh-CN" altLang="en-US" dirty="0"/>
              </a:p>
            </p:txBody>
          </p:sp>
        </mc:Choice>
        <mc:Fallback xmlns="">
          <p:sp>
            <p:nvSpPr>
              <p:cNvPr id="218127" name="Object 15"/>
              <p:cNvSpPr txBox="1">
                <a:spLocks noRot="1" noChangeAspect="1" noMove="1" noResize="1" noEditPoints="1" noAdjustHandles="1" noChangeArrowheads="1" noChangeShapeType="1" noTextEdit="1"/>
              </p:cNvSpPr>
              <p:nvPr/>
            </p:nvSpPr>
            <p:spPr bwMode="auto">
              <a:xfrm>
                <a:off x="1619250" y="5734050"/>
                <a:ext cx="1728788" cy="517525"/>
              </a:xfrm>
              <a:prstGeom prst="rect">
                <a:avLst/>
              </a:prstGeom>
              <a:blipFill rotWithShape="1">
                <a:blip r:embed="rId9"/>
                <a:stretch>
                  <a:fillRect/>
                </a:stretch>
              </a:blipFill>
              <a:ln>
                <a:noFill/>
              </a:ln>
            </p:spPr>
            <p:txBody>
              <a:bodyPr/>
              <a:lstStyle/>
              <a:p>
                <a:r>
                  <a:rPr lang="zh-CN" altLang="en-US">
                    <a:noFill/>
                  </a:rPr>
                  <a:t> </a:t>
                </a:r>
                <a:endParaRPr lang="zh-CN" altLang="en-US">
                  <a:noFill/>
                </a:endParaRPr>
              </a:p>
            </p:txBody>
          </p:sp>
        </mc:Fallback>
      </mc:AlternateContent>
      <p:grpSp>
        <p:nvGrpSpPr>
          <p:cNvPr id="218130" name="Group 18"/>
          <p:cNvGrpSpPr/>
          <p:nvPr/>
        </p:nvGrpSpPr>
        <p:grpSpPr>
          <a:xfrm>
            <a:off x="4139502" y="5565774"/>
            <a:ext cx="3529012" cy="820738"/>
            <a:chOff x="2581" y="3503"/>
            <a:chExt cx="2223" cy="517"/>
          </a:xfrm>
        </p:grpSpPr>
        <p:sp>
          <p:nvSpPr>
            <p:cNvPr id="46094" name="Rectangle 16"/>
            <p:cNvSpPr/>
            <p:nvPr/>
          </p:nvSpPr>
          <p:spPr>
            <a:xfrm>
              <a:off x="2581" y="3509"/>
              <a:ext cx="681" cy="511"/>
            </a:xfrm>
            <a:prstGeom prst="rect">
              <a:avLst/>
            </a:prstGeom>
            <a:noFill/>
            <a:ln w="9525">
              <a:noFill/>
              <a:miter/>
            </a:ln>
          </p:spPr>
          <p:txBody>
            <a:bodyPr anchor="ctr"/>
            <a:lstStyle/>
            <a:p>
              <a:pPr lvl="0" algn="l" eaLnBrk="1" hangingPunct="1"/>
              <a:r>
                <a:rPr lang="zh-CN" altLang="en-US" sz="1900" b="0" dirty="0">
                  <a:solidFill>
                    <a:srgbClr val="0000CC"/>
                  </a:solidFill>
                </a:rPr>
                <a:t>其中：</a:t>
              </a:r>
            </a:p>
          </p:txBody>
        </p:sp>
        <mc:AlternateContent xmlns:mc="http://schemas.openxmlformats.org/markup-compatibility/2006" xmlns:a14="http://schemas.microsoft.com/office/drawing/2010/main">
          <mc:Choice Requires="a14">
            <p:sp>
              <p:nvSpPr>
                <p:cNvPr id="46095" name="Object 17"/>
                <p:cNvSpPr txBox="1"/>
                <p:nvPr/>
              </p:nvSpPr>
              <p:spPr bwMode="auto">
                <a:xfrm>
                  <a:off x="3352" y="3503"/>
                  <a:ext cx="1452" cy="415"/>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𝑧</m:t>
                            </m:r>
                          </m:sub>
                        </m:sSub>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𝜎</m:t>
                                </m:r>
                              </m:e>
                              <m:sub>
                                <m:r>
                                  <a:rPr lang="zh-CN" altLang="en-US" i="1">
                                    <a:solidFill>
                                      <a:srgbClr val="000000"/>
                                    </a:solidFill>
                                    <a:latin typeface="Cambria Math" panose="02040503050406030204" pitchFamily="18" charset="0"/>
                                  </a:rPr>
                                  <m:t>𝑦</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𝜎</m:t>
                                </m:r>
                              </m:e>
                              <m:sub>
                                <m:r>
                                  <a:rPr lang="zh-CN" altLang="en-US" i="1">
                                    <a:solidFill>
                                      <a:srgbClr val="000000"/>
                                    </a:solidFill>
                                    <a:latin typeface="Cambria Math" panose="02040503050406030204" pitchFamily="18" charset="0"/>
                                  </a:rPr>
                                  <m:t>𝑧</m:t>
                                </m:r>
                              </m:sub>
                              <m:sup>
                                <m:r>
                                  <a:rPr lang="zh-CN" altLang="en-US" i="1">
                                    <a:solidFill>
                                      <a:srgbClr val="000000"/>
                                    </a:solidFill>
                                    <a:latin typeface="Cambria Math" panose="02040503050406030204" pitchFamily="18" charset="0"/>
                                  </a:rPr>
                                  <m:t>2</m:t>
                                </m:r>
                              </m:sup>
                            </m:sSubSup>
                          </m:e>
                        </m:rad>
                      </m:oMath>
                    </m:oMathPara>
                  </a14:m>
                  <a:endParaRPr lang="zh-CN" altLang="en-US" dirty="0"/>
                </a:p>
              </p:txBody>
            </p:sp>
          </mc:Choice>
          <mc:Fallback xmlns="">
            <p:sp>
              <p:nvSpPr>
                <p:cNvPr id="46095" name="Object 17"/>
                <p:cNvSpPr txBox="1">
                  <a:spLocks noRot="1" noChangeAspect="1" noMove="1" noResize="1" noEditPoints="1" noAdjustHandles="1" noChangeArrowheads="1" noChangeShapeType="1" noTextEdit="1"/>
                </p:cNvSpPr>
                <p:nvPr/>
              </p:nvSpPr>
              <p:spPr bwMode="auto">
                <a:xfrm>
                  <a:off x="3352" y="3503"/>
                  <a:ext cx="1452" cy="415"/>
                </a:xfrm>
                <a:prstGeom prst="rect">
                  <a:avLst/>
                </a:prstGeom>
                <a:blipFill rotWithShape="1">
                  <a:blip r:embed="rId10"/>
                  <a:stretch>
                    <a:fillRect/>
                  </a:stretch>
                </a:blipFill>
                <a:ln>
                  <a:noFill/>
                </a:ln>
              </p:spPr>
              <p:txBody>
                <a:bodyPr/>
                <a:lstStyle/>
                <a:p>
                  <a:r>
                    <a:rPr lang="zh-CN" altLang="en-US">
                      <a:noFill/>
                    </a:rPr>
                    <a:t> </a:t>
                  </a:r>
                  <a:endParaRPr lang="zh-CN" altLang="en-US">
                    <a:noFill/>
                  </a:endParaRPr>
                </a:p>
              </p:txBody>
            </p:sp>
          </mc:Fallback>
        </mc:AlternateContent>
      </p:grpSp>
      <p:sp>
        <p:nvSpPr>
          <p:cNvPr id="46093" name="Text Box 19"/>
          <p:cNvSpPr txBox="1"/>
          <p:nvPr/>
        </p:nvSpPr>
        <p:spPr>
          <a:xfrm>
            <a:off x="148039" y="1401767"/>
            <a:ext cx="615553" cy="4619625"/>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随 机 误 差 计 算 </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50</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8118">
                                            <p:bg/>
                                          </p:spTgt>
                                        </p:tgtEl>
                                        <p:attrNameLst>
                                          <p:attrName>style.visibility</p:attrName>
                                        </p:attrNameLst>
                                      </p:cBhvr>
                                      <p:to>
                                        <p:strVal val="visible"/>
                                      </p:to>
                                    </p:set>
                                    <p:animEffect transition="in" filter="wipe(down)">
                                      <p:cBhvr>
                                        <p:cTn id="7" dur="500"/>
                                        <p:tgtEl>
                                          <p:spTgt spid="218118">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8118">
                                            <p:txEl>
                                              <p:pRg st="0" end="0"/>
                                            </p:txEl>
                                          </p:spTgt>
                                        </p:tgtEl>
                                        <p:attrNameLst>
                                          <p:attrName>style.visibility</p:attrName>
                                        </p:attrNameLst>
                                      </p:cBhvr>
                                      <p:to>
                                        <p:strVal val="visible"/>
                                      </p:to>
                                    </p:set>
                                    <p:animEffect transition="in" filter="wipe(down)">
                                      <p:cBhvr>
                                        <p:cTn id="12" dur="500"/>
                                        <p:tgtEl>
                                          <p:spTgt spid="2181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18120">
                                            <p:bg/>
                                          </p:spTgt>
                                        </p:tgtEl>
                                        <p:attrNameLst>
                                          <p:attrName>style.visibility</p:attrName>
                                        </p:attrNameLst>
                                      </p:cBhvr>
                                      <p:to>
                                        <p:strVal val="visible"/>
                                      </p:to>
                                    </p:set>
                                    <p:animEffect transition="in" filter="wipe(down)">
                                      <p:cBhvr>
                                        <p:cTn id="17" dur="500"/>
                                        <p:tgtEl>
                                          <p:spTgt spid="218120">
                                            <p:bg/>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8120">
                                            <p:txEl>
                                              <p:pRg st="0" end="0"/>
                                            </p:txEl>
                                          </p:spTgt>
                                        </p:tgtEl>
                                        <p:attrNameLst>
                                          <p:attrName>style.visibility</p:attrName>
                                        </p:attrNameLst>
                                      </p:cBhvr>
                                      <p:to>
                                        <p:strVal val="visible"/>
                                      </p:to>
                                    </p:set>
                                    <p:animEffect transition="in" filter="wipe(down)">
                                      <p:cBhvr>
                                        <p:cTn id="22" dur="500"/>
                                        <p:tgtEl>
                                          <p:spTgt spid="21812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18122">
                                            <p:bg/>
                                          </p:spTgt>
                                        </p:tgtEl>
                                        <p:attrNameLst>
                                          <p:attrName>style.visibility</p:attrName>
                                        </p:attrNameLst>
                                      </p:cBhvr>
                                      <p:to>
                                        <p:strVal val="visible"/>
                                      </p:to>
                                    </p:set>
                                    <p:animEffect transition="in" filter="wipe(down)">
                                      <p:cBhvr>
                                        <p:cTn id="27" dur="500"/>
                                        <p:tgtEl>
                                          <p:spTgt spid="218122">
                                            <p:bg/>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18122">
                                            <p:txEl>
                                              <p:pRg st="0" end="0"/>
                                            </p:txEl>
                                          </p:spTgt>
                                        </p:tgtEl>
                                        <p:attrNameLst>
                                          <p:attrName>style.visibility</p:attrName>
                                        </p:attrNameLst>
                                      </p:cBhvr>
                                      <p:to>
                                        <p:strVal val="visible"/>
                                      </p:to>
                                    </p:set>
                                    <p:animEffect transition="in" filter="wipe(down)">
                                      <p:cBhvr>
                                        <p:cTn id="32" dur="500"/>
                                        <p:tgtEl>
                                          <p:spTgt spid="21812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8124"/>
                                        </p:tgtEl>
                                        <p:attrNameLst>
                                          <p:attrName>style.visibility</p:attrName>
                                        </p:attrNameLst>
                                      </p:cBhvr>
                                      <p:to>
                                        <p:strVal val="visible"/>
                                      </p:to>
                                    </p:set>
                                    <p:animEffect transition="in" filter="wipe(down)">
                                      <p:cBhvr>
                                        <p:cTn id="37" dur="500"/>
                                        <p:tgtEl>
                                          <p:spTgt spid="2181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18125"/>
                                        </p:tgtEl>
                                        <p:attrNameLst>
                                          <p:attrName>style.visibility</p:attrName>
                                        </p:attrNameLst>
                                      </p:cBhvr>
                                      <p:to>
                                        <p:strVal val="visible"/>
                                      </p:to>
                                    </p:set>
                                    <p:animEffect transition="in" filter="wipe(down)">
                                      <p:cBhvr>
                                        <p:cTn id="42" dur="500"/>
                                        <p:tgtEl>
                                          <p:spTgt spid="2181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8126"/>
                                        </p:tgtEl>
                                        <p:attrNameLst>
                                          <p:attrName>style.visibility</p:attrName>
                                        </p:attrNameLst>
                                      </p:cBhvr>
                                      <p:to>
                                        <p:strVal val="visible"/>
                                      </p:to>
                                    </p:set>
                                    <p:animEffect transition="in" filter="wipe(down)">
                                      <p:cBhvr>
                                        <p:cTn id="47" dur="500"/>
                                        <p:tgtEl>
                                          <p:spTgt spid="2181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18127"/>
                                        </p:tgtEl>
                                        <p:attrNameLst>
                                          <p:attrName>style.visibility</p:attrName>
                                        </p:attrNameLst>
                                      </p:cBhvr>
                                      <p:to>
                                        <p:strVal val="visible"/>
                                      </p:to>
                                    </p:set>
                                    <p:animEffect transition="in" filter="wipe(down)">
                                      <p:cBhvr>
                                        <p:cTn id="52" dur="500"/>
                                        <p:tgtEl>
                                          <p:spTgt spid="2181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18130"/>
                                        </p:tgtEl>
                                        <p:attrNameLst>
                                          <p:attrName>style.visibility</p:attrName>
                                        </p:attrNameLst>
                                      </p:cBhvr>
                                      <p:to>
                                        <p:strVal val="visible"/>
                                      </p:to>
                                    </p:set>
                                    <p:animEffect transition="in" filter="wipe(left)">
                                      <p:cBhvr>
                                        <p:cTn id="57" dur="500"/>
                                        <p:tgtEl>
                                          <p:spTgt spid="218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8" grpId="0" build="p" animBg="1"/>
      <p:bldP spid="218120" grpId="0" build="p" animBg="1"/>
      <p:bldP spid="218122" grpId="0" build="p" animBg="1"/>
      <p:bldP spid="218124" grpId="0" animBg="1"/>
      <p:bldP spid="218125" grpId="0" animBg="1"/>
      <p:bldP spid="218126" grpId="0" animBg="1"/>
      <p:bldP spid="21812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454B2BD2-F866-48C1-ACE2-ACA44DCF4313}" type="datetime1">
              <a:rPr lang="zh-CN" altLang="en-US" smtClean="0">
                <a:latin typeface="Times New Roman" panose="02020603050405020304" pitchFamily="18" charset="0"/>
                <a:cs typeface="Times New Roman" panose="02020603050405020304" pitchFamily="18" charset="0"/>
              </a:rPr>
              <a:t>2023/2/20</a:t>
            </a:fld>
            <a:endParaRPr lang="en-US" altLang="zh-CN" dirty="0">
              <a:latin typeface="Times New Roman" panose="02020603050405020304" pitchFamily="18" charset="0"/>
              <a:cs typeface="Times New Roman" panose="02020603050405020304" pitchFamily="18" charset="0"/>
            </a:endParaRPr>
          </a:p>
        </p:txBody>
      </p:sp>
      <p:sp>
        <p:nvSpPr>
          <p:cNvPr id="47107" name="Text Box 2"/>
          <p:cNvSpPr txBox="1"/>
          <p:nvPr/>
        </p:nvSpPr>
        <p:spPr>
          <a:xfrm>
            <a:off x="148039" y="1401767"/>
            <a:ext cx="615553" cy="3304751"/>
          </a:xfrm>
          <a:prstGeom prst="rect">
            <a:avLst/>
          </a:prstGeom>
          <a:noFill/>
          <a:ln w="9525">
            <a:noFill/>
            <a:miter/>
          </a:ln>
        </p:spPr>
        <p:txBody>
          <a:bodyPr vert="eaVert" wrap="non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随 机 误 差 计 算 </a:t>
            </a:r>
          </a:p>
        </p:txBody>
      </p:sp>
      <p:sp>
        <p:nvSpPr>
          <p:cNvPr id="47108" name="Text Box 3"/>
          <p:cNvSpPr txBox="1"/>
          <p:nvPr/>
        </p:nvSpPr>
        <p:spPr>
          <a:xfrm>
            <a:off x="1429305" y="115892"/>
            <a:ext cx="7463874" cy="884237"/>
          </a:xfrm>
          <a:prstGeom prst="rect">
            <a:avLst/>
          </a:prstGeom>
          <a:noFill/>
          <a:ln w="9525">
            <a:noFill/>
            <a:miter/>
          </a:ln>
        </p:spPr>
        <p:txBody>
          <a:bodyPr wrap="square">
            <a:spAutoFit/>
          </a:bodyPr>
          <a:lstStyle/>
          <a:p>
            <a:pPr lvl="0" algn="l" eaLnBrk="1" hangingPunct="1"/>
            <a:r>
              <a:rPr lang="zh-CN" altLang="en-US" sz="2800" dirty="0">
                <a:solidFill>
                  <a:srgbClr val="0000CC"/>
                </a:solidFill>
                <a:latin typeface="黑体" panose="02010609060101010101" pitchFamily="49" charset="-122"/>
                <a:ea typeface="黑体" panose="02010609060101010101" pitchFamily="49" charset="-122"/>
              </a:rPr>
              <a:t>例2</a:t>
            </a:r>
            <a:r>
              <a:rPr lang="zh-CN" altLang="en-US" sz="2000" dirty="0">
                <a:solidFill>
                  <a:srgbClr val="000000"/>
                </a:solidFill>
                <a:latin typeface="Tahoma" panose="020B0604030504040204" pitchFamily="34" charset="0"/>
              </a:rPr>
              <a:t> </a:t>
            </a:r>
            <a:r>
              <a:rPr lang="zh-CN" altLang="en-US" sz="2400" dirty="0">
                <a:solidFill>
                  <a:srgbClr val="000000"/>
                </a:solidFill>
                <a:latin typeface="Times New Roman" panose="02020603050405020304" pitchFamily="18" charset="0"/>
              </a:rPr>
              <a:t>测某立方体钢材的长宽高为 </a:t>
            </a:r>
            <a:r>
              <a:rPr lang="en-US" altLang="zh-CN" sz="2400" i="1" dirty="0">
                <a:solidFill>
                  <a:srgbClr val="000000"/>
                </a:solidFill>
                <a:latin typeface="Times New Roman" panose="02020603050405020304" pitchFamily="18" charset="0"/>
              </a:rPr>
              <a:t>l</a:t>
            </a:r>
            <a:r>
              <a:rPr lang="en-US" altLang="zh-CN" sz="2400" dirty="0">
                <a:solidFill>
                  <a:srgbClr val="000000"/>
                </a:solidFill>
                <a:latin typeface="Times New Roman" panose="02020603050405020304" pitchFamily="18" charset="0"/>
              </a:rPr>
              <a:t>, </a:t>
            </a:r>
            <a:r>
              <a:rPr lang="en-US" altLang="zh-CN" sz="2400" i="1" dirty="0">
                <a:solidFill>
                  <a:srgbClr val="000000"/>
                </a:solidFill>
                <a:latin typeface="Times New Roman" panose="02020603050405020304" pitchFamily="18" charset="0"/>
              </a:rPr>
              <a:t>b</a:t>
            </a:r>
            <a:r>
              <a:rPr lang="en-US" altLang="zh-CN" sz="2400" dirty="0">
                <a:solidFill>
                  <a:srgbClr val="000000"/>
                </a:solidFill>
                <a:latin typeface="Times New Roman" panose="02020603050405020304" pitchFamily="18" charset="0"/>
              </a:rPr>
              <a:t>, </a:t>
            </a:r>
            <a:r>
              <a:rPr lang="en-US" altLang="zh-CN" sz="2400" i="1" dirty="0">
                <a:solidFill>
                  <a:srgbClr val="000000"/>
                </a:solidFill>
                <a:latin typeface="Times New Roman" panose="02020603050405020304" pitchFamily="18" charset="0"/>
              </a:rPr>
              <a:t>h </a:t>
            </a:r>
            <a:r>
              <a:rPr lang="zh-CN" altLang="en-US" sz="2400" dirty="0">
                <a:solidFill>
                  <a:srgbClr val="000000"/>
                </a:solidFill>
                <a:latin typeface="Times New Roman" panose="02020603050405020304" pitchFamily="18" charset="0"/>
              </a:rPr>
              <a:t>如表，材料的密度</a:t>
            </a:r>
            <a:r>
              <a:rPr lang="en-US" altLang="zh-CN" sz="2400" i="1" dirty="0">
                <a:solidFill>
                  <a:srgbClr val="000000"/>
                </a:solidFill>
                <a:latin typeface="Times New Roman" panose="02020603050405020304" pitchFamily="18" charset="0"/>
              </a:rPr>
              <a:t>p</a:t>
            </a:r>
            <a:r>
              <a:rPr lang="en-US" altLang="zh-CN" sz="2400" dirty="0">
                <a:solidFill>
                  <a:srgbClr val="000000"/>
                </a:solidFill>
                <a:latin typeface="Times New Roman" panose="02020603050405020304" pitchFamily="18" charset="0"/>
              </a:rPr>
              <a:t>=7.86gcm-3</a:t>
            </a:r>
            <a:r>
              <a:rPr lang="zh-CN" altLang="en-US" sz="2400" dirty="0">
                <a:solidFill>
                  <a:srgbClr val="000000"/>
                </a:solidFill>
                <a:latin typeface="Times New Roman" panose="02020603050405020304" pitchFamily="18" charset="0"/>
              </a:rPr>
              <a:t>，求其质量</a:t>
            </a:r>
            <a:r>
              <a:rPr lang="en-US" altLang="zh-CN" sz="2400" i="1" dirty="0">
                <a:solidFill>
                  <a:srgbClr val="000000"/>
                </a:solidFill>
                <a:latin typeface="Times New Roman" panose="02020603050405020304" pitchFamily="18" charset="0"/>
              </a:rPr>
              <a:t>m</a:t>
            </a:r>
            <a:r>
              <a:rPr lang="en-US" altLang="zh-CN" sz="2400" dirty="0">
                <a:solidFill>
                  <a:srgbClr val="000000"/>
                </a:solidFill>
                <a:latin typeface="Times New Roman" panose="02020603050405020304" pitchFamily="18" charset="0"/>
              </a:rPr>
              <a:t>。</a:t>
            </a:r>
          </a:p>
        </p:txBody>
      </p:sp>
      <p:graphicFrame>
        <p:nvGraphicFramePr>
          <p:cNvPr id="150603" name="Group 75"/>
          <p:cNvGraphicFramePr>
            <a:graphicFrameLocks noGrp="1"/>
          </p:cNvGraphicFramePr>
          <p:nvPr>
            <p:extLst>
              <p:ext uri="{D42A27DB-BD31-4B8C-83A1-F6EECF244321}">
                <p14:modId xmlns:p14="http://schemas.microsoft.com/office/powerpoint/2010/main" val="2298152234"/>
              </p:ext>
            </p:extLst>
          </p:nvPr>
        </p:nvGraphicFramePr>
        <p:xfrm>
          <a:off x="1619672" y="1045401"/>
          <a:ext cx="7086600" cy="1584960"/>
        </p:xfrm>
        <a:graphic>
          <a:graphicData uri="http://schemas.openxmlformats.org/drawingml/2006/table">
            <a:tbl>
              <a:tblPr/>
              <a:tblGrid>
                <a:gridCol w="1012825">
                  <a:extLst>
                    <a:ext uri="{9D8B030D-6E8A-4147-A177-3AD203B41FA5}">
                      <a16:colId xmlns:a16="http://schemas.microsoft.com/office/drawing/2014/main" val="20000"/>
                    </a:ext>
                  </a:extLst>
                </a:gridCol>
                <a:gridCol w="1011237">
                  <a:extLst>
                    <a:ext uri="{9D8B030D-6E8A-4147-A177-3AD203B41FA5}">
                      <a16:colId xmlns:a16="http://schemas.microsoft.com/office/drawing/2014/main" val="20001"/>
                    </a:ext>
                  </a:extLst>
                </a:gridCol>
                <a:gridCol w="1012825">
                  <a:extLst>
                    <a:ext uri="{9D8B030D-6E8A-4147-A177-3AD203B41FA5}">
                      <a16:colId xmlns:a16="http://schemas.microsoft.com/office/drawing/2014/main" val="20002"/>
                    </a:ext>
                  </a:extLst>
                </a:gridCol>
                <a:gridCol w="1012825">
                  <a:extLst>
                    <a:ext uri="{9D8B030D-6E8A-4147-A177-3AD203B41FA5}">
                      <a16:colId xmlns:a16="http://schemas.microsoft.com/office/drawing/2014/main" val="20003"/>
                    </a:ext>
                  </a:extLst>
                </a:gridCol>
                <a:gridCol w="1012825">
                  <a:extLst>
                    <a:ext uri="{9D8B030D-6E8A-4147-A177-3AD203B41FA5}">
                      <a16:colId xmlns:a16="http://schemas.microsoft.com/office/drawing/2014/main" val="20004"/>
                    </a:ext>
                  </a:extLst>
                </a:gridCol>
                <a:gridCol w="1011238">
                  <a:extLst>
                    <a:ext uri="{9D8B030D-6E8A-4147-A177-3AD203B41FA5}">
                      <a16:colId xmlns:a16="http://schemas.microsoft.com/office/drawing/2014/main" val="20005"/>
                    </a:ext>
                  </a:extLst>
                </a:gridCol>
                <a:gridCol w="1012825">
                  <a:extLst>
                    <a:ext uri="{9D8B030D-6E8A-4147-A177-3AD203B41FA5}">
                      <a16:colId xmlns:a16="http://schemas.microsoft.com/office/drawing/2014/main" val="20006"/>
                    </a:ext>
                  </a:extLst>
                </a:gridCol>
              </a:tblGrid>
              <a:tr h="298450">
                <a:tc>
                  <a:txBody>
                    <a:bodyPr/>
                    <a:lstStyle/>
                    <a:p>
                      <a:pPr marL="0" marR="0" lvl="0" indent="0" algn="r" defTabSz="914400" rtl="0" eaLnBrk="1" fontAlgn="base" latinLnBrk="0" hangingPunct="1">
                        <a:spcBef>
                          <a:spcPct val="20000"/>
                        </a:spcBef>
                        <a:spcAft>
                          <a:spcPct val="0"/>
                        </a:spcAft>
                        <a:buClr>
                          <a:schemeClr val="tx1"/>
                        </a:buClr>
                        <a:buSzPct val="70000"/>
                        <a:buFont typeface="Wingdings" panose="05000000000000000000" pitchFamily="2" charset="2"/>
                        <a:buNone/>
                      </a:pPr>
                      <a:endParaRPr kumimoji="0" lang="en-US" altLang="zh-CN" sz="13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7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平均值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 </a:t>
                      </a:r>
                      <a:r>
                        <a:rPr kumimoji="0" lang="en-US" altLang="zh-CN" sz="10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3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(mm)</a:t>
                      </a:r>
                      <a:endParaRPr kumimoji="0" lang="zh-CN" altLang="en-US" sz="13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1483.7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1483.8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1483.9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7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1484.1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1484.0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1483.9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6238">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1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3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471.2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471.4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7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471.3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471.1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471.0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471.2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1938">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3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13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(mm)</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7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7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7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50576" name="Text Box 48"/>
          <p:cNvSpPr txBox="1"/>
          <p:nvPr/>
        </p:nvSpPr>
        <p:spPr>
          <a:xfrm>
            <a:off x="1219200" y="2836867"/>
            <a:ext cx="1498600" cy="396875"/>
          </a:xfrm>
          <a:prstGeom prst="rect">
            <a:avLst/>
          </a:prstGeom>
          <a:noFill/>
          <a:ln w="9525">
            <a:noFill/>
            <a:miter/>
          </a:ln>
        </p:spPr>
        <p:txBody>
          <a:bodyPr wrap="none">
            <a:spAutoFit/>
          </a:bodyPr>
          <a:lstStyle/>
          <a:p>
            <a:pPr lvl="0" algn="l" eaLnBrk="1" hangingPunct="1"/>
            <a:r>
              <a:rPr lang="zh-CN" altLang="en-US" sz="2000" b="0" dirty="0">
                <a:solidFill>
                  <a:srgbClr val="000000"/>
                </a:solidFill>
                <a:latin typeface="Times New Roman" panose="02020603050405020304" pitchFamily="18" charset="0"/>
                <a:cs typeface="Times New Roman" panose="02020603050405020304" pitchFamily="18" charset="0"/>
              </a:rPr>
              <a:t>解：</a:t>
            </a:r>
            <a:r>
              <a:rPr lang="en-US" altLang="zh-CN" sz="2000" i="1" dirty="0">
                <a:solidFill>
                  <a:srgbClr val="000000"/>
                </a:solidFill>
                <a:latin typeface="Times New Roman" panose="02020603050405020304" pitchFamily="18" charset="0"/>
                <a:cs typeface="Times New Roman" panose="02020603050405020304" pitchFamily="18" charset="0"/>
              </a:rPr>
              <a:t>m=plbh</a:t>
            </a:r>
          </a:p>
        </p:txBody>
      </p:sp>
      <mc:AlternateContent xmlns:mc="http://schemas.openxmlformats.org/markup-compatibility/2006" xmlns:a14="http://schemas.microsoft.com/office/drawing/2010/main">
        <mc:Choice Requires="a14">
          <p:sp>
            <p:nvSpPr>
              <p:cNvPr id="150577" name="Object 49"/>
              <p:cNvSpPr txBox="1"/>
              <p:nvPr/>
            </p:nvSpPr>
            <p:spPr bwMode="auto">
              <a:xfrm>
                <a:off x="2751931" y="2851150"/>
                <a:ext cx="1557338" cy="527050"/>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𝑚</m:t>
                          </m:r>
                        </m:e>
                      </m:ac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𝑙</m:t>
                          </m:r>
                        </m:e>
                      </m:acc>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𝑏</m:t>
                          </m:r>
                        </m:e>
                      </m:acc>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h</m:t>
                          </m:r>
                        </m:e>
                      </m:acc>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150577" name="Object 49"/>
              <p:cNvSpPr txBox="1">
                <a:spLocks noRot="1" noChangeAspect="1" noMove="1" noResize="1" noEditPoints="1" noAdjustHandles="1" noChangeArrowheads="1" noChangeShapeType="1" noTextEdit="1"/>
              </p:cNvSpPr>
              <p:nvPr/>
            </p:nvSpPr>
            <p:spPr bwMode="auto">
              <a:xfrm>
                <a:off x="2751931" y="2851150"/>
                <a:ext cx="1557338" cy="527050"/>
              </a:xfrm>
              <a:prstGeom prst="rect">
                <a:avLst/>
              </a:prstGeom>
              <a:blipFill rotWithShape="0">
                <a:blip r:embed="rId2"/>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578" name="Object 50"/>
              <p:cNvSpPr txBox="1"/>
              <p:nvPr/>
            </p:nvSpPr>
            <p:spPr bwMode="auto">
              <a:xfrm>
                <a:off x="1760537" y="3427688"/>
                <a:ext cx="6096000" cy="889000"/>
              </a:xfrm>
              <a:prstGeom prst="rect">
                <a:avLst/>
              </a:prstGeom>
              <a:solidFill>
                <a:srgbClr val="B2B2B2"/>
              </a:solidFill>
              <a:ln>
                <a:noFill/>
              </a:ln>
              <a:extLst/>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𝐸</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𝑚</m:t>
                                  </m:r>
                                </m:e>
                              </m:acc>
                            </m:sub>
                          </m:sSub>
                        </m:num>
                        <m:den>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𝑚</m:t>
                              </m:r>
                            </m:e>
                          </m:acc>
                        </m:den>
                      </m:f>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𝑙</m:t>
                                      </m:r>
                                    </m:den>
                                  </m:f>
                                </m:e>
                              </m:d>
                            </m:e>
                            <m:sup>
                              <m:r>
                                <a:rPr lang="zh-CN" altLang="en-US" i="1">
                                  <a:solidFill>
                                    <a:srgbClr val="000000"/>
                                  </a:solidFill>
                                  <a:latin typeface="Cambria Math" panose="02040503050406030204" pitchFamily="18" charset="0"/>
                                </a:rPr>
                                <m:t>2</m:t>
                              </m:r>
                            </m:sup>
                          </m:sSup>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𝑙</m:t>
                                              </m:r>
                                            </m:e>
                                          </m:acc>
                                        </m:sub>
                                      </m:sSub>
                                    </m:num>
                                    <m:den>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𝑚</m:t>
                                          </m:r>
                                        </m:e>
                                      </m:acc>
                                    </m:den>
                                  </m:f>
                                </m:e>
                              </m:d>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den>
                                  </m:f>
                                </m:e>
                              </m:d>
                            </m:e>
                            <m:sup>
                              <m:r>
                                <a:rPr lang="zh-CN" altLang="en-US" i="1">
                                  <a:solidFill>
                                    <a:srgbClr val="000000"/>
                                  </a:solidFill>
                                  <a:latin typeface="Cambria Math" panose="02040503050406030204" pitchFamily="18" charset="0"/>
                                </a:rPr>
                                <m:t>2</m:t>
                              </m:r>
                            </m:sup>
                          </m:sSup>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𝑏</m:t>
                                              </m:r>
                                            </m:e>
                                          </m:acc>
                                        </m:sub>
                                      </m:sSub>
                                    </m:num>
                                    <m:den>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𝑚</m:t>
                                          </m:r>
                                        </m:e>
                                      </m:acc>
                                    </m:den>
                                  </m:f>
                                </m:e>
                              </m:d>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h</m:t>
                                      </m:r>
                                    </m:den>
                                  </m:f>
                                </m:e>
                              </m:d>
                            </m:e>
                            <m:sup>
                              <m:r>
                                <a:rPr lang="zh-CN" altLang="en-US" i="1">
                                  <a:solidFill>
                                    <a:srgbClr val="000000"/>
                                  </a:solidFill>
                                  <a:latin typeface="Cambria Math" panose="02040503050406030204" pitchFamily="18" charset="0"/>
                                </a:rPr>
                                <m:t>2</m:t>
                              </m:r>
                            </m:sup>
                          </m:sSup>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h</m:t>
                                              </m:r>
                                            </m:e>
                                          </m:acc>
                                        </m:sub>
                                      </m:sSub>
                                    </m:num>
                                    <m:den>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𝑚</m:t>
                                          </m:r>
                                        </m:e>
                                      </m:acc>
                                    </m:den>
                                  </m:f>
                                </m:e>
                              </m:d>
                            </m:e>
                            <m:sup>
                              <m:r>
                                <a:rPr lang="zh-CN" altLang="en-US" i="1">
                                  <a:solidFill>
                                    <a:srgbClr val="000000"/>
                                  </a:solidFill>
                                  <a:latin typeface="Cambria Math" panose="02040503050406030204" pitchFamily="18" charset="0"/>
                                </a:rPr>
                                <m:t>2</m:t>
                              </m:r>
                            </m:sup>
                          </m:sSup>
                        </m:e>
                      </m:rad>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150578" name="Object 50"/>
              <p:cNvSpPr txBox="1">
                <a:spLocks noRot="1" noChangeAspect="1" noMove="1" noResize="1" noEditPoints="1" noAdjustHandles="1" noChangeArrowheads="1" noChangeShapeType="1" noTextEdit="1"/>
              </p:cNvSpPr>
              <p:nvPr/>
            </p:nvSpPr>
            <p:spPr bwMode="auto">
              <a:xfrm>
                <a:off x="1760537" y="3427688"/>
                <a:ext cx="6096000" cy="889000"/>
              </a:xfrm>
              <a:prstGeom prst="rect">
                <a:avLst/>
              </a:prstGeom>
              <a:blipFill rotWithShape="0">
                <a:blip r:embed="rId3"/>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579" name="Object 51"/>
              <p:cNvSpPr txBox="1"/>
              <p:nvPr/>
            </p:nvSpPr>
            <p:spPr bwMode="auto">
              <a:xfrm>
                <a:off x="5916616" y="4358230"/>
                <a:ext cx="2192651" cy="795337"/>
              </a:xfrm>
              <a:prstGeom prst="rect">
                <a:avLst/>
              </a:prstGeom>
              <a:solidFill>
                <a:srgbClr val="B2B2B2"/>
              </a:solidFill>
              <a:ln>
                <a:noFill/>
              </a:ln>
              <a:ex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𝑙</m:t>
                                              </m:r>
                                            </m:e>
                                          </m:acc>
                                        </m:sub>
                                      </m:sSub>
                                    </m:num>
                                    <m:den>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𝑙</m:t>
                                          </m:r>
                                        </m:e>
                                      </m:acc>
                                    </m:den>
                                  </m:f>
                                </m:e>
                              </m:d>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𝑏</m:t>
                                              </m:r>
                                            </m:e>
                                          </m:acc>
                                        </m:sub>
                                      </m:sSub>
                                    </m:num>
                                    <m:den>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𝑏</m:t>
                                          </m:r>
                                        </m:e>
                                      </m:acc>
                                    </m:den>
                                  </m:f>
                                </m:e>
                              </m:d>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h</m:t>
                                              </m:r>
                                            </m:e>
                                          </m:acc>
                                        </m:sub>
                                      </m:sSub>
                                    </m:num>
                                    <m:den>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h</m:t>
                                          </m:r>
                                        </m:e>
                                      </m:acc>
                                    </m:den>
                                  </m:f>
                                </m:e>
                              </m:d>
                            </m:e>
                            <m:sup>
                              <m:r>
                                <a:rPr lang="zh-CN" altLang="en-US" i="1">
                                  <a:solidFill>
                                    <a:srgbClr val="000000"/>
                                  </a:solidFill>
                                  <a:latin typeface="Cambria Math" panose="02040503050406030204" pitchFamily="18" charset="0"/>
                                </a:rPr>
                                <m:t>2</m:t>
                              </m:r>
                            </m:sup>
                          </m:sSup>
                        </m:e>
                      </m:rad>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150579" name="Object 51"/>
              <p:cNvSpPr txBox="1">
                <a:spLocks noRot="1" noChangeAspect="1" noMove="1" noResize="1" noEditPoints="1" noAdjustHandles="1" noChangeArrowheads="1" noChangeShapeType="1" noTextEdit="1"/>
              </p:cNvSpPr>
              <p:nvPr/>
            </p:nvSpPr>
            <p:spPr bwMode="auto">
              <a:xfrm>
                <a:off x="5916612" y="4358226"/>
                <a:ext cx="2192651" cy="795337"/>
              </a:xfrm>
              <a:prstGeom prst="rect">
                <a:avLst/>
              </a:prstGeom>
              <a:blipFill rotWithShape="0">
                <a:blip r:embed="rId4"/>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580" name="Object 52"/>
              <p:cNvSpPr txBox="1"/>
              <p:nvPr/>
            </p:nvSpPr>
            <p:spPr bwMode="auto">
              <a:xfrm>
                <a:off x="1115620" y="5223292"/>
                <a:ext cx="3193653" cy="676275"/>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sSup>
                        <m:sSupPr>
                          <m:ctrlPr>
                            <a:rPr lang="zh-CN" altLang="en-US" sz="1600" i="1">
                              <a:solidFill>
                                <a:srgbClr val="000000"/>
                              </a:solidFill>
                              <a:latin typeface="Cambria Math" panose="02040503050406030204" pitchFamily="18" charset="0"/>
                            </a:rPr>
                          </m:ctrlPr>
                        </m:sSupPr>
                        <m:e>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𝜎</m:t>
                              </m:r>
                            </m:e>
                            <m:sub>
                              <m:acc>
                                <m:accPr>
                                  <m:chr m:val="̄"/>
                                  <m:ctrlPr>
                                    <a:rPr lang="zh-CN" altLang="en-US" sz="1600" i="1">
                                      <a:solidFill>
                                        <a:srgbClr val="000000"/>
                                      </a:solidFill>
                                      <a:latin typeface="Cambria Math" panose="02040503050406030204" pitchFamily="18" charset="0"/>
                                    </a:rPr>
                                  </m:ctrlPr>
                                </m:accPr>
                                <m:e>
                                  <m:r>
                                    <a:rPr lang="zh-CN" altLang="en-US" sz="1600" i="1">
                                      <a:solidFill>
                                        <a:srgbClr val="000000"/>
                                      </a:solidFill>
                                      <a:latin typeface="Cambria Math" panose="02040503050406030204" pitchFamily="18" charset="0"/>
                                    </a:rPr>
                                    <m:t>𝑙</m:t>
                                  </m:r>
                                </m:e>
                              </m:acc>
                            </m:sub>
                          </m:sSub>
                        </m:e>
                        <m:sup>
                          <m:r>
                            <a:rPr lang="zh-CN" altLang="en-US" sz="1600" i="1">
                              <a:solidFill>
                                <a:srgbClr val="000000"/>
                              </a:solidFill>
                              <a:latin typeface="Cambria Math" panose="02040503050406030204" pitchFamily="18" charset="0"/>
                            </a:rPr>
                            <m:t>2</m:t>
                          </m:r>
                        </m:sup>
                      </m:sSup>
                      <m:r>
                        <a:rPr lang="zh-CN" altLang="en-US" sz="1600" i="1">
                          <a:solidFill>
                            <a:srgbClr val="000000"/>
                          </a:solidFill>
                          <a:latin typeface="Cambria Math" panose="02040503050406030204" pitchFamily="18" charset="0"/>
                        </a:rPr>
                        <m:t>=</m:t>
                      </m:r>
                      <m:f>
                        <m:fPr>
                          <m:ctrlPr>
                            <a:rPr lang="zh-CN" altLang="en-US" sz="1600" i="1">
                              <a:solidFill>
                                <a:srgbClr val="000000"/>
                              </a:solidFill>
                              <a:latin typeface="Cambria Math" panose="02040503050406030204" pitchFamily="18" charset="0"/>
                            </a:rPr>
                          </m:ctrlPr>
                        </m:fPr>
                        <m:num>
                          <m:sSup>
                            <m:sSupPr>
                              <m:ctrlPr>
                                <a:rPr lang="zh-CN" altLang="en-US" sz="1600" i="1">
                                  <a:solidFill>
                                    <a:srgbClr val="000000"/>
                                  </a:solidFill>
                                  <a:latin typeface="Cambria Math" panose="02040503050406030204" pitchFamily="18" charset="0"/>
                                </a:rPr>
                              </m:ctrlPr>
                            </m:sSupPr>
                            <m:e>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𝜎</m:t>
                                  </m:r>
                                </m:e>
                                <m:sub>
                                  <m:r>
                                    <a:rPr lang="zh-CN" altLang="en-US" sz="1600" i="1">
                                      <a:solidFill>
                                        <a:srgbClr val="000000"/>
                                      </a:solidFill>
                                      <a:latin typeface="Cambria Math" panose="02040503050406030204" pitchFamily="18" charset="0"/>
                                    </a:rPr>
                                    <m:t>𝑙</m:t>
                                  </m:r>
                                </m:sub>
                              </m:sSub>
                            </m:e>
                            <m:sup>
                              <m:r>
                                <a:rPr lang="zh-CN" altLang="en-US" sz="1600" i="1">
                                  <a:solidFill>
                                    <a:srgbClr val="000000"/>
                                  </a:solidFill>
                                  <a:latin typeface="Cambria Math" panose="02040503050406030204" pitchFamily="18" charset="0"/>
                                </a:rPr>
                                <m:t>2</m:t>
                              </m:r>
                            </m:sup>
                          </m:sSup>
                        </m:num>
                        <m:den>
                          <m:r>
                            <a:rPr lang="zh-CN" altLang="en-US" sz="1600" i="1">
                              <a:solidFill>
                                <a:srgbClr val="000000"/>
                              </a:solidFill>
                              <a:latin typeface="Cambria Math" panose="02040503050406030204" pitchFamily="18" charset="0"/>
                            </a:rPr>
                            <m:t>𝑛</m:t>
                          </m:r>
                        </m:den>
                      </m:f>
                      <m:r>
                        <a:rPr lang="zh-CN" altLang="en-US" sz="1600" i="1">
                          <a:solidFill>
                            <a:srgbClr val="000000"/>
                          </a:solidFill>
                          <a:latin typeface="Cambria Math" panose="02040503050406030204" pitchFamily="18" charset="0"/>
                        </a:rPr>
                        <m:t>=</m:t>
                      </m:r>
                      <m:f>
                        <m:fPr>
                          <m:ctrlPr>
                            <a:rPr lang="zh-CN" altLang="en-US" sz="1600" i="1">
                              <a:solidFill>
                                <a:srgbClr val="000000"/>
                              </a:solidFill>
                              <a:latin typeface="Cambria Math" panose="02040503050406030204" pitchFamily="18" charset="0"/>
                            </a:rPr>
                          </m:ctrlPr>
                        </m:fPr>
                        <m:num>
                          <m:r>
                            <a:rPr lang="zh-CN" altLang="en-US" sz="1600" i="1">
                              <a:solidFill>
                                <a:srgbClr val="000000"/>
                              </a:solidFill>
                              <a:latin typeface="Cambria Math" panose="02040503050406030204" pitchFamily="18" charset="0"/>
                            </a:rPr>
                            <m:t>1</m:t>
                          </m:r>
                        </m:num>
                        <m:den>
                          <m:r>
                            <a:rPr lang="zh-CN" altLang="en-US" sz="1600" i="1">
                              <a:solidFill>
                                <a:srgbClr val="000000"/>
                              </a:solidFill>
                              <a:latin typeface="Cambria Math" panose="02040503050406030204" pitchFamily="18" charset="0"/>
                            </a:rPr>
                            <m:t>𝑛</m:t>
                          </m:r>
                          <m:r>
                            <a:rPr lang="zh-CN" altLang="en-US" sz="1600" i="1">
                              <a:solidFill>
                                <a:srgbClr val="000000"/>
                              </a:solidFill>
                              <a:latin typeface="Cambria Math" panose="02040503050406030204" pitchFamily="18" charset="0"/>
                            </a:rPr>
                            <m:t>(</m:t>
                          </m:r>
                          <m:r>
                            <a:rPr lang="zh-CN" altLang="en-US" sz="1600" i="1">
                              <a:solidFill>
                                <a:srgbClr val="000000"/>
                              </a:solidFill>
                              <a:latin typeface="Cambria Math" panose="02040503050406030204" pitchFamily="18" charset="0"/>
                            </a:rPr>
                            <m:t>𝑛</m:t>
                          </m:r>
                          <m:r>
                            <a:rPr lang="zh-CN" altLang="en-US" sz="1600" i="1">
                              <a:solidFill>
                                <a:srgbClr val="000000"/>
                              </a:solidFill>
                              <a:latin typeface="Cambria Math" panose="02040503050406030204" pitchFamily="18" charset="0"/>
                            </a:rPr>
                            <m:t>−1)</m:t>
                          </m:r>
                        </m:den>
                      </m:f>
                      <m:nary>
                        <m:naryPr>
                          <m:chr m:val="∑"/>
                          <m:ctrlPr>
                            <a:rPr lang="zh-CN" altLang="en-US" sz="1600" i="1">
                              <a:solidFill>
                                <a:srgbClr val="000000"/>
                              </a:solidFill>
                              <a:latin typeface="Cambria Math" panose="02040503050406030204" pitchFamily="18" charset="0"/>
                            </a:rPr>
                          </m:ctrlPr>
                        </m:naryPr>
                        <m:sub>
                          <m:r>
                            <a:rPr lang="zh-CN" altLang="en-US" sz="1600" i="1">
                              <a:solidFill>
                                <a:srgbClr val="000000"/>
                              </a:solidFill>
                              <a:latin typeface="Cambria Math" panose="02040503050406030204" pitchFamily="18" charset="0"/>
                            </a:rPr>
                            <m:t>𝑖</m:t>
                          </m:r>
                          <m:r>
                            <a:rPr lang="zh-CN" altLang="en-US" sz="1600" i="1">
                              <a:solidFill>
                                <a:srgbClr val="000000"/>
                              </a:solidFill>
                              <a:latin typeface="Cambria Math" panose="02040503050406030204" pitchFamily="18" charset="0"/>
                            </a:rPr>
                            <m:t>=1</m:t>
                          </m:r>
                        </m:sub>
                        <m:sup>
                          <m:r>
                            <a:rPr lang="zh-CN" altLang="en-US" sz="1600" i="1">
                              <a:solidFill>
                                <a:srgbClr val="000000"/>
                              </a:solidFill>
                              <a:latin typeface="Cambria Math" panose="02040503050406030204" pitchFamily="18" charset="0"/>
                            </a:rPr>
                            <m:t>𝑛</m:t>
                          </m:r>
                        </m:sup>
                        <m:e>
                          <m:r>
                            <a:rPr lang="zh-CN" altLang="en-US" sz="1600" i="1">
                              <a:solidFill>
                                <a:srgbClr val="000000"/>
                              </a:solidFill>
                              <a:latin typeface="Cambria Math" panose="02040503050406030204" pitchFamily="18" charset="0"/>
                            </a:rPr>
                            <m:t>(</m:t>
                          </m:r>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𝑙</m:t>
                              </m:r>
                            </m:e>
                            <m:sub>
                              <m:r>
                                <a:rPr lang="zh-CN" altLang="en-US" sz="1600" i="1">
                                  <a:solidFill>
                                    <a:srgbClr val="000000"/>
                                  </a:solidFill>
                                  <a:latin typeface="Cambria Math" panose="02040503050406030204" pitchFamily="18" charset="0"/>
                                </a:rPr>
                                <m:t>𝑖</m:t>
                              </m:r>
                            </m:sub>
                          </m:sSub>
                          <m:r>
                            <a:rPr lang="zh-CN" altLang="en-US" sz="1600" i="1">
                              <a:solidFill>
                                <a:srgbClr val="000000"/>
                              </a:solidFill>
                              <a:latin typeface="Cambria Math" panose="02040503050406030204" pitchFamily="18" charset="0"/>
                            </a:rPr>
                            <m:t>−</m:t>
                          </m:r>
                          <m:acc>
                            <m:accPr>
                              <m:chr m:val="̄"/>
                              <m:ctrlPr>
                                <a:rPr lang="zh-CN" altLang="en-US" sz="1600" i="1">
                                  <a:solidFill>
                                    <a:srgbClr val="000000"/>
                                  </a:solidFill>
                                  <a:latin typeface="Cambria Math" panose="02040503050406030204" pitchFamily="18" charset="0"/>
                                </a:rPr>
                              </m:ctrlPr>
                            </m:accPr>
                            <m:e>
                              <m:r>
                                <a:rPr lang="zh-CN" altLang="en-US" sz="1600" i="1">
                                  <a:solidFill>
                                    <a:srgbClr val="000000"/>
                                  </a:solidFill>
                                  <a:latin typeface="Cambria Math" panose="02040503050406030204" pitchFamily="18" charset="0"/>
                                </a:rPr>
                                <m:t>𝑙</m:t>
                              </m:r>
                            </m:e>
                          </m:acc>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m:t>
                              </m:r>
                            </m:e>
                            <m:sup>
                              <m:r>
                                <a:rPr lang="zh-CN" altLang="en-US" sz="1600" i="1">
                                  <a:solidFill>
                                    <a:srgbClr val="000000"/>
                                  </a:solidFill>
                                  <a:latin typeface="Cambria Math" panose="02040503050406030204" pitchFamily="18" charset="0"/>
                                </a:rPr>
                                <m:t>2</m:t>
                              </m:r>
                            </m:sup>
                          </m:sSup>
                        </m:e>
                      </m:nary>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150580" name="Object 52"/>
              <p:cNvSpPr txBox="1">
                <a:spLocks noRot="1" noChangeAspect="1" noMove="1" noResize="1" noEditPoints="1" noAdjustHandles="1" noChangeArrowheads="1" noChangeShapeType="1" noTextEdit="1"/>
              </p:cNvSpPr>
              <p:nvPr/>
            </p:nvSpPr>
            <p:spPr bwMode="auto">
              <a:xfrm>
                <a:off x="1115616" y="5223288"/>
                <a:ext cx="3193653" cy="676275"/>
              </a:xfrm>
              <a:prstGeom prst="rect">
                <a:avLst/>
              </a:prstGeom>
              <a:blipFill rotWithShape="0">
                <a:blip r:embed="rId5"/>
                <a:stretch>
                  <a:fillRect b="-6306"/>
                </a:stretch>
              </a:blipFill>
              <a:ln>
                <a:noFill/>
              </a:ln>
              <a:extLst/>
            </p:spPr>
            <p:txBody>
              <a:bodyPr/>
              <a:lstStyle/>
              <a:p>
                <a:r>
                  <a:rPr lang="zh-CN" altLang="en-US">
                    <a:noFill/>
                  </a:rPr>
                  <a:t> </a:t>
                </a:r>
              </a:p>
            </p:txBody>
          </p:sp>
        </mc:Fallback>
      </mc:AlternateContent>
      <p:sp>
        <p:nvSpPr>
          <p:cNvPr id="150581" name="Text Box 53"/>
          <p:cNvSpPr txBox="1"/>
          <p:nvPr/>
        </p:nvSpPr>
        <p:spPr>
          <a:xfrm>
            <a:off x="4460878" y="5290345"/>
            <a:ext cx="1688283" cy="400110"/>
          </a:xfrm>
          <a:prstGeom prst="rect">
            <a:avLst/>
          </a:prstGeom>
          <a:noFill/>
          <a:ln w="9525">
            <a:noFill/>
            <a:miter/>
          </a:ln>
        </p:spPr>
        <p:txBody>
          <a:bodyPr wrap="none">
            <a:spAutoFit/>
          </a:bodyPr>
          <a:lstStyle/>
          <a:p>
            <a:pPr lvl="0" algn="l" eaLnBrk="1" hangingPunct="1"/>
            <a:r>
              <a:rPr lang="zh-CN" altLang="en-US" sz="2000" b="0" dirty="0">
                <a:solidFill>
                  <a:srgbClr val="000000"/>
                </a:solidFill>
                <a:latin typeface="Times New Roman" panose="02020603050405020304" pitchFamily="18" charset="0"/>
                <a:cs typeface="Times New Roman" panose="02020603050405020304" pitchFamily="18" charset="0"/>
              </a:rPr>
              <a:t>=0.00501</a:t>
            </a:r>
            <a:r>
              <a:rPr lang="en-US" altLang="zh-CN" sz="2000" b="0" dirty="0">
                <a:solidFill>
                  <a:srgbClr val="000000"/>
                </a:solidFill>
                <a:latin typeface="Times New Roman" panose="02020603050405020304" pitchFamily="18" charset="0"/>
                <a:cs typeface="Times New Roman" panose="02020603050405020304" pitchFamily="18" charset="0"/>
              </a:rPr>
              <a:t>mm</a:t>
            </a:r>
            <a:r>
              <a:rPr lang="en-US" altLang="zh-CN" sz="2000" b="0" baseline="30000" dirty="0">
                <a:solidFill>
                  <a:srgbClr val="000000"/>
                </a:solidFill>
                <a:latin typeface="Times New Roman" panose="02020603050405020304" pitchFamily="18" charset="0"/>
                <a:cs typeface="Times New Roman" panose="02020603050405020304" pitchFamily="18" charset="0"/>
              </a:rPr>
              <a:t>2</a:t>
            </a:r>
          </a:p>
        </p:txBody>
      </p:sp>
      <p:sp>
        <p:nvSpPr>
          <p:cNvPr id="150582" name="Text Box 54"/>
          <p:cNvSpPr txBox="1"/>
          <p:nvPr/>
        </p:nvSpPr>
        <p:spPr>
          <a:xfrm>
            <a:off x="4317687" y="2876868"/>
            <a:ext cx="1803699" cy="400110"/>
          </a:xfrm>
          <a:prstGeom prst="rect">
            <a:avLst/>
          </a:prstGeom>
          <a:noFill/>
          <a:ln w="9525">
            <a:noFill/>
            <a:miter/>
          </a:ln>
        </p:spPr>
        <p:txBody>
          <a:bodyPr wrap="none">
            <a:spAutoFit/>
          </a:bodyPr>
          <a:lstStyle/>
          <a:p>
            <a:pPr lvl="0" algn="l" eaLnBrk="1" hangingPunct="1"/>
            <a:r>
              <a:rPr lang="zh-CN" altLang="en-US" sz="2000" b="0" dirty="0">
                <a:solidFill>
                  <a:srgbClr val="000000"/>
                </a:solidFill>
                <a:latin typeface="Times New Roman" panose="02020603050405020304" pitchFamily="18" charset="0"/>
                <a:cs typeface="Times New Roman" panose="02020603050405020304" pitchFamily="18" charset="0"/>
              </a:rPr>
              <a:t>=127.503013</a:t>
            </a:r>
            <a:r>
              <a:rPr lang="en-US" altLang="zh-CN" sz="2000" b="0" dirty="0">
                <a:solidFill>
                  <a:srgbClr val="000000"/>
                </a:solidFill>
                <a:latin typeface="Times New Roman" panose="02020603050405020304" pitchFamily="18" charset="0"/>
                <a:cs typeface="Times New Roman" panose="02020603050405020304" pitchFamily="18" charset="0"/>
              </a:rPr>
              <a:t>kg</a:t>
            </a:r>
          </a:p>
        </p:txBody>
      </p:sp>
      <p:sp>
        <p:nvSpPr>
          <p:cNvPr id="150583" name="Text Box 55"/>
          <p:cNvSpPr txBox="1"/>
          <p:nvPr/>
        </p:nvSpPr>
        <p:spPr>
          <a:xfrm>
            <a:off x="7931262" y="4555332"/>
            <a:ext cx="1237909" cy="400110"/>
          </a:xfrm>
          <a:prstGeom prst="rect">
            <a:avLst/>
          </a:prstGeom>
          <a:noFill/>
          <a:ln w="9525">
            <a:noFill/>
            <a:miter/>
          </a:ln>
        </p:spPr>
        <p:txBody>
          <a:bodyPr wrap="square">
            <a:spAutoFit/>
          </a:bodyPr>
          <a:lstStyle/>
          <a:p>
            <a:pPr lvl="0" algn="l" eaLnBrk="1" hangingPunct="1"/>
            <a:r>
              <a:rPr lang="zh-CN" altLang="en-US" sz="2000" b="0" dirty="0">
                <a:solidFill>
                  <a:srgbClr val="000000"/>
                </a:solidFill>
                <a:latin typeface="Times New Roman" panose="02020603050405020304" pitchFamily="18" charset="0"/>
                <a:cs typeface="Times New Roman" panose="02020603050405020304" pitchFamily="18" charset="0"/>
              </a:rPr>
              <a:t>=0.02158</a:t>
            </a:r>
          </a:p>
        </p:txBody>
      </p:sp>
      <p:grpSp>
        <p:nvGrpSpPr>
          <p:cNvPr id="150593" name="Group 65"/>
          <p:cNvGrpSpPr/>
          <p:nvPr/>
        </p:nvGrpSpPr>
        <p:grpSpPr>
          <a:xfrm>
            <a:off x="6483457" y="5292725"/>
            <a:ext cx="1625806" cy="450850"/>
            <a:chOff x="4512" y="3364"/>
            <a:chExt cx="912" cy="284"/>
          </a:xfrm>
          <a:solidFill>
            <a:schemeClr val="bg2">
              <a:lumMod val="75000"/>
            </a:schemeClr>
          </a:solidFill>
        </p:grpSpPr>
        <mc:AlternateContent xmlns:mc="http://schemas.openxmlformats.org/markup-compatibility/2006" xmlns:a14="http://schemas.microsoft.com/office/drawing/2010/main">
          <mc:Choice Requires="a14">
            <p:sp>
              <p:nvSpPr>
                <p:cNvPr id="47167" name="Object 57"/>
                <p:cNvSpPr txBox="1"/>
                <p:nvPr/>
              </p:nvSpPr>
              <p:spPr bwMode="auto">
                <a:xfrm>
                  <a:off x="5169" y="3364"/>
                  <a:ext cx="255" cy="264"/>
                </a:xfrm>
                <a:prstGeom prst="rect">
                  <a:avLst/>
                </a:prstGeom>
                <a:grpFill/>
                <a:ln>
                  <a:noFill/>
                </a:ln>
                <a:extLst/>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𝑏</m:t>
                                    </m:r>
                                  </m:e>
                                </m:acc>
                              </m:sub>
                            </m:sSub>
                          </m:e>
                          <m:sup>
                            <m:r>
                              <a:rPr lang="zh-CN" altLang="en-US" i="1">
                                <a:solidFill>
                                  <a:srgbClr val="000000"/>
                                </a:solidFill>
                                <a:latin typeface="Cambria Math" panose="02040503050406030204" pitchFamily="18" charset="0"/>
                              </a:rPr>
                              <m:t>2</m:t>
                            </m:r>
                          </m:sup>
                        </m:sSup>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7167" name="Object 57"/>
                <p:cNvSpPr txBox="1">
                  <a:spLocks noRot="1" noChangeAspect="1" noMove="1" noResize="1" noEditPoints="1" noAdjustHandles="1" noChangeArrowheads="1" noChangeShapeType="1" noTextEdit="1"/>
                </p:cNvSpPr>
                <p:nvPr/>
              </p:nvSpPr>
              <p:spPr bwMode="auto">
                <a:xfrm>
                  <a:off x="5169" y="3364"/>
                  <a:ext cx="255" cy="264"/>
                </a:xfrm>
                <a:prstGeom prst="rect">
                  <a:avLst/>
                </a:prstGeom>
                <a:blipFill rotWithShape="0">
                  <a:blip r:embed="rId6"/>
                  <a:stretch>
                    <a:fillRect r="-10811"/>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168" name="Object 58"/>
                <p:cNvSpPr txBox="1"/>
                <p:nvPr/>
              </p:nvSpPr>
              <p:spPr bwMode="auto">
                <a:xfrm>
                  <a:off x="4512" y="3364"/>
                  <a:ext cx="432" cy="284"/>
                </a:xfrm>
                <a:prstGeom prst="rect">
                  <a:avLst/>
                </a:prstGeom>
                <a:grpFill/>
                <a:ln>
                  <a:noFill/>
                </a:ln>
                <a:ex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h</m:t>
                                    </m:r>
                                  </m:e>
                                </m:acc>
                              </m:sub>
                            </m:sSub>
                          </m:e>
                          <m:sup>
                            <m:r>
                              <a:rPr lang="zh-CN" altLang="en-US" i="1">
                                <a:solidFill>
                                  <a:srgbClr val="000000"/>
                                </a:solidFill>
                                <a:latin typeface="Cambria Math" panose="02040503050406030204" pitchFamily="18" charset="0"/>
                              </a:rPr>
                              <m:t>2</m:t>
                            </m:r>
                          </m:sup>
                        </m:sSup>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7168" name="Object 58"/>
                <p:cNvSpPr txBox="1">
                  <a:spLocks noRot="1" noChangeAspect="1" noMove="1" noResize="1" noEditPoints="1" noAdjustHandles="1" noChangeArrowheads="1" noChangeShapeType="1" noTextEdit="1"/>
                </p:cNvSpPr>
                <p:nvPr/>
              </p:nvSpPr>
              <p:spPr bwMode="auto">
                <a:xfrm>
                  <a:off x="4512" y="3364"/>
                  <a:ext cx="432" cy="284"/>
                </a:xfrm>
                <a:prstGeom prst="rect">
                  <a:avLst/>
                </a:prstGeom>
                <a:blipFill rotWithShape="1">
                  <a:blip r:embed="rId7"/>
                  <a:stretch>
                    <a:fillRect r="-8036"/>
                  </a:stretch>
                </a:blipFill>
                <a:ln>
                  <a:noFill/>
                </a:ln>
              </p:spPr>
              <p:txBody>
                <a:bodyPr/>
                <a:lstStyle/>
                <a:p>
                  <a:r>
                    <a:rPr lang="zh-CN" altLang="en-US">
                      <a:noFill/>
                    </a:rPr>
                    <a:t> </a:t>
                  </a:r>
                  <a:endParaRPr lang="zh-CN" altLang="en-US">
                    <a:noFill/>
                  </a:endParaRPr>
                </a:p>
              </p:txBody>
            </p:sp>
          </mc:Fallback>
        </mc:AlternateContent>
        <p:sp>
          <p:nvSpPr>
            <p:cNvPr id="47169" name="Text Box 59"/>
            <p:cNvSpPr txBox="1"/>
            <p:nvPr/>
          </p:nvSpPr>
          <p:spPr>
            <a:xfrm>
              <a:off x="4929" y="3364"/>
              <a:ext cx="193" cy="271"/>
            </a:xfrm>
            <a:prstGeom prst="rect">
              <a:avLst/>
            </a:prstGeom>
            <a:grpFill/>
            <a:ln w="9525">
              <a:noFill/>
              <a:miter/>
            </a:ln>
          </p:spPr>
          <p:txBody>
            <a:bodyPr wrap="none">
              <a:spAutoFit/>
            </a:bodyPr>
            <a:lstStyle/>
            <a:p>
              <a:pPr lvl="0" algn="l" eaLnBrk="1" hangingPunct="1"/>
              <a:r>
                <a:rPr lang="zh-CN" altLang="en-US" sz="2200" b="0" dirty="0">
                  <a:solidFill>
                    <a:srgbClr val="000000"/>
                  </a:solidFill>
                  <a:latin typeface="Times New Roman" panose="02020603050405020304" pitchFamily="18" charset="0"/>
                  <a:cs typeface="Times New Roman" panose="02020603050405020304" pitchFamily="18" charset="0"/>
                </a:rPr>
                <a:t>=</a:t>
              </a:r>
            </a:p>
          </p:txBody>
        </p:sp>
      </p:grpSp>
      <mc:AlternateContent xmlns:mc="http://schemas.openxmlformats.org/markup-compatibility/2006" xmlns:a14="http://schemas.microsoft.com/office/drawing/2010/main">
        <mc:Choice Requires="a14">
          <p:sp>
            <p:nvSpPr>
              <p:cNvPr id="150588" name="Object 60"/>
              <p:cNvSpPr txBox="1"/>
              <p:nvPr/>
            </p:nvSpPr>
            <p:spPr bwMode="auto">
              <a:xfrm>
                <a:off x="251520" y="6030758"/>
                <a:ext cx="1676400" cy="504825"/>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𝜎</m:t>
                          </m:r>
                        </m:e>
                        <m:sub>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𝑚</m:t>
                              </m:r>
                            </m:e>
                          </m:acc>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𝐸</m:t>
                      </m:r>
                      <m:r>
                        <a:rPr lang="zh-CN" altLang="en-US" sz="2000" i="1">
                          <a:solidFill>
                            <a:srgbClr val="000000"/>
                          </a:solidFill>
                          <a:latin typeface="Cambria Math" panose="02040503050406030204" pitchFamily="18" charset="0"/>
                        </a:rPr>
                        <m:t>⋅</m:t>
                      </m:r>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𝑚</m:t>
                          </m:r>
                        </m:e>
                      </m:acc>
                    </m:oMath>
                  </m:oMathPara>
                </a14:m>
                <a:endParaRPr lang="zh-CN" altLang="en-US" sz="2000">
                  <a:latin typeface="Times New Roman" panose="02020603050405020304" pitchFamily="18" charset="0"/>
                  <a:cs typeface="Times New Roman" panose="02020603050405020304" pitchFamily="18" charset="0"/>
                </a:endParaRPr>
              </a:p>
            </p:txBody>
          </p:sp>
        </mc:Choice>
        <mc:Fallback xmlns="">
          <p:sp>
            <p:nvSpPr>
              <p:cNvPr id="150588" name="Object 60"/>
              <p:cNvSpPr txBox="1">
                <a:spLocks noRot="1" noChangeAspect="1" noMove="1" noResize="1" noEditPoints="1" noAdjustHandles="1" noChangeArrowheads="1" noChangeShapeType="1" noTextEdit="1"/>
              </p:cNvSpPr>
              <p:nvPr/>
            </p:nvSpPr>
            <p:spPr bwMode="auto">
              <a:xfrm>
                <a:off x="251520" y="6030758"/>
                <a:ext cx="1676400" cy="504825"/>
              </a:xfrm>
              <a:prstGeom prst="rect">
                <a:avLst/>
              </a:prstGeom>
              <a:blipFill rotWithShape="0">
                <a:blip r:embed="rId8"/>
                <a:stretch>
                  <a:fillRect/>
                </a:stretch>
              </a:blipFill>
              <a:ln>
                <a:noFill/>
              </a:ln>
              <a:extLst/>
            </p:spPr>
            <p:txBody>
              <a:bodyPr/>
              <a:lstStyle/>
              <a:p>
                <a:r>
                  <a:rPr lang="zh-CN" altLang="en-US">
                    <a:noFill/>
                  </a:rPr>
                  <a:t> </a:t>
                </a:r>
              </a:p>
            </p:txBody>
          </p:sp>
        </mc:Fallback>
      </mc:AlternateContent>
      <p:sp>
        <p:nvSpPr>
          <p:cNvPr id="150589" name="Text Box 61"/>
          <p:cNvSpPr txBox="1"/>
          <p:nvPr/>
        </p:nvSpPr>
        <p:spPr>
          <a:xfrm>
            <a:off x="1835845" y="6084729"/>
            <a:ext cx="1547218" cy="400110"/>
          </a:xfrm>
          <a:prstGeom prst="rect">
            <a:avLst/>
          </a:prstGeom>
          <a:noFill/>
          <a:ln w="9525">
            <a:noFill/>
            <a:miter/>
          </a:ln>
        </p:spPr>
        <p:txBody>
          <a:bodyPr wrap="none">
            <a:spAutoFit/>
          </a:bodyPr>
          <a:lstStyle/>
          <a:p>
            <a:pPr lvl="0" algn="l" eaLnBrk="1" hangingPunct="1"/>
            <a:r>
              <a:rPr lang="zh-CN" altLang="en-US" sz="2000" b="0" dirty="0">
                <a:solidFill>
                  <a:srgbClr val="000000"/>
                </a:solidFill>
                <a:latin typeface="Times New Roman" panose="02020603050405020304" pitchFamily="18" charset="0"/>
                <a:cs typeface="Times New Roman" panose="02020603050405020304" pitchFamily="18" charset="0"/>
              </a:rPr>
              <a:t>=0.275157</a:t>
            </a:r>
            <a:r>
              <a:rPr lang="en-US" altLang="zh-CN" sz="2000" b="0" dirty="0">
                <a:solidFill>
                  <a:srgbClr val="000000"/>
                </a:solidFill>
                <a:latin typeface="Times New Roman" panose="02020603050405020304" pitchFamily="18" charset="0"/>
                <a:cs typeface="Times New Roman" panose="02020603050405020304" pitchFamily="18" charset="0"/>
              </a:rPr>
              <a:t>kg</a:t>
            </a:r>
          </a:p>
        </p:txBody>
      </p:sp>
      <mc:AlternateContent xmlns:mc="http://schemas.openxmlformats.org/markup-compatibility/2006" xmlns:a14="http://schemas.microsoft.com/office/drawing/2010/main">
        <mc:Choice Requires="a14">
          <p:sp>
            <p:nvSpPr>
              <p:cNvPr id="150590" name="Object 62"/>
              <p:cNvSpPr txBox="1"/>
              <p:nvPr/>
            </p:nvSpPr>
            <p:spPr bwMode="auto">
              <a:xfrm>
                <a:off x="6156180" y="5949280"/>
                <a:ext cx="2617787" cy="745714"/>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=127.5±0.3</m:t>
                              </m:r>
                              <m:m>
                                <m:mPr>
                                  <m:plcHide m:val="on"/>
                                  <m:mcs>
                                    <m:mc>
                                      <m:mcPr>
                                        <m:count m:val="2"/>
                                        <m:mcJc m:val="center"/>
                                      </m:mcPr>
                                    </m:mc>
                                  </m:mcs>
                                  <m:ctrlPr>
                                    <a:rPr lang="zh-CN" altLang="en-US" i="1">
                                      <a:solidFill>
                                        <a:srgbClr val="000000"/>
                                      </a:solidFill>
                                      <a:latin typeface="Cambria Math" panose="02040503050406030204" pitchFamily="18" charset="0"/>
                                    </a:rPr>
                                  </m:ctrlPr>
                                </m:mPr>
                                <m:mr>
                                  <m:e/>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𝑘𝑔</m:t>
                                    </m:r>
                                    <m:r>
                                      <a:rPr lang="zh-CN" altLang="en-US" i="1">
                                        <a:solidFill>
                                          <a:srgbClr val="000000"/>
                                        </a:solidFill>
                                        <a:latin typeface="Cambria Math" panose="02040503050406030204" pitchFamily="18" charset="0"/>
                                      </a:rPr>
                                      <m:t>)</m:t>
                                    </m:r>
                                  </m:e>
                                </m:mr>
                              </m:m>
                            </m:e>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𝐸</m:t>
                              </m:r>
                              <m:r>
                                <a:rPr lang="zh-CN" altLang="en-US" i="1">
                                  <a:solidFill>
                                    <a:srgbClr val="000000"/>
                                  </a:solidFill>
                                  <a:latin typeface="Cambria Math" panose="02040503050406030204" pitchFamily="18" charset="0"/>
                                </a:rPr>
                                <m:t>=2.2</m:t>
                              </m:r>
                              <m:m>
                                <m:mPr>
                                  <m:plcHide m:val="on"/>
                                  <m:mcs>
                                    <m:mc>
                                      <m:mcPr>
                                        <m:count m:val="2"/>
                                        <m:mcJc m:val="center"/>
                                      </m:mcPr>
                                    </m:mc>
                                  </m:mcs>
                                  <m:ctrlPr>
                                    <a:rPr lang="zh-CN" altLang="en-US" i="1">
                                      <a:solidFill>
                                        <a:srgbClr val="000000"/>
                                      </a:solidFill>
                                      <a:latin typeface="Cambria Math" panose="02040503050406030204" pitchFamily="18" charset="0"/>
                                    </a:rPr>
                                  </m:ctrlPr>
                                </m:mPr>
                                <m:mr>
                                  <m:e/>
                                  <m:e>
                                    <m:r>
                                      <a:rPr lang="zh-CN" altLang="en-US" i="1">
                                        <a:solidFill>
                                          <a:srgbClr val="000000"/>
                                        </a:solidFill>
                                        <a:latin typeface="Cambria Math" panose="02040503050406030204" pitchFamily="18" charset="0"/>
                                      </a:rPr>
                                      <m:t>(%)</m:t>
                                    </m:r>
                                  </m:e>
                                </m:mr>
                              </m:m>
                            </m:e>
                          </m:eqArr>
                        </m:e>
                      </m:d>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150590" name="Object 62"/>
              <p:cNvSpPr txBox="1">
                <a:spLocks noRot="1" noChangeAspect="1" noMove="1" noResize="1" noEditPoints="1" noAdjustHandles="1" noChangeArrowheads="1" noChangeShapeType="1" noTextEdit="1"/>
              </p:cNvSpPr>
              <p:nvPr/>
            </p:nvSpPr>
            <p:spPr bwMode="auto">
              <a:xfrm>
                <a:off x="6156176" y="5949280"/>
                <a:ext cx="2617787" cy="745714"/>
              </a:xfrm>
              <a:prstGeom prst="rect">
                <a:avLst/>
              </a:prstGeom>
              <a:blipFill rotWithShape="0">
                <a:blip r:embed="rId9"/>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591" name="Object 63"/>
              <p:cNvSpPr txBox="1"/>
              <p:nvPr/>
            </p:nvSpPr>
            <p:spPr bwMode="auto">
              <a:xfrm>
                <a:off x="3727739" y="5899567"/>
                <a:ext cx="2188874" cy="857631"/>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1600" i="1">
                              <a:solidFill>
                                <a:srgbClr val="000000"/>
                              </a:solidFill>
                              <a:latin typeface="Cambria Math" panose="02040503050406030204" pitchFamily="18" charset="0"/>
                            </a:rPr>
                          </m:ctrlPr>
                        </m:dPr>
                        <m:e>
                          <m:m>
                            <m:mPr>
                              <m:plcHide m:val="on"/>
                              <m:mcs>
                                <m:mc>
                                  <m:mcPr>
                                    <m:count m:val="1"/>
                                    <m:mcJc m:val="center"/>
                                  </m:mcPr>
                                </m:mc>
                              </m:mcs>
                              <m:ctrlPr>
                                <a:rPr lang="zh-CN" altLang="en-US" sz="1600" i="1">
                                  <a:solidFill>
                                    <a:srgbClr val="000000"/>
                                  </a:solidFill>
                                  <a:latin typeface="Cambria Math" panose="02040503050406030204" pitchFamily="18" charset="0"/>
                                </a:rPr>
                              </m:ctrlPr>
                            </m:mPr>
                            <m:mr>
                              <m:e>
                                <m:r>
                                  <a:rPr lang="zh-CN" altLang="en-US" sz="1600" i="1">
                                    <a:solidFill>
                                      <a:srgbClr val="000000"/>
                                    </a:solidFill>
                                    <a:latin typeface="Cambria Math" panose="02040503050406030204" pitchFamily="18" charset="0"/>
                                  </a:rPr>
                                  <m:t>𝑚</m:t>
                                </m:r>
                                <m:r>
                                  <a:rPr lang="zh-CN" altLang="en-US" sz="1600" i="1">
                                    <a:solidFill>
                                      <a:srgbClr val="000000"/>
                                    </a:solidFill>
                                    <a:latin typeface="Cambria Math" panose="02040503050406030204" pitchFamily="18" charset="0"/>
                                  </a:rPr>
                                  <m:t>=</m:t>
                                </m:r>
                                <m:acc>
                                  <m:accPr>
                                    <m:chr m:val="̄"/>
                                    <m:ctrlPr>
                                      <a:rPr lang="zh-CN" altLang="en-US" sz="1600" i="1">
                                        <a:solidFill>
                                          <a:srgbClr val="000000"/>
                                        </a:solidFill>
                                        <a:latin typeface="Cambria Math" panose="02040503050406030204" pitchFamily="18" charset="0"/>
                                      </a:rPr>
                                    </m:ctrlPr>
                                  </m:accPr>
                                  <m:e>
                                    <m:r>
                                      <a:rPr lang="zh-CN" altLang="en-US" sz="1600" i="1">
                                        <a:solidFill>
                                          <a:srgbClr val="000000"/>
                                        </a:solidFill>
                                        <a:latin typeface="Cambria Math" panose="02040503050406030204" pitchFamily="18" charset="0"/>
                                      </a:rPr>
                                      <m:t>𝑚</m:t>
                                    </m:r>
                                  </m:e>
                                </m:acc>
                                <m:r>
                                  <a:rPr lang="zh-CN" altLang="en-US" sz="1600" i="1">
                                    <a:solidFill>
                                      <a:srgbClr val="000000"/>
                                    </a:solidFill>
                                    <a:latin typeface="Cambria Math" panose="02040503050406030204" pitchFamily="18" charset="0"/>
                                  </a:rPr>
                                  <m:t>±</m:t>
                                </m:r>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𝜎</m:t>
                                    </m:r>
                                  </m:e>
                                  <m:sub>
                                    <m:acc>
                                      <m:accPr>
                                        <m:chr m:val="̄"/>
                                        <m:ctrlPr>
                                          <a:rPr lang="zh-CN" altLang="en-US" sz="1600" i="1">
                                            <a:solidFill>
                                              <a:srgbClr val="000000"/>
                                            </a:solidFill>
                                            <a:latin typeface="Cambria Math" panose="02040503050406030204" pitchFamily="18" charset="0"/>
                                          </a:rPr>
                                        </m:ctrlPr>
                                      </m:accPr>
                                      <m:e>
                                        <m:r>
                                          <a:rPr lang="zh-CN" altLang="en-US" sz="1600" i="1">
                                            <a:solidFill>
                                              <a:srgbClr val="000000"/>
                                            </a:solidFill>
                                            <a:latin typeface="Cambria Math" panose="02040503050406030204" pitchFamily="18" charset="0"/>
                                          </a:rPr>
                                          <m:t>𝑚</m:t>
                                        </m:r>
                                      </m:e>
                                    </m:acc>
                                  </m:sub>
                                </m:sSub>
                                <m:m>
                                  <m:mPr>
                                    <m:plcHide m:val="on"/>
                                    <m:mcs>
                                      <m:mc>
                                        <m:mcPr>
                                          <m:count m:val="2"/>
                                          <m:mcJc m:val="center"/>
                                        </m:mcPr>
                                      </m:mc>
                                    </m:mcs>
                                    <m:ctrlPr>
                                      <a:rPr lang="zh-CN" altLang="en-US" sz="1600" i="1">
                                        <a:solidFill>
                                          <a:srgbClr val="000000"/>
                                        </a:solidFill>
                                        <a:latin typeface="Cambria Math" panose="02040503050406030204" pitchFamily="18" charset="0"/>
                                      </a:rPr>
                                    </m:ctrlPr>
                                  </m:mPr>
                                  <m:mr>
                                    <m:e/>
                                    <m:e>
                                      <m:d>
                                        <m:dPr>
                                          <m:ctrlPr>
                                            <a:rPr lang="zh-CN" altLang="en-US" sz="1600" i="1">
                                              <a:solidFill>
                                                <a:srgbClr val="000000"/>
                                              </a:solidFill>
                                              <a:latin typeface="Cambria Math" panose="02040503050406030204" pitchFamily="18" charset="0"/>
                                            </a:rPr>
                                          </m:ctrlPr>
                                        </m:dPr>
                                        <m:e>
                                          <m:r>
                                            <a:rPr lang="zh-CN" altLang="en-US" sz="1600" i="1">
                                              <a:solidFill>
                                                <a:srgbClr val="000000"/>
                                              </a:solidFill>
                                              <a:latin typeface="Cambria Math" panose="02040503050406030204" pitchFamily="18" charset="0"/>
                                            </a:rPr>
                                            <m:t>单位</m:t>
                                          </m:r>
                                        </m:e>
                                      </m:d>
                                    </m:e>
                                  </m:mr>
                                </m:m>
                              </m:e>
                            </m:mr>
                            <m:mr>
                              <m:e>
                                <m:r>
                                  <a:rPr lang="zh-CN" altLang="en-US" sz="1600" i="1">
                                    <a:solidFill>
                                      <a:srgbClr val="000000"/>
                                    </a:solidFill>
                                    <a:latin typeface="Cambria Math" panose="02040503050406030204" pitchFamily="18" charset="0"/>
                                  </a:rPr>
                                  <m:t>𝐸</m:t>
                                </m:r>
                                <m:r>
                                  <a:rPr lang="zh-CN" altLang="en-US" sz="1600" i="1">
                                    <a:solidFill>
                                      <a:srgbClr val="000000"/>
                                    </a:solidFill>
                                    <a:latin typeface="Cambria Math" panose="02040503050406030204" pitchFamily="18" charset="0"/>
                                  </a:rPr>
                                  <m:t>=</m:t>
                                </m:r>
                                <m:f>
                                  <m:fPr>
                                    <m:ctrlPr>
                                      <a:rPr lang="zh-CN" altLang="en-US" sz="1600" i="1">
                                        <a:solidFill>
                                          <a:srgbClr val="000000"/>
                                        </a:solidFill>
                                        <a:latin typeface="Cambria Math" panose="02040503050406030204" pitchFamily="18" charset="0"/>
                                      </a:rPr>
                                    </m:ctrlPr>
                                  </m:fPr>
                                  <m:num>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𝜎</m:t>
                                        </m:r>
                                      </m:e>
                                      <m:sub>
                                        <m:acc>
                                          <m:accPr>
                                            <m:chr m:val="̄"/>
                                            <m:ctrlPr>
                                              <a:rPr lang="zh-CN" altLang="en-US" sz="1600" i="1">
                                                <a:solidFill>
                                                  <a:srgbClr val="000000"/>
                                                </a:solidFill>
                                                <a:latin typeface="Cambria Math" panose="02040503050406030204" pitchFamily="18" charset="0"/>
                                              </a:rPr>
                                            </m:ctrlPr>
                                          </m:accPr>
                                          <m:e>
                                            <m:r>
                                              <a:rPr lang="zh-CN" altLang="en-US" sz="1600" i="1">
                                                <a:solidFill>
                                                  <a:srgbClr val="000000"/>
                                                </a:solidFill>
                                                <a:latin typeface="Cambria Math" panose="02040503050406030204" pitchFamily="18" charset="0"/>
                                              </a:rPr>
                                              <m:t>𝑚</m:t>
                                            </m:r>
                                          </m:e>
                                        </m:acc>
                                      </m:sub>
                                    </m:sSub>
                                  </m:num>
                                  <m:den>
                                    <m:acc>
                                      <m:accPr>
                                        <m:chr m:val="̄"/>
                                        <m:ctrlPr>
                                          <a:rPr lang="zh-CN" altLang="en-US" sz="1600" i="1">
                                            <a:solidFill>
                                              <a:srgbClr val="000000"/>
                                            </a:solidFill>
                                            <a:latin typeface="Cambria Math" panose="02040503050406030204" pitchFamily="18" charset="0"/>
                                          </a:rPr>
                                        </m:ctrlPr>
                                      </m:accPr>
                                      <m:e>
                                        <m:r>
                                          <a:rPr lang="zh-CN" altLang="en-US" sz="1600" i="1">
                                            <a:solidFill>
                                              <a:srgbClr val="000000"/>
                                            </a:solidFill>
                                            <a:latin typeface="Cambria Math" panose="02040503050406030204" pitchFamily="18" charset="0"/>
                                          </a:rPr>
                                          <m:t>𝑚</m:t>
                                        </m:r>
                                      </m:e>
                                    </m:acc>
                                  </m:den>
                                </m:f>
                                <m:r>
                                  <a:rPr lang="zh-CN" altLang="en-US" sz="1600" i="1">
                                    <a:solidFill>
                                      <a:srgbClr val="000000"/>
                                    </a:solidFill>
                                    <a:latin typeface="Cambria Math" panose="02040503050406030204" pitchFamily="18" charset="0"/>
                                  </a:rPr>
                                  <m:t>×100%</m:t>
                                </m:r>
                              </m:e>
                            </m:mr>
                          </m:m>
                        </m:e>
                      </m:d>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150591" name="Object 63"/>
              <p:cNvSpPr txBox="1">
                <a:spLocks noRot="1" noChangeAspect="1" noMove="1" noResize="1" noEditPoints="1" noAdjustHandles="1" noChangeArrowheads="1" noChangeShapeType="1" noTextEdit="1"/>
              </p:cNvSpPr>
              <p:nvPr/>
            </p:nvSpPr>
            <p:spPr bwMode="auto">
              <a:xfrm>
                <a:off x="3727739" y="5899563"/>
                <a:ext cx="2188874" cy="857631"/>
              </a:xfrm>
              <a:prstGeom prst="rect">
                <a:avLst/>
              </a:prstGeom>
              <a:blipFill rotWithShape="0">
                <a:blip r:embed="rId10"/>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592" name="Object 64"/>
              <p:cNvSpPr txBox="1"/>
              <p:nvPr/>
            </p:nvSpPr>
            <p:spPr bwMode="auto">
              <a:xfrm>
                <a:off x="683568" y="4365104"/>
                <a:ext cx="5256584" cy="795338"/>
              </a:xfrm>
              <a:prstGeom prst="rect">
                <a:avLst/>
              </a:prstGeom>
              <a:solidFill>
                <a:srgbClr val="B2B2B2"/>
              </a:solidFill>
              <a:ln>
                <a:noFill/>
              </a:ln>
              <a:ex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𝑏</m:t>
                              </m:r>
                            </m:e>
                          </m:acc>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h</m:t>
                              </m:r>
                            </m:e>
                          </m:acc>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𝑙</m:t>
                                              </m:r>
                                            </m:e>
                                          </m:acc>
                                        </m:sub>
                                      </m:sSub>
                                    </m:num>
                                    <m:den>
                                      <m:r>
                                        <a:rPr lang="zh-CN" altLang="en-US" i="1">
                                          <a:solidFill>
                                            <a:srgbClr val="000000"/>
                                          </a:solidFill>
                                          <a:latin typeface="Cambria Math" panose="02040503050406030204" pitchFamily="18" charset="0"/>
                                        </a:rPr>
                                        <m:t>𝑝</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𝑙</m:t>
                                          </m:r>
                                        </m:e>
                                      </m:acc>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𝑏</m:t>
                                          </m:r>
                                        </m:e>
                                      </m:acc>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h</m:t>
                                          </m:r>
                                        </m:e>
                                      </m:acc>
                                    </m:den>
                                  </m:f>
                                </m:e>
                              </m:d>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𝑙</m:t>
                              </m:r>
                            </m:e>
                          </m:acc>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h</m:t>
                              </m:r>
                            </m:e>
                          </m:acc>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𝑏</m:t>
                                              </m:r>
                                            </m:e>
                                          </m:acc>
                                        </m:sub>
                                      </m:sSub>
                                    </m:num>
                                    <m:den>
                                      <m:r>
                                        <a:rPr lang="zh-CN" altLang="en-US" i="1">
                                          <a:solidFill>
                                            <a:srgbClr val="000000"/>
                                          </a:solidFill>
                                          <a:latin typeface="Cambria Math" panose="02040503050406030204" pitchFamily="18" charset="0"/>
                                        </a:rPr>
                                        <m:t>𝑝</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𝑙</m:t>
                                          </m:r>
                                        </m:e>
                                      </m:acc>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𝑏</m:t>
                                          </m:r>
                                        </m:e>
                                      </m:acc>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h</m:t>
                                          </m:r>
                                        </m:e>
                                      </m:acc>
                                    </m:den>
                                  </m:f>
                                </m:e>
                              </m:d>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𝑏</m:t>
                              </m:r>
                            </m:e>
                          </m:acc>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𝑙</m:t>
                              </m:r>
                            </m:e>
                          </m:acc>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h</m:t>
                                              </m:r>
                                            </m:e>
                                          </m:acc>
                                        </m:sub>
                                      </m:sSub>
                                    </m:num>
                                    <m:den>
                                      <m:r>
                                        <a:rPr lang="zh-CN" altLang="en-US" i="1">
                                          <a:solidFill>
                                            <a:srgbClr val="000000"/>
                                          </a:solidFill>
                                          <a:latin typeface="Cambria Math" panose="02040503050406030204" pitchFamily="18" charset="0"/>
                                        </a:rPr>
                                        <m:t>𝑝</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𝑙</m:t>
                                          </m:r>
                                        </m:e>
                                      </m:acc>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𝑏</m:t>
                                          </m:r>
                                        </m:e>
                                      </m:acc>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h</m:t>
                                          </m:r>
                                        </m:e>
                                      </m:acc>
                                    </m:den>
                                  </m:f>
                                </m:e>
                              </m:d>
                            </m:e>
                            <m:sup>
                              <m:r>
                                <a:rPr lang="zh-CN" altLang="en-US" i="1">
                                  <a:solidFill>
                                    <a:srgbClr val="000000"/>
                                  </a:solidFill>
                                  <a:latin typeface="Cambria Math" panose="02040503050406030204" pitchFamily="18" charset="0"/>
                                </a:rPr>
                                <m:t>2</m:t>
                              </m:r>
                            </m:sup>
                          </m:sSup>
                        </m:e>
                      </m:rad>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150592" name="Object 64"/>
              <p:cNvSpPr txBox="1">
                <a:spLocks noRot="1" noChangeAspect="1" noMove="1" noResize="1" noEditPoints="1" noAdjustHandles="1" noChangeArrowheads="1" noChangeShapeType="1" noTextEdit="1"/>
              </p:cNvSpPr>
              <p:nvPr/>
            </p:nvSpPr>
            <p:spPr bwMode="auto">
              <a:xfrm>
                <a:off x="683568" y="4365104"/>
                <a:ext cx="5256584" cy="795338"/>
              </a:xfrm>
              <a:prstGeom prst="rect">
                <a:avLst/>
              </a:prstGeom>
              <a:blipFill rotWithShape="0">
                <a:blip r:embed="rId11"/>
                <a:stretch>
                  <a:fillRect/>
                </a:stretch>
              </a:blipFill>
              <a:ln>
                <a:noFill/>
              </a:ln>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51</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0576"/>
                                        </p:tgtEl>
                                        <p:attrNameLst>
                                          <p:attrName>style.visibility</p:attrName>
                                        </p:attrNameLst>
                                      </p:cBhvr>
                                      <p:to>
                                        <p:strVal val="visible"/>
                                      </p:to>
                                    </p:set>
                                    <p:animEffect transition="in" filter="dissolve">
                                      <p:cBhvr>
                                        <p:cTn id="7" dur="500"/>
                                        <p:tgtEl>
                                          <p:spTgt spid="1505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0577"/>
                                        </p:tgtEl>
                                        <p:attrNameLst>
                                          <p:attrName>style.visibility</p:attrName>
                                        </p:attrNameLst>
                                      </p:cBhvr>
                                      <p:to>
                                        <p:strVal val="visible"/>
                                      </p:to>
                                    </p:set>
                                    <p:animEffect transition="in" filter="wipe(down)">
                                      <p:cBhvr>
                                        <p:cTn id="12" dur="500"/>
                                        <p:tgtEl>
                                          <p:spTgt spid="15057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0582"/>
                                        </p:tgtEl>
                                        <p:attrNameLst>
                                          <p:attrName>style.visibility</p:attrName>
                                        </p:attrNameLst>
                                      </p:cBhvr>
                                      <p:to>
                                        <p:strVal val="visible"/>
                                      </p:to>
                                    </p:set>
                                    <p:animEffect transition="in" filter="dissolve">
                                      <p:cBhvr>
                                        <p:cTn id="17" dur="500"/>
                                        <p:tgtEl>
                                          <p:spTgt spid="15058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0578"/>
                                        </p:tgtEl>
                                        <p:attrNameLst>
                                          <p:attrName>style.visibility</p:attrName>
                                        </p:attrNameLst>
                                      </p:cBhvr>
                                      <p:to>
                                        <p:strVal val="visible"/>
                                      </p:to>
                                    </p:set>
                                    <p:animEffect transition="in" filter="wipe(down)">
                                      <p:cBhvr>
                                        <p:cTn id="22" dur="500"/>
                                        <p:tgtEl>
                                          <p:spTgt spid="15057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0592"/>
                                        </p:tgtEl>
                                        <p:attrNameLst>
                                          <p:attrName>style.visibility</p:attrName>
                                        </p:attrNameLst>
                                      </p:cBhvr>
                                      <p:to>
                                        <p:strVal val="visible"/>
                                      </p:to>
                                    </p:set>
                                    <p:animEffect transition="in" filter="wipe(down)">
                                      <p:cBhvr>
                                        <p:cTn id="27" dur="500"/>
                                        <p:tgtEl>
                                          <p:spTgt spid="15059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50579"/>
                                        </p:tgtEl>
                                        <p:attrNameLst>
                                          <p:attrName>style.visibility</p:attrName>
                                        </p:attrNameLst>
                                      </p:cBhvr>
                                      <p:to>
                                        <p:strVal val="visible"/>
                                      </p:to>
                                    </p:set>
                                    <p:animEffect transition="in" filter="wipe(down)">
                                      <p:cBhvr>
                                        <p:cTn id="32" dur="500"/>
                                        <p:tgtEl>
                                          <p:spTgt spid="15057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0580"/>
                                        </p:tgtEl>
                                        <p:attrNameLst>
                                          <p:attrName>style.visibility</p:attrName>
                                        </p:attrNameLst>
                                      </p:cBhvr>
                                      <p:to>
                                        <p:strVal val="visible"/>
                                      </p:to>
                                    </p:set>
                                    <p:animEffect transition="in" filter="wipe(down)">
                                      <p:cBhvr>
                                        <p:cTn id="37" dur="500"/>
                                        <p:tgtEl>
                                          <p:spTgt spid="15058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50581"/>
                                        </p:tgtEl>
                                        <p:attrNameLst>
                                          <p:attrName>style.visibility</p:attrName>
                                        </p:attrNameLst>
                                      </p:cBhvr>
                                      <p:to>
                                        <p:strVal val="visible"/>
                                      </p:to>
                                    </p:set>
                                    <p:animEffect transition="in" filter="dissolve">
                                      <p:cBhvr>
                                        <p:cTn id="42" dur="500"/>
                                        <p:tgtEl>
                                          <p:spTgt spid="15058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50593"/>
                                        </p:tgtEl>
                                        <p:attrNameLst>
                                          <p:attrName>style.visibility</p:attrName>
                                        </p:attrNameLst>
                                      </p:cBhvr>
                                      <p:to>
                                        <p:strVal val="visible"/>
                                      </p:to>
                                    </p:set>
                                    <p:animEffect transition="in" filter="dissolve">
                                      <p:cBhvr>
                                        <p:cTn id="47" dur="500"/>
                                        <p:tgtEl>
                                          <p:spTgt spid="15059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50583"/>
                                        </p:tgtEl>
                                        <p:attrNameLst>
                                          <p:attrName>style.visibility</p:attrName>
                                        </p:attrNameLst>
                                      </p:cBhvr>
                                      <p:to>
                                        <p:strVal val="visible"/>
                                      </p:to>
                                    </p:set>
                                    <p:animEffect transition="in" filter="dissolve">
                                      <p:cBhvr>
                                        <p:cTn id="52" dur="500"/>
                                        <p:tgtEl>
                                          <p:spTgt spid="15058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50588"/>
                                        </p:tgtEl>
                                        <p:attrNameLst>
                                          <p:attrName>style.visibility</p:attrName>
                                        </p:attrNameLst>
                                      </p:cBhvr>
                                      <p:to>
                                        <p:strVal val="visible"/>
                                      </p:to>
                                    </p:set>
                                    <p:animEffect transition="in" filter="wipe(down)">
                                      <p:cBhvr>
                                        <p:cTn id="57" dur="500"/>
                                        <p:tgtEl>
                                          <p:spTgt spid="150588"/>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50589"/>
                                        </p:tgtEl>
                                        <p:attrNameLst>
                                          <p:attrName>style.visibility</p:attrName>
                                        </p:attrNameLst>
                                      </p:cBhvr>
                                      <p:to>
                                        <p:strVal val="visible"/>
                                      </p:to>
                                    </p:set>
                                    <p:animEffect transition="in" filter="dissolve">
                                      <p:cBhvr>
                                        <p:cTn id="62" dur="500"/>
                                        <p:tgtEl>
                                          <p:spTgt spid="15058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50591"/>
                                        </p:tgtEl>
                                        <p:attrNameLst>
                                          <p:attrName>style.visibility</p:attrName>
                                        </p:attrNameLst>
                                      </p:cBhvr>
                                      <p:to>
                                        <p:strVal val="visible"/>
                                      </p:to>
                                    </p:set>
                                    <p:animEffect transition="in" filter="wipe(down)">
                                      <p:cBhvr>
                                        <p:cTn id="67" dur="500"/>
                                        <p:tgtEl>
                                          <p:spTgt spid="15059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50590"/>
                                        </p:tgtEl>
                                        <p:attrNameLst>
                                          <p:attrName>style.visibility</p:attrName>
                                        </p:attrNameLst>
                                      </p:cBhvr>
                                      <p:to>
                                        <p:strVal val="visible"/>
                                      </p:to>
                                    </p:set>
                                    <p:animEffect transition="in" filter="wipe(down)">
                                      <p:cBhvr>
                                        <p:cTn id="72" dur="500"/>
                                        <p:tgtEl>
                                          <p:spTgt spid="150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76" grpId="0"/>
      <p:bldP spid="150577" grpId="0" animBg="1"/>
      <p:bldP spid="150578" grpId="0" animBg="1"/>
      <p:bldP spid="150579" grpId="0" animBg="1"/>
      <p:bldP spid="150580" grpId="0" animBg="1"/>
      <p:bldP spid="150581" grpId="0"/>
      <p:bldP spid="150582" grpId="0"/>
      <p:bldP spid="150583" grpId="0"/>
      <p:bldP spid="150588" grpId="0" animBg="1"/>
      <p:bldP spid="150589" grpId="0"/>
      <p:bldP spid="150590" grpId="0" animBg="1"/>
      <p:bldP spid="150591" grpId="0" animBg="1"/>
      <p:bldP spid="15059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Rectangle 3"/>
          <p:cNvSpPr>
            <a:spLocks noGrp="1" noChangeArrowheads="1"/>
          </p:cNvSpPr>
          <p:nvPr>
            <p:ph type="body" idx="1"/>
          </p:nvPr>
        </p:nvSpPr>
        <p:spPr>
          <a:xfrm>
            <a:off x="930834" y="2132856"/>
            <a:ext cx="8074149" cy="5000625"/>
          </a:xfrm>
        </p:spPr>
        <p:txBody>
          <a:bodyPr/>
          <a:lstStyle/>
          <a:p>
            <a:pPr eaLnBrk="1" hangingPunct="1">
              <a:lnSpc>
                <a:spcPct val="130000"/>
              </a:lnSpc>
            </a:pPr>
            <a:r>
              <a:rPr lang="zh-CN" altLang="zh-CN" sz="2200" dirty="0">
                <a:solidFill>
                  <a:schemeClr val="tx1"/>
                </a:solidFill>
              </a:rPr>
              <a:t>由于真值一般不可能准确地知道，因而误差也不可能确切获知。</a:t>
            </a:r>
            <a:endParaRPr lang="en-US" altLang="zh-CN" sz="2200" dirty="0">
              <a:solidFill>
                <a:schemeClr val="tx1"/>
              </a:solidFill>
            </a:endParaRPr>
          </a:p>
          <a:p>
            <a:pPr eaLnBrk="1" hangingPunct="1">
              <a:spcBef>
                <a:spcPts val="0"/>
              </a:spcBef>
            </a:pPr>
            <a:endParaRPr lang="en-US" altLang="zh-CN" sz="2200" dirty="0">
              <a:solidFill>
                <a:schemeClr val="tx1"/>
              </a:solidFill>
            </a:endParaRPr>
          </a:p>
          <a:p>
            <a:pPr eaLnBrk="1" hangingPunct="1">
              <a:lnSpc>
                <a:spcPct val="130000"/>
              </a:lnSpc>
            </a:pPr>
            <a:r>
              <a:rPr lang="zh-CN" altLang="zh-CN" sz="2200" dirty="0">
                <a:solidFill>
                  <a:schemeClr val="tx1"/>
                </a:solidFill>
              </a:rPr>
              <a:t>现实可行的办法就只能是根据测量数据和测量条</a:t>
            </a:r>
            <a:r>
              <a:rPr lang="zh-CN" altLang="en-US" sz="2200" dirty="0">
                <a:solidFill>
                  <a:schemeClr val="tx1"/>
                </a:solidFill>
              </a:rPr>
              <a:t>件</a:t>
            </a:r>
            <a:r>
              <a:rPr lang="zh-CN" altLang="zh-CN" sz="2200" dirty="0">
                <a:solidFill>
                  <a:schemeClr val="tx1"/>
                </a:solidFill>
              </a:rPr>
              <a:t>进行推算</a:t>
            </a:r>
            <a:r>
              <a:rPr lang="en-US" altLang="zh-CN" sz="2200" dirty="0">
                <a:solidFill>
                  <a:schemeClr val="tx1"/>
                </a:solidFill>
              </a:rPr>
              <a:t>,</a:t>
            </a:r>
            <a:r>
              <a:rPr lang="zh-CN" altLang="zh-CN" sz="2200" dirty="0">
                <a:solidFill>
                  <a:schemeClr val="tx1"/>
                </a:solidFill>
              </a:rPr>
              <a:t>去求得误差的估计值</a:t>
            </a:r>
            <a:r>
              <a:rPr lang="en-US" altLang="zh-CN" sz="2200" dirty="0">
                <a:solidFill>
                  <a:schemeClr val="tx1"/>
                </a:solidFill>
              </a:rPr>
              <a:t>------</a:t>
            </a:r>
            <a:r>
              <a:rPr lang="zh-CN" altLang="zh-CN" sz="2200" b="1" u="sng" dirty="0">
                <a:solidFill>
                  <a:schemeClr val="tx1"/>
                </a:solidFill>
              </a:rPr>
              <a:t>不确定度</a:t>
            </a:r>
            <a:r>
              <a:rPr lang="zh-CN" altLang="zh-CN" sz="2200" dirty="0">
                <a:solidFill>
                  <a:schemeClr val="tx1"/>
                </a:solidFill>
              </a:rPr>
              <a:t>。</a:t>
            </a:r>
            <a:endParaRPr lang="en-US" altLang="zh-CN" sz="2200" dirty="0">
              <a:solidFill>
                <a:schemeClr val="tx1"/>
              </a:solidFill>
            </a:endParaRPr>
          </a:p>
          <a:p>
            <a:pPr marL="324000" eaLnBrk="1" hangingPunct="1">
              <a:spcBef>
                <a:spcPts val="0"/>
              </a:spcBef>
            </a:pPr>
            <a:endParaRPr lang="en-US" altLang="zh-CN" sz="2200" b="1" dirty="0"/>
          </a:p>
          <a:p>
            <a:pPr eaLnBrk="1" hangingPunct="1">
              <a:lnSpc>
                <a:spcPct val="130000"/>
              </a:lnSpc>
            </a:pPr>
            <a:r>
              <a:rPr lang="zh-CN" altLang="en-US" sz="2200" b="1" dirty="0">
                <a:solidFill>
                  <a:schemeClr val="tx1"/>
                </a:solidFill>
              </a:rPr>
              <a:t>不确定度是表征</a:t>
            </a:r>
            <a:r>
              <a:rPr lang="zh-CN" altLang="en-US" sz="2200" b="1" u="sng" dirty="0">
                <a:solidFill>
                  <a:srgbClr val="FF0000"/>
                </a:solidFill>
              </a:rPr>
              <a:t>测量结果具有分散性</a:t>
            </a:r>
            <a:r>
              <a:rPr lang="zh-CN" altLang="en-US" sz="2200" b="1" dirty="0">
                <a:solidFill>
                  <a:schemeClr val="tx1"/>
                </a:solidFill>
              </a:rPr>
              <a:t>的一个参数，它是被测物理量的真值在某个量值范围内的一个评定。</a:t>
            </a:r>
            <a:r>
              <a:rPr lang="zh-CN" altLang="zh-CN" sz="2200" dirty="0">
                <a:solidFill>
                  <a:schemeClr val="tx1"/>
                </a:solidFill>
              </a:rPr>
              <a:t>反映了可能存在的误差分布范围，即</a:t>
            </a:r>
            <a:r>
              <a:rPr lang="zh-CN" altLang="zh-CN" sz="2200" b="1" u="sng" dirty="0">
                <a:solidFill>
                  <a:srgbClr val="FF0000"/>
                </a:solidFill>
                <a:effectLst>
                  <a:outerShdw blurRad="38100" dist="38100" dir="2700000" algn="tl">
                    <a:srgbClr val="000000">
                      <a:alpha val="43137"/>
                    </a:srgbClr>
                  </a:outerShdw>
                </a:effectLst>
              </a:rPr>
              <a:t>随机误差分量和未定系统误差分量的联合分布范围</a:t>
            </a:r>
            <a:endParaRPr lang="zh-CN" altLang="en-US" sz="2200" b="1" u="sng" dirty="0">
              <a:solidFill>
                <a:srgbClr val="FF0000"/>
              </a:solidFill>
              <a:effectLst>
                <a:outerShdw blurRad="38100" dist="38100" dir="2700000" algn="tl">
                  <a:srgbClr val="000000">
                    <a:alpha val="43137"/>
                  </a:srgbClr>
                </a:outerShdw>
              </a:effectLst>
            </a:endParaRPr>
          </a:p>
        </p:txBody>
      </p:sp>
      <p:sp>
        <p:nvSpPr>
          <p:cNvPr id="60419" name="矩形 1"/>
          <p:cNvSpPr>
            <a:spLocks noChangeArrowheads="1"/>
          </p:cNvSpPr>
          <p:nvPr/>
        </p:nvSpPr>
        <p:spPr bwMode="auto">
          <a:xfrm>
            <a:off x="1406701" y="1126909"/>
            <a:ext cx="31652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ea typeface="宋体" panose="02010600030101010101" pitchFamily="2" charset="-122"/>
              </a:defRPr>
            </a:lvl2pPr>
            <a:lvl3pPr marL="1143000" indent="-228600">
              <a:spcBef>
                <a:spcPct val="20000"/>
              </a:spcBef>
              <a:buClr>
                <a:schemeClr val="accent2"/>
              </a:buClr>
              <a:buChar char="•"/>
              <a:defRPr sz="2400">
                <a:solidFill>
                  <a:schemeClr val="tx2"/>
                </a:solidFill>
                <a:latin typeface="Arial" panose="020B0604020202020204" pitchFamily="34" charset="0"/>
                <a:ea typeface="宋体" panose="02010600030101010101" pitchFamily="2" charset="-122"/>
              </a:defRPr>
            </a:lvl3pPr>
            <a:lvl4pPr marL="1600200" indent="-228600">
              <a:spcBef>
                <a:spcPct val="20000"/>
              </a:spcBef>
              <a:buClr>
                <a:schemeClr val="tx1"/>
              </a:buClr>
              <a:buChar char="•"/>
              <a:defRPr sz="2000">
                <a:solidFill>
                  <a:schemeClr val="tx2"/>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宋体" panose="02010600030101010101" pitchFamily="2" charset="-122"/>
              </a:defRPr>
            </a:lvl9pPr>
          </a:lstStyle>
          <a:p>
            <a:pPr eaLnBrk="1" hangingPunct="1">
              <a:lnSpc>
                <a:spcPct val="200000"/>
              </a:lnSpc>
              <a:spcBef>
                <a:spcPct val="0"/>
              </a:spcBef>
              <a:buClrTx/>
              <a:buSzTx/>
              <a:buFont typeface="Wingdings" panose="05000000000000000000" pitchFamily="2" charset="2"/>
              <a:buNone/>
            </a:pPr>
            <a:r>
              <a:rPr lang="zh-CN" altLang="en-US" sz="2400" dirty="0">
                <a:solidFill>
                  <a:schemeClr val="tx1"/>
                </a:solidFill>
                <a:latin typeface="黑体" panose="02010609060101010101" pitchFamily="49" charset="-122"/>
                <a:ea typeface="黑体" panose="02010609060101010101" pitchFamily="49" charset="-122"/>
              </a:rPr>
              <a:t>一．不确定度的概念</a:t>
            </a:r>
          </a:p>
        </p:txBody>
      </p:sp>
      <p:sp>
        <p:nvSpPr>
          <p:cNvPr id="2" name="矩形 1"/>
          <p:cNvSpPr/>
          <p:nvPr/>
        </p:nvSpPr>
        <p:spPr>
          <a:xfrm>
            <a:off x="2411760" y="603689"/>
            <a:ext cx="5112298" cy="523220"/>
          </a:xfrm>
          <a:prstGeom prst="rect">
            <a:avLst/>
          </a:prstGeom>
        </p:spPr>
        <p:txBody>
          <a:bodyPr wrap="none">
            <a:spAutoFit/>
          </a:bodyPr>
          <a:lstStyle/>
          <a:p>
            <a:pPr>
              <a:defRPr/>
            </a:pPr>
            <a:r>
              <a:rPr lang="en-US" altLang="zh-CN" sz="2800" dirty="0">
                <a:solidFill>
                  <a:srgbClr val="0000FF"/>
                </a:solidFill>
                <a:ea typeface="黑体" panose="02010609060101010101" pitchFamily="49" charset="-122"/>
                <a:cs typeface="Times New Roman" pitchFamily="18" charset="0"/>
              </a:rPr>
              <a:t>§1.3 </a:t>
            </a:r>
            <a:r>
              <a:rPr lang="zh-CN" altLang="en-US" sz="2800" dirty="0">
                <a:solidFill>
                  <a:srgbClr val="0000FF"/>
                </a:solidFill>
                <a:ea typeface="黑体" panose="02010609060101010101" pitchFamily="49" charset="-122"/>
              </a:rPr>
              <a:t>测量结果不确定度的估算</a:t>
            </a:r>
            <a:endParaRPr lang="zh-CN" altLang="en-US" sz="2800" b="0" kern="0" dirty="0">
              <a:solidFill>
                <a:srgbClr val="0000FF"/>
              </a:solidFill>
              <a:ea typeface="黑体" panose="02010609060101010101" pitchFamily="49" charset="-122"/>
            </a:endParaRPr>
          </a:p>
        </p:txBody>
      </p:sp>
      <p:sp>
        <p:nvSpPr>
          <p:cNvPr id="5" name="Text Box 2"/>
          <p:cNvSpPr txBox="1"/>
          <p:nvPr/>
        </p:nvSpPr>
        <p:spPr>
          <a:xfrm>
            <a:off x="166086" y="1630367"/>
            <a:ext cx="615553" cy="3304751"/>
          </a:xfrm>
          <a:prstGeom prst="rect">
            <a:avLst/>
          </a:prstGeom>
          <a:noFill/>
          <a:ln w="9525">
            <a:noFill/>
            <a:miter/>
          </a:ln>
        </p:spPr>
        <p:txBody>
          <a:bodyPr vert="eaVert" wrap="non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不 确 定 度 计 算 </a:t>
            </a:r>
          </a:p>
        </p:txBody>
      </p:sp>
      <p:sp>
        <p:nvSpPr>
          <p:cNvPr id="3" name="日期占位符 2"/>
          <p:cNvSpPr>
            <a:spLocks noGrp="1"/>
          </p:cNvSpPr>
          <p:nvPr>
            <p:ph type="dt" sz="half" idx="10"/>
          </p:nvPr>
        </p:nvSpPr>
        <p:spPr/>
        <p:txBody>
          <a:bodyPr/>
          <a:lstStyle/>
          <a:p>
            <a:pPr rtl="0">
              <a:defRPr/>
            </a:pPr>
            <a:fld id="{52D8B56C-DE2A-4115-A60D-8982AEE3C85A}" type="datetime1">
              <a:rPr lang="zh-CN" altLang="en-US" smtClean="0">
                <a:cs typeface="+mn-cs"/>
              </a:rPr>
              <a:t>2023/2/20</a:t>
            </a:fld>
            <a:endParaRPr lang="zh-CN" altLang="en-US">
              <a:cs typeface="+mn-cs"/>
            </a:endParaRPr>
          </a:p>
        </p:txBody>
      </p:sp>
      <p:sp>
        <p:nvSpPr>
          <p:cNvPr id="4" name="灯片编号占位符 3"/>
          <p:cNvSpPr>
            <a:spLocks noGrp="1"/>
          </p:cNvSpPr>
          <p:nvPr>
            <p:ph type="sldNum" sz="quarter" idx="12"/>
          </p:nvPr>
        </p:nvSpPr>
        <p:spPr/>
        <p:txBody>
          <a:bodyPr/>
          <a:lstStyle/>
          <a:p>
            <a:pPr lvl="0" algn="l" eaLnBrk="1" hangingPunct="1"/>
            <a:fld id="{9A0DB2DC-4C9A-4742-B13C-FB6460FD3503}" type="slidenum">
              <a:rPr lang="zh-CN" altLang="en-US" sz="1400" b="0" smtClean="0"/>
              <a:t>52</a:t>
            </a:fld>
            <a:endParaRPr lang="en-US" altLang="zh-CN" sz="1400" b="0" dirty="0"/>
          </a:p>
        </p:txBody>
      </p:sp>
    </p:spTree>
    <p:extLst>
      <p:ext uri="{BB962C8B-B14F-4D97-AF65-F5344CB8AC3E}">
        <p14:creationId xmlns:p14="http://schemas.microsoft.com/office/powerpoint/2010/main" val="388691396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anim calcmode="lin" valueType="num">
                                      <p:cBhvr>
                                        <p:cTn id="7" dur="500" fill="hold"/>
                                        <p:tgtEl>
                                          <p:spTgt spid="215043">
                                            <p:txEl>
                                              <p:pRg st="0" end="0"/>
                                            </p:txEl>
                                          </p:spTgt>
                                        </p:tgtEl>
                                        <p:attrNameLst>
                                          <p:attrName>ppt_x</p:attrName>
                                        </p:attrNameLst>
                                      </p:cBhvr>
                                      <p:tavLst>
                                        <p:tav tm="0">
                                          <p:val>
                                            <p:strVal val="#ppt_x-#ppt_w/2"/>
                                          </p:val>
                                        </p:tav>
                                        <p:tav tm="100000">
                                          <p:val>
                                            <p:strVal val="#ppt_x"/>
                                          </p:val>
                                        </p:tav>
                                      </p:tavLst>
                                    </p:anim>
                                    <p:anim calcmode="lin" valueType="num">
                                      <p:cBhvr>
                                        <p:cTn id="8" dur="500" fill="hold"/>
                                        <p:tgtEl>
                                          <p:spTgt spid="21504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15043">
                                            <p:txEl>
                                              <p:pRg st="0" end="0"/>
                                            </p:txEl>
                                          </p:spTgt>
                                        </p:tgtEl>
                                        <p:attrNameLst>
                                          <p:attrName>ppt_w</p:attrName>
                                        </p:attrNameLst>
                                      </p:cBhvr>
                                      <p:tavLst>
                                        <p:tav tm="0">
                                          <p:val>
                                            <p:fltVal val="0"/>
                                          </p:val>
                                        </p:tav>
                                        <p:tav tm="100000">
                                          <p:val>
                                            <p:strVal val="#ppt_w"/>
                                          </p:val>
                                        </p:tav>
                                      </p:tavLst>
                                    </p:anim>
                                    <p:anim calcmode="lin" valueType="num">
                                      <p:cBhvr>
                                        <p:cTn id="10" dur="500" fill="hold"/>
                                        <p:tgtEl>
                                          <p:spTgt spid="21504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215043">
                                            <p:txEl>
                                              <p:pRg st="2" end="2"/>
                                            </p:txEl>
                                          </p:spTgt>
                                        </p:tgtEl>
                                        <p:attrNameLst>
                                          <p:attrName>style.visibility</p:attrName>
                                        </p:attrNameLst>
                                      </p:cBhvr>
                                      <p:to>
                                        <p:strVal val="visible"/>
                                      </p:to>
                                    </p:set>
                                    <p:anim calcmode="lin" valueType="num">
                                      <p:cBhvr>
                                        <p:cTn id="15" dur="500" fill="hold"/>
                                        <p:tgtEl>
                                          <p:spTgt spid="215043">
                                            <p:txEl>
                                              <p:pRg st="2" end="2"/>
                                            </p:txEl>
                                          </p:spTgt>
                                        </p:tgtEl>
                                        <p:attrNameLst>
                                          <p:attrName>ppt_x</p:attrName>
                                        </p:attrNameLst>
                                      </p:cBhvr>
                                      <p:tavLst>
                                        <p:tav tm="0">
                                          <p:val>
                                            <p:strVal val="#ppt_x-#ppt_w/2"/>
                                          </p:val>
                                        </p:tav>
                                        <p:tav tm="100000">
                                          <p:val>
                                            <p:strVal val="#ppt_x"/>
                                          </p:val>
                                        </p:tav>
                                      </p:tavLst>
                                    </p:anim>
                                    <p:anim calcmode="lin" valueType="num">
                                      <p:cBhvr>
                                        <p:cTn id="16" dur="500" fill="hold"/>
                                        <p:tgtEl>
                                          <p:spTgt spid="215043">
                                            <p:txEl>
                                              <p:pRg st="2" end="2"/>
                                            </p:txEl>
                                          </p:spTgt>
                                        </p:tgtEl>
                                        <p:attrNameLst>
                                          <p:attrName>ppt_y</p:attrName>
                                        </p:attrNameLst>
                                      </p:cBhvr>
                                      <p:tavLst>
                                        <p:tav tm="0">
                                          <p:val>
                                            <p:strVal val="#ppt_y"/>
                                          </p:val>
                                        </p:tav>
                                        <p:tav tm="100000">
                                          <p:val>
                                            <p:strVal val="#ppt_y"/>
                                          </p:val>
                                        </p:tav>
                                      </p:tavLst>
                                    </p:anim>
                                    <p:anim calcmode="lin" valueType="num">
                                      <p:cBhvr>
                                        <p:cTn id="17" dur="500" fill="hold"/>
                                        <p:tgtEl>
                                          <p:spTgt spid="21504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215043">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215043">
                                            <p:txEl>
                                              <p:pRg st="4" end="4"/>
                                            </p:txEl>
                                          </p:spTgt>
                                        </p:tgtEl>
                                        <p:attrNameLst>
                                          <p:attrName>style.visibility</p:attrName>
                                        </p:attrNameLst>
                                      </p:cBhvr>
                                      <p:to>
                                        <p:strVal val="visible"/>
                                      </p:to>
                                    </p:set>
                                    <p:anim calcmode="lin" valueType="num">
                                      <p:cBhvr>
                                        <p:cTn id="23" dur="500" fill="hold"/>
                                        <p:tgtEl>
                                          <p:spTgt spid="215043">
                                            <p:txEl>
                                              <p:pRg st="4" end="4"/>
                                            </p:txEl>
                                          </p:spTgt>
                                        </p:tgtEl>
                                        <p:attrNameLst>
                                          <p:attrName>ppt_x</p:attrName>
                                        </p:attrNameLst>
                                      </p:cBhvr>
                                      <p:tavLst>
                                        <p:tav tm="0">
                                          <p:val>
                                            <p:strVal val="#ppt_x-#ppt_w/2"/>
                                          </p:val>
                                        </p:tav>
                                        <p:tav tm="100000">
                                          <p:val>
                                            <p:strVal val="#ppt_x"/>
                                          </p:val>
                                        </p:tav>
                                      </p:tavLst>
                                    </p:anim>
                                    <p:anim calcmode="lin" valueType="num">
                                      <p:cBhvr>
                                        <p:cTn id="24" dur="500" fill="hold"/>
                                        <p:tgtEl>
                                          <p:spTgt spid="215043">
                                            <p:txEl>
                                              <p:pRg st="4" end="4"/>
                                            </p:txEl>
                                          </p:spTgt>
                                        </p:tgtEl>
                                        <p:attrNameLst>
                                          <p:attrName>ppt_y</p:attrName>
                                        </p:attrNameLst>
                                      </p:cBhvr>
                                      <p:tavLst>
                                        <p:tav tm="0">
                                          <p:val>
                                            <p:strVal val="#ppt_y"/>
                                          </p:val>
                                        </p:tav>
                                        <p:tav tm="100000">
                                          <p:val>
                                            <p:strVal val="#ppt_y"/>
                                          </p:val>
                                        </p:tav>
                                      </p:tavLst>
                                    </p:anim>
                                    <p:anim calcmode="lin" valueType="num">
                                      <p:cBhvr>
                                        <p:cTn id="25" dur="500" fill="hold"/>
                                        <p:tgtEl>
                                          <p:spTgt spid="215043">
                                            <p:txEl>
                                              <p:pRg st="4" end="4"/>
                                            </p:txEl>
                                          </p:spTgt>
                                        </p:tgtEl>
                                        <p:attrNameLst>
                                          <p:attrName>ppt_w</p:attrName>
                                        </p:attrNameLst>
                                      </p:cBhvr>
                                      <p:tavLst>
                                        <p:tav tm="0">
                                          <p:val>
                                            <p:fltVal val="0"/>
                                          </p:val>
                                        </p:tav>
                                        <p:tav tm="100000">
                                          <p:val>
                                            <p:strVal val="#ppt_w"/>
                                          </p:val>
                                        </p:tav>
                                      </p:tavLst>
                                    </p:anim>
                                    <p:anim calcmode="lin" valueType="num">
                                      <p:cBhvr>
                                        <p:cTn id="26" dur="500" fill="hold"/>
                                        <p:tgtEl>
                                          <p:spTgt spid="215043">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33490" y="285750"/>
            <a:ext cx="5734097" cy="857250"/>
          </a:xfrm>
        </p:spPr>
        <p:txBody>
          <a:bodyPr/>
          <a:lstStyle/>
          <a:p>
            <a:pPr>
              <a:defRPr/>
            </a:pPr>
            <a:r>
              <a:rPr lang="zh-CN" sz="2400" b="1" dirty="0">
                <a:solidFill>
                  <a:srgbClr val="FF0000"/>
                </a:solidFill>
                <a:latin typeface="黑体" pitchFamily="49" charset="-122"/>
                <a:ea typeface="黑体" pitchFamily="49" charset="-122"/>
                <a:cs typeface="+mn-cs"/>
              </a:rPr>
              <a:t>不确定度</a:t>
            </a:r>
            <a:r>
              <a:rPr lang="zh-CN" altLang="en-US" sz="2400" b="1" dirty="0">
                <a:solidFill>
                  <a:srgbClr val="FF0000"/>
                </a:solidFill>
                <a:latin typeface="黑体" pitchFamily="49" charset="-122"/>
                <a:ea typeface="黑体" pitchFamily="49" charset="-122"/>
                <a:cs typeface="+mn-cs"/>
              </a:rPr>
              <a:t>的分类</a:t>
            </a:r>
            <a:r>
              <a:rPr lang="en-US" altLang="zh-CN" sz="2400" b="1" dirty="0">
                <a:solidFill>
                  <a:srgbClr val="FF0000"/>
                </a:solidFill>
                <a:latin typeface="黑体" pitchFamily="49" charset="-122"/>
                <a:ea typeface="黑体" pitchFamily="49" charset="-122"/>
                <a:cs typeface="+mn-cs"/>
              </a:rPr>
              <a:t>:</a:t>
            </a:r>
            <a:br>
              <a:rPr lang="zh-CN" altLang="en-US" sz="2400" b="1" dirty="0">
                <a:latin typeface="黑体" pitchFamily="49" charset="-122"/>
                <a:ea typeface="黑体" pitchFamily="49" charset="-122"/>
              </a:rPr>
            </a:br>
            <a:endParaRPr lang="zh-CN" altLang="en-US" sz="2400" b="1" dirty="0">
              <a:latin typeface="黑体" pitchFamily="49" charset="-122"/>
              <a:ea typeface="黑体" pitchFamily="49" charset="-122"/>
            </a:endParaRPr>
          </a:p>
        </p:txBody>
      </p:sp>
      <p:sp>
        <p:nvSpPr>
          <p:cNvPr id="61443" name="内容占位符 2"/>
          <p:cNvSpPr>
            <a:spLocks noGrp="1"/>
          </p:cNvSpPr>
          <p:nvPr>
            <p:ph idx="1"/>
          </p:nvPr>
        </p:nvSpPr>
        <p:spPr>
          <a:xfrm>
            <a:off x="1500325" y="908189"/>
            <a:ext cx="7306324" cy="4114800"/>
          </a:xfrm>
        </p:spPr>
        <p:txBody>
          <a:bodyPr/>
          <a:lstStyle/>
          <a:p>
            <a:pPr>
              <a:lnSpc>
                <a:spcPct val="120000"/>
              </a:lnSpc>
              <a:buFont typeface="Wingdings" pitchFamily="2" charset="2"/>
              <a:buNone/>
            </a:pPr>
            <a:r>
              <a:rPr lang="en-US" altLang="zh-CN" sz="2200" dirty="0">
                <a:solidFill>
                  <a:schemeClr val="tx1"/>
                </a:solidFill>
                <a:latin typeface="+mn-ea"/>
              </a:rPr>
              <a:t>    </a:t>
            </a:r>
            <a:r>
              <a:rPr lang="zh-CN" altLang="zh-CN" sz="2200" dirty="0">
                <a:solidFill>
                  <a:schemeClr val="tx1"/>
                </a:solidFill>
                <a:latin typeface="+mn-ea"/>
              </a:rPr>
              <a:t>不确定度一般包含有多个分量，</a:t>
            </a:r>
            <a:r>
              <a:rPr lang="zh-CN" altLang="en-US" sz="2200" dirty="0">
                <a:solidFill>
                  <a:schemeClr val="tx1"/>
                </a:solidFill>
                <a:latin typeface="+mn-ea"/>
              </a:rPr>
              <a:t>根据</a:t>
            </a:r>
            <a:r>
              <a:rPr lang="zh-CN" altLang="zh-CN" sz="2200" b="1" dirty="0">
                <a:solidFill>
                  <a:schemeClr val="tx1"/>
                </a:solidFill>
                <a:latin typeface="+mn-ea"/>
              </a:rPr>
              <a:t>数值的评定方法</a:t>
            </a:r>
            <a:r>
              <a:rPr lang="zh-CN" altLang="zh-CN" sz="2200" dirty="0">
                <a:solidFill>
                  <a:schemeClr val="tx1"/>
                </a:solidFill>
                <a:latin typeface="+mn-ea"/>
              </a:rPr>
              <a:t>可归并为两类：</a:t>
            </a:r>
            <a:endParaRPr lang="en-US" altLang="zh-CN" sz="2200" dirty="0">
              <a:solidFill>
                <a:schemeClr val="tx1"/>
              </a:solidFill>
              <a:latin typeface="+mn-ea"/>
            </a:endParaRPr>
          </a:p>
          <a:p>
            <a:pPr>
              <a:lnSpc>
                <a:spcPct val="120000"/>
              </a:lnSpc>
              <a:buFont typeface="Wingdings" pitchFamily="2" charset="2"/>
              <a:buNone/>
            </a:pPr>
            <a:endParaRPr lang="zh-CN" altLang="zh-CN" sz="2200" dirty="0">
              <a:solidFill>
                <a:schemeClr val="tx1"/>
              </a:solidFill>
              <a:latin typeface="+mn-ea"/>
            </a:endParaRPr>
          </a:p>
          <a:p>
            <a:pPr>
              <a:lnSpc>
                <a:spcPct val="120000"/>
              </a:lnSpc>
              <a:buFont typeface="Wingdings" pitchFamily="2" charset="2"/>
              <a:buNone/>
            </a:pPr>
            <a:r>
              <a:rPr lang="en-US" altLang="zh-CN" sz="2200" b="1" u="sng" dirty="0">
                <a:solidFill>
                  <a:srgbClr val="FF0000"/>
                </a:solidFill>
                <a:latin typeface="+mn-ea"/>
              </a:rPr>
              <a:t>A</a:t>
            </a:r>
            <a:r>
              <a:rPr lang="zh-CN" altLang="zh-CN" sz="2200" b="1" u="sng" dirty="0">
                <a:solidFill>
                  <a:srgbClr val="FF0000"/>
                </a:solidFill>
                <a:latin typeface="+mn-ea"/>
              </a:rPr>
              <a:t>类不确定度</a:t>
            </a:r>
            <a:r>
              <a:rPr lang="zh-CN" altLang="zh-CN" sz="2200" u="sng" dirty="0">
                <a:solidFill>
                  <a:srgbClr val="FF0000"/>
                </a:solidFill>
                <a:latin typeface="+mn-ea"/>
              </a:rPr>
              <a:t>：</a:t>
            </a:r>
            <a:r>
              <a:rPr lang="zh-CN" altLang="zh-CN" sz="2200" dirty="0">
                <a:solidFill>
                  <a:schemeClr val="tx1"/>
                </a:solidFill>
                <a:latin typeface="+mn-ea"/>
              </a:rPr>
              <a:t>在同一条件下多次重复测量时，由一系列观测结果用</a:t>
            </a:r>
            <a:r>
              <a:rPr lang="zh-CN" altLang="zh-CN" sz="2200" b="1" u="sng" dirty="0">
                <a:solidFill>
                  <a:srgbClr val="FF0000"/>
                </a:solidFill>
                <a:latin typeface="+mn-ea"/>
              </a:rPr>
              <a:t>统计分析</a:t>
            </a:r>
            <a:r>
              <a:rPr lang="zh-CN" altLang="en-US" sz="2200" b="1" u="sng" dirty="0">
                <a:solidFill>
                  <a:srgbClr val="FF0000"/>
                </a:solidFill>
                <a:latin typeface="+mn-ea"/>
              </a:rPr>
              <a:t>方法</a:t>
            </a:r>
            <a:r>
              <a:rPr lang="zh-CN" altLang="zh-CN" sz="2200" dirty="0">
                <a:solidFill>
                  <a:schemeClr val="tx1"/>
                </a:solidFill>
                <a:latin typeface="+mn-ea"/>
              </a:rPr>
              <a:t>评定的不确定度，用</a:t>
            </a:r>
            <a:r>
              <a:rPr lang="en-US" altLang="zh-CN" sz="2200" i="1" dirty="0">
                <a:solidFill>
                  <a:schemeClr val="tx1"/>
                </a:solidFill>
                <a:latin typeface="Times New Roman" panose="02020603050405020304" pitchFamily="18" charset="0"/>
                <a:cs typeface="Times New Roman" panose="02020603050405020304" pitchFamily="18" charset="0"/>
              </a:rPr>
              <a:t>U</a:t>
            </a:r>
            <a:r>
              <a:rPr lang="en-US" altLang="zh-CN" sz="2200" i="1" baseline="-25000" dirty="0">
                <a:solidFill>
                  <a:schemeClr val="tx1"/>
                </a:solidFill>
                <a:latin typeface="Times New Roman" panose="02020603050405020304" pitchFamily="18" charset="0"/>
                <a:cs typeface="Times New Roman" panose="02020603050405020304" pitchFamily="18" charset="0"/>
              </a:rPr>
              <a:t>A</a:t>
            </a:r>
            <a:r>
              <a:rPr lang="zh-CN" altLang="zh-CN" sz="2200" dirty="0">
                <a:solidFill>
                  <a:schemeClr val="tx1"/>
                </a:solidFill>
                <a:latin typeface="Times New Roman" panose="02020603050405020304" pitchFamily="18" charset="0"/>
                <a:cs typeface="Times New Roman" panose="02020603050405020304" pitchFamily="18" charset="0"/>
              </a:rPr>
              <a:t>表示。</a:t>
            </a:r>
            <a:endParaRPr lang="en-US" altLang="zh-CN" sz="2200" dirty="0">
              <a:solidFill>
                <a:schemeClr val="tx1"/>
              </a:solidFill>
              <a:latin typeface="Times New Roman" panose="02020603050405020304" pitchFamily="18" charset="0"/>
              <a:cs typeface="Times New Roman" panose="02020603050405020304" pitchFamily="18" charset="0"/>
            </a:endParaRPr>
          </a:p>
          <a:p>
            <a:pPr>
              <a:lnSpc>
                <a:spcPct val="120000"/>
              </a:lnSpc>
              <a:buFont typeface="Wingdings" pitchFamily="2" charset="2"/>
              <a:buNone/>
            </a:pPr>
            <a:endParaRPr lang="zh-CN" altLang="zh-CN" sz="2200" dirty="0">
              <a:solidFill>
                <a:schemeClr val="tx1"/>
              </a:solidFill>
              <a:latin typeface="Times New Roman" panose="02020603050405020304" pitchFamily="18" charset="0"/>
              <a:cs typeface="Times New Roman" panose="02020603050405020304" pitchFamily="18" charset="0"/>
            </a:endParaRPr>
          </a:p>
          <a:p>
            <a:pPr>
              <a:lnSpc>
                <a:spcPct val="120000"/>
              </a:lnSpc>
              <a:buFont typeface="Wingdings" pitchFamily="2" charset="2"/>
              <a:buNone/>
            </a:pPr>
            <a:r>
              <a:rPr lang="en-US" altLang="zh-CN" sz="2200" b="1" u="sng" dirty="0">
                <a:solidFill>
                  <a:srgbClr val="FF0000"/>
                </a:solidFill>
                <a:latin typeface="Times New Roman" panose="02020603050405020304" pitchFamily="18" charset="0"/>
                <a:cs typeface="Times New Roman" panose="02020603050405020304" pitchFamily="18" charset="0"/>
              </a:rPr>
              <a:t>B</a:t>
            </a:r>
            <a:r>
              <a:rPr lang="zh-CN" altLang="zh-CN" sz="2200" b="1" u="sng" dirty="0">
                <a:solidFill>
                  <a:srgbClr val="FF0000"/>
                </a:solidFill>
                <a:latin typeface="Times New Roman" panose="02020603050405020304" pitchFamily="18" charset="0"/>
                <a:cs typeface="Times New Roman" panose="02020603050405020304" pitchFamily="18" charset="0"/>
              </a:rPr>
              <a:t>类不确定度</a:t>
            </a:r>
            <a:r>
              <a:rPr lang="zh-CN" altLang="zh-CN" sz="2200" u="sng" dirty="0">
                <a:solidFill>
                  <a:srgbClr val="FF0000"/>
                </a:solidFill>
                <a:latin typeface="Times New Roman" panose="02020603050405020304" pitchFamily="18" charset="0"/>
                <a:cs typeface="Times New Roman" panose="02020603050405020304" pitchFamily="18" charset="0"/>
              </a:rPr>
              <a:t>：</a:t>
            </a:r>
            <a:r>
              <a:rPr lang="zh-CN" altLang="zh-CN" sz="2200" dirty="0">
                <a:solidFill>
                  <a:schemeClr val="tx1"/>
                </a:solidFill>
                <a:latin typeface="Times New Roman" panose="02020603050405020304" pitchFamily="18" charset="0"/>
                <a:cs typeface="Times New Roman" panose="02020603050405020304" pitchFamily="18" charset="0"/>
              </a:rPr>
              <a:t>用其它方法</a:t>
            </a:r>
            <a:r>
              <a:rPr lang="en-US" altLang="zh-CN" sz="2200" dirty="0">
                <a:solidFill>
                  <a:schemeClr val="tx1"/>
                </a:solidFill>
                <a:latin typeface="Times New Roman" panose="02020603050405020304" pitchFamily="18" charset="0"/>
                <a:cs typeface="Times New Roman" panose="02020603050405020304" pitchFamily="18" charset="0"/>
              </a:rPr>
              <a:t>(</a:t>
            </a:r>
            <a:r>
              <a:rPr lang="zh-CN" altLang="zh-CN" sz="2200" b="1" dirty="0">
                <a:solidFill>
                  <a:srgbClr val="FF0000"/>
                </a:solidFill>
                <a:latin typeface="Times New Roman" panose="02020603050405020304" pitchFamily="18" charset="0"/>
                <a:cs typeface="Times New Roman" panose="02020603050405020304" pitchFamily="18" charset="0"/>
              </a:rPr>
              <a:t>非统计分析</a:t>
            </a:r>
            <a:r>
              <a:rPr lang="en-US" altLang="zh-CN" sz="2200" dirty="0">
                <a:solidFill>
                  <a:schemeClr val="tx1"/>
                </a:solidFill>
                <a:latin typeface="Times New Roman" panose="02020603050405020304" pitchFamily="18" charset="0"/>
                <a:cs typeface="Times New Roman" panose="02020603050405020304" pitchFamily="18" charset="0"/>
              </a:rPr>
              <a:t>)</a:t>
            </a:r>
            <a:r>
              <a:rPr lang="zh-CN" altLang="zh-CN" sz="2200" dirty="0">
                <a:solidFill>
                  <a:schemeClr val="tx1"/>
                </a:solidFill>
                <a:latin typeface="Times New Roman" panose="02020603050405020304" pitchFamily="18" charset="0"/>
                <a:cs typeface="Times New Roman" panose="02020603050405020304" pitchFamily="18" charset="0"/>
              </a:rPr>
              <a:t>评定的不确定度，用</a:t>
            </a:r>
            <a:r>
              <a:rPr lang="en-US" altLang="zh-CN" sz="2200" i="1" dirty="0">
                <a:solidFill>
                  <a:schemeClr val="tx1"/>
                </a:solidFill>
                <a:latin typeface="Times New Roman" panose="02020603050405020304" pitchFamily="18" charset="0"/>
                <a:cs typeface="Times New Roman" panose="02020603050405020304" pitchFamily="18" charset="0"/>
              </a:rPr>
              <a:t>U</a:t>
            </a:r>
            <a:r>
              <a:rPr lang="en-US" altLang="zh-CN" sz="2200" i="1" baseline="-25000" dirty="0">
                <a:solidFill>
                  <a:schemeClr val="tx1"/>
                </a:solidFill>
                <a:latin typeface="Times New Roman" panose="02020603050405020304" pitchFamily="18" charset="0"/>
                <a:cs typeface="Times New Roman" panose="02020603050405020304" pitchFamily="18" charset="0"/>
              </a:rPr>
              <a:t>B</a:t>
            </a:r>
            <a:r>
              <a:rPr lang="zh-CN" altLang="zh-CN" sz="2200" dirty="0">
                <a:solidFill>
                  <a:schemeClr val="tx1"/>
                </a:solidFill>
                <a:latin typeface="Times New Roman" panose="02020603050405020304" pitchFamily="18" charset="0"/>
                <a:cs typeface="Times New Roman" panose="02020603050405020304" pitchFamily="18" charset="0"/>
              </a:rPr>
              <a:t>表示。</a:t>
            </a:r>
            <a:endParaRPr lang="en-US" altLang="zh-CN" sz="2200" dirty="0">
              <a:solidFill>
                <a:schemeClr val="tx1"/>
              </a:solidFill>
              <a:latin typeface="Times New Roman" panose="02020603050405020304" pitchFamily="18" charset="0"/>
              <a:cs typeface="Times New Roman" panose="02020603050405020304" pitchFamily="18" charset="0"/>
            </a:endParaRPr>
          </a:p>
          <a:p>
            <a:pPr>
              <a:lnSpc>
                <a:spcPct val="120000"/>
              </a:lnSpc>
              <a:buFont typeface="Wingdings" pitchFamily="2" charset="2"/>
              <a:buNone/>
            </a:pPr>
            <a:r>
              <a:rPr lang="en-US" altLang="zh-CN" sz="2200" dirty="0">
                <a:solidFill>
                  <a:schemeClr val="tx1"/>
                </a:solidFill>
                <a:latin typeface="+mn-ea"/>
              </a:rPr>
              <a:t>      </a:t>
            </a:r>
            <a:r>
              <a:rPr lang="zh-CN" altLang="zh-CN" sz="2200" dirty="0">
                <a:solidFill>
                  <a:schemeClr val="tx1"/>
                </a:solidFill>
                <a:latin typeface="+mn-ea"/>
              </a:rPr>
              <a:t>上述两类不确定度采用方和根合成：</a:t>
            </a:r>
            <a:endParaRPr lang="zh-CN" altLang="en-US" sz="2200" dirty="0">
              <a:solidFill>
                <a:schemeClr val="tx1"/>
              </a:solidFill>
              <a:latin typeface="+mn-ea"/>
            </a:endParaRPr>
          </a:p>
        </p:txBody>
      </p:sp>
      <p:sp>
        <p:nvSpPr>
          <p:cNvPr id="57348" name="Rectangle 2"/>
          <p:cNvSpPr>
            <a:spLocks noChangeArrowheads="1"/>
          </p:cNvSpPr>
          <p:nvPr/>
        </p:nvSpPr>
        <p:spPr bwMode="auto">
          <a:xfrm>
            <a:off x="0" y="0"/>
            <a:ext cx="9144000" cy="0"/>
          </a:xfrm>
          <a:prstGeom prst="rect">
            <a:avLst/>
          </a:prstGeom>
          <a:noFill/>
          <a:ln w="9525" algn="ctr">
            <a:noFill/>
            <a:miter lim="800000"/>
            <a:headEnd/>
            <a:tailEnd/>
          </a:ln>
          <a:effectLst>
            <a:outerShdw dist="107763" dir="2700000" algn="ctr" rotWithShape="0">
              <a:schemeClr val="bg2"/>
            </a:outerShdw>
          </a:effectLst>
        </p:spPr>
        <p:txBody>
          <a:bodyPr wrap="none" anchor="ctr">
            <a:spAutoFit/>
          </a:bodyPr>
          <a:lstStyle/>
          <a:p>
            <a:endParaRPr lang="zh-CN" altLang="en-US"/>
          </a:p>
        </p:txBody>
      </p:sp>
      <p:graphicFrame>
        <p:nvGraphicFramePr>
          <p:cNvPr id="61445" name="Object 1"/>
          <p:cNvGraphicFramePr>
            <a:graphicFrameLocks noChangeAspect="1"/>
          </p:cNvGraphicFramePr>
          <p:nvPr>
            <p:extLst>
              <p:ext uri="{D42A27DB-BD31-4B8C-83A1-F6EECF244321}">
                <p14:modId xmlns:p14="http://schemas.microsoft.com/office/powerpoint/2010/main" val="1697676851"/>
              </p:ext>
            </p:extLst>
          </p:nvPr>
        </p:nvGraphicFramePr>
        <p:xfrm>
          <a:off x="3436398" y="5022989"/>
          <a:ext cx="2501900" cy="663575"/>
        </p:xfrm>
        <a:graphic>
          <a:graphicData uri="http://schemas.openxmlformats.org/presentationml/2006/ole">
            <mc:AlternateContent xmlns:mc="http://schemas.openxmlformats.org/markup-compatibility/2006">
              <mc:Choice xmlns:v="urn:schemas-microsoft-com:vml" Requires="v">
                <p:oleObj spid="_x0000_s89138" r:id="rId3" imgW="927100" imgH="292100" progId="Equation.3">
                  <p:embed/>
                </p:oleObj>
              </mc:Choice>
              <mc:Fallback>
                <p:oleObj r:id="rId3" imgW="927100" imgH="292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6398" y="5022989"/>
                        <a:ext cx="2501900" cy="663575"/>
                      </a:xfrm>
                      <a:prstGeom prst="rect">
                        <a:avLst/>
                      </a:prstGeom>
                      <a:solidFill>
                        <a:srgbClr val="AED3D3"/>
                      </a:solidFill>
                    </p:spPr>
                  </p:pic>
                </p:oleObj>
              </mc:Fallback>
            </mc:AlternateContent>
          </a:graphicData>
        </a:graphic>
      </p:graphicFrame>
      <p:sp>
        <p:nvSpPr>
          <p:cNvPr id="6" name="Text Box 2"/>
          <p:cNvSpPr txBox="1"/>
          <p:nvPr/>
        </p:nvSpPr>
        <p:spPr>
          <a:xfrm>
            <a:off x="166086" y="1630367"/>
            <a:ext cx="615553" cy="3304751"/>
          </a:xfrm>
          <a:prstGeom prst="rect">
            <a:avLst/>
          </a:prstGeom>
          <a:noFill/>
          <a:ln w="9525">
            <a:noFill/>
            <a:miter/>
          </a:ln>
        </p:spPr>
        <p:txBody>
          <a:bodyPr vert="eaVert" wrap="non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不 确 定 度 计 算 </a:t>
            </a:r>
          </a:p>
        </p:txBody>
      </p:sp>
      <p:sp>
        <p:nvSpPr>
          <p:cNvPr id="3" name="日期占位符 2"/>
          <p:cNvSpPr>
            <a:spLocks noGrp="1"/>
          </p:cNvSpPr>
          <p:nvPr>
            <p:ph type="dt" sz="half" idx="10"/>
          </p:nvPr>
        </p:nvSpPr>
        <p:spPr/>
        <p:txBody>
          <a:bodyPr/>
          <a:lstStyle/>
          <a:p>
            <a:pPr rtl="0">
              <a:defRPr/>
            </a:pPr>
            <a:fld id="{79ED33E6-47FB-48B8-B72E-77E1AFFEC677}" type="datetime1">
              <a:rPr lang="zh-CN" altLang="en-US" smtClean="0">
                <a:cs typeface="+mn-cs"/>
              </a:rPr>
              <a:t>2023/2/20</a:t>
            </a:fld>
            <a:endParaRPr lang="zh-CN" altLang="en-US">
              <a:cs typeface="+mn-cs"/>
            </a:endParaRPr>
          </a:p>
        </p:txBody>
      </p:sp>
      <p:sp>
        <p:nvSpPr>
          <p:cNvPr id="4" name="灯片编号占位符 3"/>
          <p:cNvSpPr>
            <a:spLocks noGrp="1"/>
          </p:cNvSpPr>
          <p:nvPr>
            <p:ph type="sldNum" sz="quarter" idx="12"/>
          </p:nvPr>
        </p:nvSpPr>
        <p:spPr/>
        <p:txBody>
          <a:bodyPr/>
          <a:lstStyle/>
          <a:p>
            <a:pPr lvl="0" algn="l" eaLnBrk="1" hangingPunct="1"/>
            <a:fld id="{9A0DB2DC-4C9A-4742-B13C-FB6460FD3503}" type="slidenum">
              <a:rPr lang="zh-CN" altLang="en-US" sz="1400" b="0" smtClean="0"/>
              <a:t>53</a:t>
            </a:fld>
            <a:endParaRPr lang="en-US" altLang="zh-CN" sz="1400" b="0" dirty="0"/>
          </a:p>
        </p:txBody>
      </p:sp>
    </p:spTree>
    <p:extLst>
      <p:ext uri="{BB962C8B-B14F-4D97-AF65-F5344CB8AC3E}">
        <p14:creationId xmlns:p14="http://schemas.microsoft.com/office/powerpoint/2010/main" val="429154384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443">
                                            <p:txEl>
                                              <p:pRg st="2" end="2"/>
                                            </p:txEl>
                                          </p:spTgt>
                                        </p:tgtEl>
                                        <p:attrNameLst>
                                          <p:attrName>style.visibility</p:attrName>
                                        </p:attrNameLst>
                                      </p:cBhvr>
                                      <p:to>
                                        <p:strVal val="visible"/>
                                      </p:to>
                                    </p:set>
                                    <p:animEffect transition="in" filter="box(in)">
                                      <p:cBhvr>
                                        <p:cTn id="7" dur="500"/>
                                        <p:tgtEl>
                                          <p:spTgt spid="6144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61443">
                                            <p:txEl>
                                              <p:pRg st="4" end="4"/>
                                            </p:txEl>
                                          </p:spTgt>
                                        </p:tgtEl>
                                        <p:attrNameLst>
                                          <p:attrName>style.visibility</p:attrName>
                                        </p:attrNameLst>
                                      </p:cBhvr>
                                      <p:to>
                                        <p:strVal val="visible"/>
                                      </p:to>
                                    </p:set>
                                    <p:animEffect transition="in" filter="diamond(in)">
                                      <p:cBhvr>
                                        <p:cTn id="12" dur="2000"/>
                                        <p:tgtEl>
                                          <p:spTgt spid="61443">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61443">
                                            <p:txEl>
                                              <p:pRg st="5" end="5"/>
                                            </p:txEl>
                                          </p:spTgt>
                                        </p:tgtEl>
                                        <p:attrNameLst>
                                          <p:attrName>style.visibility</p:attrName>
                                        </p:attrNameLst>
                                      </p:cBhvr>
                                      <p:to>
                                        <p:strVal val="visible"/>
                                      </p:to>
                                    </p:set>
                                    <p:animEffect transition="in" filter="box(in)">
                                      <p:cBhvr>
                                        <p:cTn id="17" dur="500"/>
                                        <p:tgtEl>
                                          <p:spTgt spid="61443">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61445"/>
                                        </p:tgtEl>
                                        <p:attrNameLst>
                                          <p:attrName>style.visibility</p:attrName>
                                        </p:attrNameLst>
                                      </p:cBhvr>
                                      <p:to>
                                        <p:strVal val="visible"/>
                                      </p:to>
                                    </p:set>
                                    <p:animEffect transition="in" filter="box(in)">
                                      <p:cBhvr>
                                        <p:cTn id="22" dur="500"/>
                                        <p:tgtEl>
                                          <p:spTgt spid="61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447059" y="500062"/>
            <a:ext cx="5665896" cy="642938"/>
          </a:xfrm>
          <a:prstGeom prst="rect">
            <a:avLst/>
          </a:prstGeom>
          <a:noFill/>
          <a:ln w="9525">
            <a:noFill/>
            <a:miter lim="800000"/>
            <a:headEnd/>
            <a:tailEnd/>
          </a:ln>
        </p:spPr>
        <p:txBody>
          <a:bodyPr/>
          <a:lstStyle/>
          <a:p>
            <a:pPr marL="342900" indent="-342900" algn="l" eaLnBrk="1" hangingPunct="1">
              <a:lnSpc>
                <a:spcPct val="130000"/>
              </a:lnSpc>
              <a:spcBef>
                <a:spcPct val="20000"/>
              </a:spcBef>
              <a:buClr>
                <a:schemeClr val="tx1"/>
              </a:buClr>
              <a:buSzPct val="70000"/>
              <a:buFont typeface="Wingdings" pitchFamily="2" charset="2"/>
              <a:buNone/>
              <a:defRPr/>
            </a:pPr>
            <a:r>
              <a:rPr lang="zh-CN" altLang="en-US" sz="2400" kern="0" dirty="0">
                <a:latin typeface="黑体" pitchFamily="49" charset="-122"/>
                <a:ea typeface="黑体" pitchFamily="49" charset="-122"/>
              </a:rPr>
              <a:t>二．标准不确定度</a:t>
            </a:r>
            <a:endParaRPr lang="en-US" altLang="zh-CN" sz="2400" kern="0" dirty="0">
              <a:latin typeface="黑体" pitchFamily="49" charset="-122"/>
              <a:ea typeface="黑体" pitchFamily="49" charset="-122"/>
            </a:endParaRPr>
          </a:p>
          <a:p>
            <a:pPr marL="342900" indent="-342900" eaLnBrk="1" hangingPunct="1">
              <a:lnSpc>
                <a:spcPct val="130000"/>
              </a:lnSpc>
              <a:spcBef>
                <a:spcPct val="20000"/>
              </a:spcBef>
              <a:buClr>
                <a:schemeClr val="tx1"/>
              </a:buClr>
              <a:buSzPct val="70000"/>
              <a:buFont typeface="Wingdings" pitchFamily="2" charset="2"/>
              <a:buNone/>
              <a:defRPr/>
            </a:pPr>
            <a:endParaRPr lang="zh-CN" altLang="en-US" sz="2400" kern="0" dirty="0">
              <a:latin typeface="黑体" pitchFamily="49" charset="-122"/>
              <a:ea typeface="黑体" pitchFamily="49" charset="-122"/>
            </a:endParaRPr>
          </a:p>
        </p:txBody>
      </p:sp>
      <p:sp>
        <p:nvSpPr>
          <p:cNvPr id="62467" name="TextBox 4"/>
          <p:cNvSpPr txBox="1">
            <a:spLocks noChangeArrowheads="1"/>
          </p:cNvSpPr>
          <p:nvPr/>
        </p:nvSpPr>
        <p:spPr bwMode="auto">
          <a:xfrm>
            <a:off x="1580225" y="1143000"/>
            <a:ext cx="6812888" cy="1846659"/>
          </a:xfrm>
          <a:prstGeom prst="rect">
            <a:avLst/>
          </a:prstGeom>
          <a:noFill/>
          <a:ln w="9525">
            <a:noFill/>
            <a:miter lim="800000"/>
            <a:headEnd/>
            <a:tailEnd/>
          </a:ln>
        </p:spPr>
        <p:txBody>
          <a:bodyPr wrap="square">
            <a:spAutoFit/>
          </a:bodyPr>
          <a:lstStyle/>
          <a:p>
            <a:pPr>
              <a:lnSpc>
                <a:spcPct val="150000"/>
              </a:lnSpc>
            </a:pPr>
            <a:r>
              <a:rPr lang="zh-CN" altLang="en-US" sz="2800" dirty="0">
                <a:latin typeface="黑体" pitchFamily="49" charset="-122"/>
                <a:ea typeface="黑体" pitchFamily="49" charset="-122"/>
                <a:cs typeface="Times New Roman" pitchFamily="18" charset="0"/>
              </a:rPr>
              <a:t>定义：</a:t>
            </a:r>
            <a:r>
              <a:rPr lang="zh-CN" altLang="en-US" sz="2400" b="0" dirty="0">
                <a:latin typeface="+mn-ea"/>
                <a:ea typeface="+mn-ea"/>
                <a:cs typeface="Times New Roman" pitchFamily="18" charset="0"/>
              </a:rPr>
              <a:t>用</a:t>
            </a:r>
            <a:r>
              <a:rPr lang="zh-CN" altLang="en-US" sz="2400" u="sng" dirty="0">
                <a:latin typeface="+mn-ea"/>
                <a:ea typeface="+mn-ea"/>
                <a:cs typeface="Times New Roman" pitchFamily="18" charset="0"/>
              </a:rPr>
              <a:t>标准误差表示的不确定度</a:t>
            </a:r>
            <a:r>
              <a:rPr lang="zh-CN" altLang="en-US" sz="2400" b="0" dirty="0">
                <a:latin typeface="+mn-ea"/>
                <a:ea typeface="+mn-ea"/>
                <a:cs typeface="Times New Roman" pitchFamily="18" charset="0"/>
              </a:rPr>
              <a:t>称为标准不确定度， 用</a:t>
            </a:r>
            <a:r>
              <a:rPr lang="en-US" altLang="zh-CN" sz="2400" b="0" i="1" dirty="0">
                <a:latin typeface="Times New Roman" panose="02020603050405020304" pitchFamily="18" charset="0"/>
                <a:ea typeface="+mn-ea"/>
                <a:cs typeface="Times New Roman" panose="02020603050405020304" pitchFamily="18" charset="0"/>
              </a:rPr>
              <a:t>U</a:t>
            </a:r>
            <a:r>
              <a:rPr lang="en-US" altLang="zh-CN" sz="2400" b="0" baseline="-25000" dirty="0">
                <a:latin typeface="Times New Roman" panose="02020603050405020304" pitchFamily="18" charset="0"/>
                <a:ea typeface="+mn-ea"/>
                <a:cs typeface="Times New Roman" panose="02020603050405020304" pitchFamily="18" charset="0"/>
              </a:rPr>
              <a:t>s</a:t>
            </a:r>
            <a:r>
              <a:rPr lang="zh-CN" altLang="en-US" sz="2400" b="0" dirty="0">
                <a:latin typeface="+mn-ea"/>
                <a:ea typeface="+mn-ea"/>
                <a:cs typeface="Times New Roman" pitchFamily="18" charset="0"/>
              </a:rPr>
              <a:t>表示。不确定度所包含的若干不确定度分量均为标准不确定度分量，用</a:t>
            </a:r>
            <a:r>
              <a:rPr lang="en-US" altLang="zh-CN" sz="2400" b="0" i="1" dirty="0" err="1">
                <a:latin typeface="Times New Roman" panose="02020603050405020304" pitchFamily="18" charset="0"/>
                <a:ea typeface="+mn-ea"/>
                <a:cs typeface="Times New Roman" panose="02020603050405020304" pitchFamily="18" charset="0"/>
              </a:rPr>
              <a:t>U</a:t>
            </a:r>
            <a:r>
              <a:rPr lang="en-US" altLang="zh-CN" sz="2400" b="0" baseline="-25000" dirty="0" err="1">
                <a:latin typeface="Times New Roman" panose="02020603050405020304" pitchFamily="18" charset="0"/>
                <a:ea typeface="+mn-ea"/>
                <a:cs typeface="Times New Roman" panose="02020603050405020304" pitchFamily="18" charset="0"/>
              </a:rPr>
              <a:t>si</a:t>
            </a:r>
            <a:r>
              <a:rPr lang="zh-CN" altLang="en-US" sz="2400" b="0" dirty="0">
                <a:latin typeface="Times New Roman" panose="02020603050405020304" pitchFamily="18" charset="0"/>
                <a:ea typeface="+mn-ea"/>
                <a:cs typeface="Times New Roman" panose="02020603050405020304" pitchFamily="18" charset="0"/>
              </a:rPr>
              <a:t>表示</a:t>
            </a:r>
          </a:p>
        </p:txBody>
      </p:sp>
      <p:sp>
        <p:nvSpPr>
          <p:cNvPr id="71684" name="TextBox 5"/>
          <p:cNvSpPr txBox="1">
            <a:spLocks noChangeArrowheads="1"/>
          </p:cNvSpPr>
          <p:nvPr/>
        </p:nvSpPr>
        <p:spPr bwMode="auto">
          <a:xfrm>
            <a:off x="1677879" y="2924175"/>
            <a:ext cx="6715233" cy="3416300"/>
          </a:xfrm>
          <a:prstGeom prst="rect">
            <a:avLst/>
          </a:prstGeom>
          <a:noFill/>
          <a:ln>
            <a:noFill/>
          </a:ln>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a:lnSpc>
                <a:spcPct val="200000"/>
              </a:lnSpc>
              <a:defRPr/>
            </a:pPr>
            <a:r>
              <a:rPr lang="en-US" altLang="zh-CN" sz="2400" dirty="0">
                <a:latin typeface="Times New Roman" panose="02020603050405020304" pitchFamily="18" charset="0"/>
                <a:ea typeface="+mn-ea"/>
                <a:cs typeface="Times New Roman" panose="02020603050405020304" pitchFamily="18" charset="0"/>
              </a:rPr>
              <a:t>1 </a:t>
            </a:r>
            <a:r>
              <a:rPr lang="zh-CN" altLang="en-US" sz="2400" dirty="0">
                <a:latin typeface="Times New Roman" panose="02020603050405020304" pitchFamily="18" charset="0"/>
                <a:ea typeface="+mn-ea"/>
                <a:cs typeface="Times New Roman" panose="02020603050405020304" pitchFamily="18" charset="0"/>
              </a:rPr>
              <a:t>标准不确定度的</a:t>
            </a:r>
            <a:r>
              <a:rPr lang="en-US" altLang="zh-CN" sz="2400" dirty="0">
                <a:latin typeface="Times New Roman" panose="02020603050405020304" pitchFamily="18" charset="0"/>
                <a:ea typeface="+mn-ea"/>
                <a:cs typeface="Times New Roman" panose="02020603050405020304" pitchFamily="18" charset="0"/>
              </a:rPr>
              <a:t>A</a:t>
            </a:r>
            <a:r>
              <a:rPr lang="zh-CN" altLang="en-US" sz="2400" dirty="0">
                <a:latin typeface="Times New Roman" panose="02020603050405020304" pitchFamily="18" charset="0"/>
                <a:ea typeface="+mn-ea"/>
                <a:cs typeface="Times New Roman" panose="02020603050405020304" pitchFamily="18" charset="0"/>
              </a:rPr>
              <a:t>类评定</a:t>
            </a:r>
            <a:r>
              <a:rPr lang="en-US" altLang="zh-CN" sz="2400" i="1" dirty="0" err="1">
                <a:latin typeface="Times New Roman" panose="02020603050405020304" pitchFamily="18" charset="0"/>
                <a:ea typeface="+mn-ea"/>
                <a:cs typeface="Times New Roman" panose="02020603050405020304" pitchFamily="18" charset="0"/>
              </a:rPr>
              <a:t>U</a:t>
            </a:r>
            <a:r>
              <a:rPr lang="en-US" altLang="zh-CN" sz="2400" baseline="-25000" dirty="0" err="1">
                <a:latin typeface="Times New Roman" panose="02020603050405020304" pitchFamily="18" charset="0"/>
                <a:ea typeface="+mn-ea"/>
                <a:cs typeface="Times New Roman" panose="02020603050405020304" pitchFamily="18" charset="0"/>
              </a:rPr>
              <a:t>sA</a:t>
            </a:r>
            <a:endParaRPr lang="zh-CN" altLang="en-US" sz="2400" dirty="0">
              <a:latin typeface="Times New Roman" panose="02020603050405020304" pitchFamily="18" charset="0"/>
              <a:ea typeface="+mn-ea"/>
              <a:cs typeface="Times New Roman" panose="02020603050405020304" pitchFamily="18" charset="0"/>
            </a:endParaRPr>
          </a:p>
          <a:p>
            <a:pPr algn="l">
              <a:lnSpc>
                <a:spcPct val="150000"/>
              </a:lnSpc>
              <a:defRPr/>
            </a:pPr>
            <a:r>
              <a:rPr lang="en-US" altLang="zh-CN" sz="2400" b="0" dirty="0">
                <a:latin typeface="Times New Roman" panose="02020603050405020304" pitchFamily="18" charset="0"/>
                <a:ea typeface="+mn-ea"/>
                <a:cs typeface="Times New Roman" panose="02020603050405020304" pitchFamily="18" charset="0"/>
              </a:rPr>
              <a:t>    A</a:t>
            </a:r>
            <a:r>
              <a:rPr lang="zh-CN" altLang="en-US" sz="2400" b="0" dirty="0">
                <a:latin typeface="Times New Roman" panose="02020603050405020304" pitchFamily="18" charset="0"/>
                <a:ea typeface="+mn-ea"/>
                <a:cs typeface="Times New Roman" panose="02020603050405020304" pitchFamily="18" charset="0"/>
              </a:rPr>
              <a:t>类评定是用统计方法评定，一般取多次测量（</a:t>
            </a:r>
            <a:r>
              <a:rPr lang="en-US" altLang="zh-CN" sz="2400" b="0" dirty="0">
                <a:latin typeface="Times New Roman" panose="02020603050405020304" pitchFamily="18" charset="0"/>
                <a:ea typeface="+mn-ea"/>
                <a:cs typeface="Times New Roman" panose="02020603050405020304" pitchFamily="18" charset="0"/>
              </a:rPr>
              <a:t>6-10</a:t>
            </a:r>
            <a:r>
              <a:rPr lang="zh-CN" altLang="en-US" sz="2400" b="0" dirty="0">
                <a:latin typeface="Times New Roman" panose="02020603050405020304" pitchFamily="18" charset="0"/>
                <a:ea typeface="+mn-ea"/>
                <a:cs typeface="Times New Roman" panose="02020603050405020304" pitchFamily="18" charset="0"/>
              </a:rPr>
              <a:t>次）平均值的标准差为标准不确定度，即 </a:t>
            </a:r>
            <a:endParaRPr lang="en-US" altLang="zh-CN" sz="2400" b="0" dirty="0">
              <a:latin typeface="Times New Roman" panose="02020603050405020304" pitchFamily="18" charset="0"/>
              <a:ea typeface="+mn-ea"/>
              <a:cs typeface="Times New Roman" panose="02020603050405020304" pitchFamily="18" charset="0"/>
            </a:endParaRPr>
          </a:p>
          <a:p>
            <a:pPr>
              <a:defRPr/>
            </a:pPr>
            <a:endParaRPr lang="en-US" altLang="zh-CN" sz="2400" b="0" dirty="0">
              <a:latin typeface="Times New Roman" panose="02020603050405020304" pitchFamily="18" charset="0"/>
              <a:ea typeface="+mn-ea"/>
              <a:cs typeface="Times New Roman" panose="02020603050405020304" pitchFamily="18" charset="0"/>
            </a:endParaRPr>
          </a:p>
          <a:p>
            <a:pPr>
              <a:defRPr/>
            </a:pPr>
            <a:endParaRPr lang="en-US" altLang="zh-CN" sz="2400" b="0" dirty="0">
              <a:latin typeface="Times New Roman" panose="02020603050405020304" pitchFamily="18" charset="0"/>
              <a:ea typeface="+mn-ea"/>
              <a:cs typeface="Times New Roman" panose="02020603050405020304" pitchFamily="18" charset="0"/>
            </a:endParaRPr>
          </a:p>
          <a:p>
            <a:pPr>
              <a:defRPr/>
            </a:pPr>
            <a:endParaRPr lang="en-US" altLang="zh-CN" sz="2400" b="0" dirty="0">
              <a:latin typeface="Times New Roman" panose="02020603050405020304" pitchFamily="18" charset="0"/>
              <a:ea typeface="+mn-ea"/>
              <a:cs typeface="Times New Roman" panose="02020603050405020304" pitchFamily="18" charset="0"/>
            </a:endParaRPr>
          </a:p>
          <a:p>
            <a:pPr algn="r">
              <a:defRPr/>
            </a:pPr>
            <a:r>
              <a:rPr lang="zh-CN" altLang="en-US" sz="2400" b="0" dirty="0">
                <a:latin typeface="Times New Roman" panose="02020603050405020304" pitchFamily="18" charset="0"/>
                <a:ea typeface="+mn-ea"/>
                <a:cs typeface="Times New Roman" panose="02020603050405020304" pitchFamily="18" charset="0"/>
              </a:rPr>
              <a:t>    </a:t>
            </a:r>
            <a:r>
              <a:rPr lang="zh-CN" altLang="en-US" sz="2400" u="sng" dirty="0">
                <a:solidFill>
                  <a:srgbClr val="FF0000"/>
                </a:solidFill>
                <a:latin typeface="Times New Roman" panose="02020603050405020304" pitchFamily="18" charset="0"/>
                <a:ea typeface="+mn-ea"/>
                <a:cs typeface="Times New Roman" panose="02020603050405020304" pitchFamily="18" charset="0"/>
              </a:rPr>
              <a:t>其置信概率为</a:t>
            </a:r>
            <a:r>
              <a:rPr lang="en-US" altLang="zh-CN" sz="2400" i="1" u="sng" dirty="0">
                <a:solidFill>
                  <a:srgbClr val="FF0000"/>
                </a:solidFill>
                <a:latin typeface="Times New Roman" panose="02020603050405020304" pitchFamily="18" charset="0"/>
                <a:ea typeface="+mn-ea"/>
                <a:cs typeface="Times New Roman" panose="02020603050405020304" pitchFamily="18" charset="0"/>
              </a:rPr>
              <a:t>P</a:t>
            </a:r>
            <a:r>
              <a:rPr lang="en-US" altLang="zh-CN" sz="2400" u="sng" dirty="0">
                <a:solidFill>
                  <a:srgbClr val="FF0000"/>
                </a:solidFill>
                <a:latin typeface="Times New Roman" panose="02020603050405020304" pitchFamily="18" charset="0"/>
                <a:ea typeface="+mn-ea"/>
                <a:cs typeface="Times New Roman" panose="02020603050405020304" pitchFamily="18" charset="0"/>
              </a:rPr>
              <a:t>=68.3%</a:t>
            </a:r>
            <a:r>
              <a:rPr lang="zh-CN" altLang="en-US" sz="2400" u="sng" dirty="0">
                <a:solidFill>
                  <a:srgbClr val="FF0000"/>
                </a:solidFill>
                <a:latin typeface="Times New Roman" panose="02020603050405020304" pitchFamily="18" charset="0"/>
                <a:ea typeface="+mn-ea"/>
                <a:cs typeface="Times New Roman" panose="02020603050405020304" pitchFamily="18" charset="0"/>
              </a:rPr>
              <a:t>。</a:t>
            </a:r>
          </a:p>
        </p:txBody>
      </p:sp>
      <p:graphicFrame>
        <p:nvGraphicFramePr>
          <p:cNvPr id="62469" name="对象 10"/>
          <p:cNvGraphicFramePr>
            <a:graphicFrameLocks noChangeAspect="1"/>
          </p:cNvGraphicFramePr>
          <p:nvPr>
            <p:extLst>
              <p:ext uri="{D42A27DB-BD31-4B8C-83A1-F6EECF244321}">
                <p14:modId xmlns:p14="http://schemas.microsoft.com/office/powerpoint/2010/main" val="1883933792"/>
              </p:ext>
            </p:extLst>
          </p:nvPr>
        </p:nvGraphicFramePr>
        <p:xfrm>
          <a:off x="4261282" y="4910902"/>
          <a:ext cx="1581488" cy="601612"/>
        </p:xfrm>
        <a:graphic>
          <a:graphicData uri="http://schemas.openxmlformats.org/presentationml/2006/ole">
            <mc:AlternateContent xmlns:mc="http://schemas.openxmlformats.org/markup-compatibility/2006">
              <mc:Choice xmlns:v="urn:schemas-microsoft-com:vml" Requires="v">
                <p:oleObj spid="_x0000_s90162" r:id="rId3" imgW="558800" imgH="228600" progId="Equation.3">
                  <p:embed/>
                </p:oleObj>
              </mc:Choice>
              <mc:Fallback>
                <p:oleObj r:id="rId3" imgW="5588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1282" y="4910902"/>
                        <a:ext cx="1581488" cy="601612"/>
                      </a:xfrm>
                      <a:prstGeom prst="rect">
                        <a:avLst/>
                      </a:prstGeom>
                      <a:solidFill>
                        <a:srgbClr val="AED3D3"/>
                      </a:solidFill>
                    </p:spPr>
                  </p:pic>
                </p:oleObj>
              </mc:Fallback>
            </mc:AlternateContent>
          </a:graphicData>
        </a:graphic>
      </p:graphicFrame>
      <p:sp>
        <p:nvSpPr>
          <p:cNvPr id="6" name="Text Box 2"/>
          <p:cNvSpPr txBox="1"/>
          <p:nvPr/>
        </p:nvSpPr>
        <p:spPr>
          <a:xfrm>
            <a:off x="166086" y="1630367"/>
            <a:ext cx="615553" cy="3304751"/>
          </a:xfrm>
          <a:prstGeom prst="rect">
            <a:avLst/>
          </a:prstGeom>
          <a:noFill/>
          <a:ln w="9525">
            <a:noFill/>
            <a:miter/>
          </a:ln>
        </p:spPr>
        <p:txBody>
          <a:bodyPr vert="eaVert" wrap="non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不 确 定 度 计 算 </a:t>
            </a:r>
          </a:p>
        </p:txBody>
      </p:sp>
      <p:sp>
        <p:nvSpPr>
          <p:cNvPr id="2" name="日期占位符 1"/>
          <p:cNvSpPr>
            <a:spLocks noGrp="1"/>
          </p:cNvSpPr>
          <p:nvPr>
            <p:ph type="dt" sz="half" idx="10"/>
          </p:nvPr>
        </p:nvSpPr>
        <p:spPr/>
        <p:txBody>
          <a:bodyPr/>
          <a:lstStyle/>
          <a:p>
            <a:pPr rtl="0">
              <a:defRPr/>
            </a:pPr>
            <a:fld id="{45BDB866-5EC7-49CF-B06E-98BB52AB0E04}" type="datetime1">
              <a:rPr lang="zh-CN" altLang="en-US" smtClean="0">
                <a:cs typeface="+mn-cs"/>
              </a:rPr>
              <a:t>2023/2/20</a:t>
            </a:fld>
            <a:endParaRPr lang="zh-CN" altLang="en-US">
              <a:cs typeface="+mn-cs"/>
            </a:endParaRPr>
          </a:p>
        </p:txBody>
      </p:sp>
      <p:sp>
        <p:nvSpPr>
          <p:cNvPr id="3" name="灯片编号占位符 2"/>
          <p:cNvSpPr>
            <a:spLocks noGrp="1"/>
          </p:cNvSpPr>
          <p:nvPr>
            <p:ph type="sldNum" sz="quarter" idx="12"/>
          </p:nvPr>
        </p:nvSpPr>
        <p:spPr/>
        <p:txBody>
          <a:bodyPr/>
          <a:lstStyle/>
          <a:p>
            <a:pPr lvl="0" algn="l" eaLnBrk="1" hangingPunct="1"/>
            <a:fld id="{9A0DB2DC-4C9A-4742-B13C-FB6460FD3503}" type="slidenum">
              <a:rPr lang="zh-CN" altLang="en-US" sz="1400" b="0" smtClean="0"/>
              <a:t>54</a:t>
            </a:fld>
            <a:endParaRPr lang="en-US" altLang="zh-CN" sz="1400" b="0" dirty="0"/>
          </a:p>
        </p:txBody>
      </p:sp>
    </p:spTree>
    <p:extLst>
      <p:ext uri="{BB962C8B-B14F-4D97-AF65-F5344CB8AC3E}">
        <p14:creationId xmlns:p14="http://schemas.microsoft.com/office/powerpoint/2010/main" val="52845994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ppt_w/2"/>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0" dur="500" fill="hold"/>
                                        <p:tgtEl>
                                          <p:spTgt spid="4">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2467"/>
                                        </p:tgtEl>
                                        <p:attrNameLst>
                                          <p:attrName>style.visibility</p:attrName>
                                        </p:attrNameLst>
                                      </p:cBhvr>
                                      <p:to>
                                        <p:strVal val="visible"/>
                                      </p:to>
                                    </p:set>
                                    <p:animEffect transition="in" filter="blinds(horizontal)">
                                      <p:cBhvr>
                                        <p:cTn id="15" dur="500"/>
                                        <p:tgtEl>
                                          <p:spTgt spid="6246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nodeType="clickEffect">
                                  <p:stCondLst>
                                    <p:cond delay="0"/>
                                  </p:stCondLst>
                                  <p:childTnLst>
                                    <p:set>
                                      <p:cBhvr>
                                        <p:cTn id="19" dur="1" fill="hold">
                                          <p:stCondLst>
                                            <p:cond delay="0"/>
                                          </p:stCondLst>
                                        </p:cTn>
                                        <p:tgtEl>
                                          <p:spTgt spid="71684">
                                            <p:txEl>
                                              <p:pRg st="0" end="0"/>
                                            </p:txEl>
                                          </p:spTgt>
                                        </p:tgtEl>
                                        <p:attrNameLst>
                                          <p:attrName>style.visibility</p:attrName>
                                        </p:attrNameLst>
                                      </p:cBhvr>
                                      <p:to>
                                        <p:strVal val="visible"/>
                                      </p:to>
                                    </p:set>
                                    <p:anim calcmode="lin" valueType="num">
                                      <p:cBhvr additive="base">
                                        <p:cTn id="20" dur="500" fill="hold"/>
                                        <p:tgtEl>
                                          <p:spTgt spid="71684">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7168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nodeType="clickEffect">
                                  <p:stCondLst>
                                    <p:cond delay="0"/>
                                  </p:stCondLst>
                                  <p:childTnLst>
                                    <p:set>
                                      <p:cBhvr>
                                        <p:cTn id="25" dur="1" fill="hold">
                                          <p:stCondLst>
                                            <p:cond delay="0"/>
                                          </p:stCondLst>
                                        </p:cTn>
                                        <p:tgtEl>
                                          <p:spTgt spid="71684">
                                            <p:txEl>
                                              <p:pRg st="1" end="1"/>
                                            </p:txEl>
                                          </p:spTgt>
                                        </p:tgtEl>
                                        <p:attrNameLst>
                                          <p:attrName>style.visibility</p:attrName>
                                        </p:attrNameLst>
                                      </p:cBhvr>
                                      <p:to>
                                        <p:strVal val="visible"/>
                                      </p:to>
                                    </p:set>
                                    <p:animEffect transition="in" filter="box(in)">
                                      <p:cBhvr>
                                        <p:cTn id="26" dur="500"/>
                                        <p:tgtEl>
                                          <p:spTgt spid="71684">
                                            <p:txEl>
                                              <p:pRg st="1" end="1"/>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nodeType="clickEffect">
                                  <p:stCondLst>
                                    <p:cond delay="0"/>
                                  </p:stCondLst>
                                  <p:childTnLst>
                                    <p:set>
                                      <p:cBhvr>
                                        <p:cTn id="30" dur="1" fill="hold">
                                          <p:stCondLst>
                                            <p:cond delay="0"/>
                                          </p:stCondLst>
                                        </p:cTn>
                                        <p:tgtEl>
                                          <p:spTgt spid="62469"/>
                                        </p:tgtEl>
                                        <p:attrNameLst>
                                          <p:attrName>style.visibility</p:attrName>
                                        </p:attrNameLst>
                                      </p:cBhvr>
                                      <p:to>
                                        <p:strVal val="visible"/>
                                      </p:to>
                                    </p:set>
                                    <p:animEffect transition="in" filter="box(in)">
                                      <p:cBhvr>
                                        <p:cTn id="31" dur="500"/>
                                        <p:tgtEl>
                                          <p:spTgt spid="6246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8" presetClass="entr" presetSubtype="16" fill="hold" nodeType="clickEffect">
                                  <p:stCondLst>
                                    <p:cond delay="0"/>
                                  </p:stCondLst>
                                  <p:childTnLst>
                                    <p:set>
                                      <p:cBhvr>
                                        <p:cTn id="35" dur="1" fill="hold">
                                          <p:stCondLst>
                                            <p:cond delay="0"/>
                                          </p:stCondLst>
                                        </p:cTn>
                                        <p:tgtEl>
                                          <p:spTgt spid="71684">
                                            <p:txEl>
                                              <p:pRg st="5" end="5"/>
                                            </p:txEl>
                                          </p:spTgt>
                                        </p:tgtEl>
                                        <p:attrNameLst>
                                          <p:attrName>style.visibility</p:attrName>
                                        </p:attrNameLst>
                                      </p:cBhvr>
                                      <p:to>
                                        <p:strVal val="visible"/>
                                      </p:to>
                                    </p:set>
                                    <p:animEffect transition="in" filter="diamond(in)">
                                      <p:cBhvr>
                                        <p:cTn id="36" dur="2000"/>
                                        <p:tgtEl>
                                          <p:spTgt spid="7168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6246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a:spLocks noChangeArrowheads="1"/>
          </p:cNvSpPr>
          <p:nvPr/>
        </p:nvSpPr>
        <p:spPr bwMode="auto">
          <a:xfrm>
            <a:off x="1491449" y="134295"/>
            <a:ext cx="7210872" cy="2714589"/>
          </a:xfrm>
          <a:prstGeom prst="rect">
            <a:avLst/>
          </a:prstGeom>
          <a:noFill/>
          <a:ln w="9525">
            <a:noFill/>
            <a:miter lim="800000"/>
            <a:headEnd/>
            <a:tailEnd/>
          </a:ln>
        </p:spPr>
        <p:txBody>
          <a:bodyPr wrap="square">
            <a:spAutoFit/>
          </a:bodyPr>
          <a:lstStyle/>
          <a:p>
            <a:pPr algn="l">
              <a:lnSpc>
                <a:spcPct val="150000"/>
              </a:lnSpc>
            </a:pPr>
            <a:r>
              <a:rPr lang="en-US" altLang="zh-CN" sz="2400" dirty="0">
                <a:latin typeface="+mn-ea"/>
                <a:ea typeface="+mn-ea"/>
                <a:cs typeface="Times New Roman" pitchFamily="18" charset="0"/>
              </a:rPr>
              <a:t>2 </a:t>
            </a:r>
            <a:r>
              <a:rPr lang="zh-CN" altLang="en-US" sz="2400" dirty="0">
                <a:latin typeface="+mn-ea"/>
                <a:ea typeface="+mn-ea"/>
                <a:cs typeface="Times New Roman" pitchFamily="18" charset="0"/>
              </a:rPr>
              <a:t>标准不确定度的</a:t>
            </a:r>
            <a:r>
              <a:rPr lang="en-US" altLang="zh-CN" sz="2400" dirty="0">
                <a:latin typeface="+mn-ea"/>
                <a:ea typeface="+mn-ea"/>
                <a:cs typeface="Times New Roman" pitchFamily="18" charset="0"/>
              </a:rPr>
              <a:t>B</a:t>
            </a:r>
            <a:r>
              <a:rPr lang="zh-CN" altLang="en-US" sz="2400" dirty="0">
                <a:latin typeface="+mn-ea"/>
                <a:ea typeface="+mn-ea"/>
                <a:cs typeface="Times New Roman" pitchFamily="18" charset="0"/>
              </a:rPr>
              <a:t>类评定</a:t>
            </a:r>
            <a:r>
              <a:rPr lang="en-US" altLang="zh-CN" sz="2400" i="1" dirty="0" err="1">
                <a:latin typeface="Times New Roman" panose="02020603050405020304" pitchFamily="18" charset="0"/>
                <a:ea typeface="+mn-ea"/>
                <a:cs typeface="Times New Roman" panose="02020603050405020304" pitchFamily="18" charset="0"/>
              </a:rPr>
              <a:t>U</a:t>
            </a:r>
            <a:r>
              <a:rPr lang="en-US" altLang="zh-CN" sz="2400" baseline="-25000" dirty="0" err="1">
                <a:latin typeface="Times New Roman" panose="02020603050405020304" pitchFamily="18" charset="0"/>
                <a:ea typeface="+mn-ea"/>
                <a:cs typeface="Times New Roman" panose="02020603050405020304" pitchFamily="18" charset="0"/>
              </a:rPr>
              <a:t>sB</a:t>
            </a:r>
            <a:endParaRPr lang="zh-CN" altLang="en-US" sz="2400" dirty="0">
              <a:latin typeface="Times New Roman" panose="02020603050405020304" pitchFamily="18" charset="0"/>
              <a:ea typeface="+mn-ea"/>
              <a:cs typeface="Times New Roman" panose="02020603050405020304" pitchFamily="18" charset="0"/>
            </a:endParaRPr>
          </a:p>
          <a:p>
            <a:pPr algn="l">
              <a:lnSpc>
                <a:spcPct val="120000"/>
              </a:lnSpc>
            </a:pPr>
            <a:r>
              <a:rPr lang="en-US" altLang="zh-CN" sz="2400" b="0" dirty="0">
                <a:latin typeface="+mn-ea"/>
                <a:ea typeface="+mn-ea"/>
                <a:cs typeface="Times New Roman" pitchFamily="18" charset="0"/>
              </a:rPr>
              <a:t>    </a:t>
            </a:r>
            <a:r>
              <a:rPr lang="en-US" altLang="zh-CN" sz="2200" b="0" dirty="0">
                <a:latin typeface="+mn-ea"/>
                <a:ea typeface="+mn-ea"/>
                <a:cs typeface="Times New Roman" pitchFamily="18" charset="0"/>
              </a:rPr>
              <a:t>B</a:t>
            </a:r>
            <a:r>
              <a:rPr lang="zh-CN" altLang="en-US" sz="2200" b="0" dirty="0">
                <a:latin typeface="+mn-ea"/>
                <a:ea typeface="+mn-ea"/>
                <a:cs typeface="Times New Roman" pitchFamily="18" charset="0"/>
              </a:rPr>
              <a:t>类不确定度评定是用非统计方法计算的分量，主要考虑仪器误差，一般取为：</a:t>
            </a:r>
            <a:endParaRPr lang="en-US" altLang="zh-CN" sz="2200" b="0" dirty="0">
              <a:latin typeface="+mn-ea"/>
              <a:ea typeface="+mn-ea"/>
              <a:cs typeface="Times New Roman" pitchFamily="18" charset="0"/>
            </a:endParaRPr>
          </a:p>
          <a:p>
            <a:pPr algn="l"/>
            <a:endParaRPr lang="en-US" altLang="zh-CN" sz="2200" b="0" dirty="0">
              <a:latin typeface="+mn-ea"/>
              <a:ea typeface="+mn-ea"/>
              <a:cs typeface="Times New Roman" pitchFamily="18" charset="0"/>
            </a:endParaRPr>
          </a:p>
          <a:p>
            <a:pPr algn="l">
              <a:lnSpc>
                <a:spcPct val="120000"/>
              </a:lnSpc>
            </a:pPr>
            <a:r>
              <a:rPr lang="en-US" altLang="zh-CN" sz="2200" b="0" i="1" dirty="0">
                <a:latin typeface="Times New Roman" panose="02020603050405020304" pitchFamily="18" charset="0"/>
                <a:ea typeface="+mn-ea"/>
                <a:cs typeface="Times New Roman" panose="02020603050405020304" pitchFamily="18" charset="0"/>
              </a:rPr>
              <a:t>k</a:t>
            </a:r>
            <a:r>
              <a:rPr lang="zh-CN" altLang="en-US" sz="2200" b="0" dirty="0">
                <a:latin typeface="Times New Roman" panose="02020603050405020304" pitchFamily="18" charset="0"/>
                <a:ea typeface="+mn-ea"/>
                <a:cs typeface="Times New Roman" panose="02020603050405020304" pitchFamily="18" charset="0"/>
              </a:rPr>
              <a:t>为仪器误差分布因子，对正态分布，</a:t>
            </a:r>
            <a:r>
              <a:rPr lang="en-US" altLang="zh-CN" sz="2200" b="0" i="1" dirty="0">
                <a:latin typeface="Times New Roman" panose="02020603050405020304" pitchFamily="18" charset="0"/>
                <a:ea typeface="+mn-ea"/>
                <a:cs typeface="Times New Roman" panose="02020603050405020304" pitchFamily="18" charset="0"/>
              </a:rPr>
              <a:t>k</a:t>
            </a:r>
            <a:r>
              <a:rPr lang="en-US" altLang="zh-CN" sz="2200" b="0" dirty="0">
                <a:latin typeface="Times New Roman" panose="02020603050405020304" pitchFamily="18" charset="0"/>
                <a:ea typeface="+mn-ea"/>
                <a:cs typeface="Times New Roman" panose="02020603050405020304" pitchFamily="18" charset="0"/>
              </a:rPr>
              <a:t>=3</a:t>
            </a:r>
            <a:r>
              <a:rPr lang="zh-CN" altLang="en-US" sz="2200" b="0" dirty="0">
                <a:latin typeface="Times New Roman" panose="02020603050405020304" pitchFamily="18" charset="0"/>
                <a:ea typeface="+mn-ea"/>
                <a:cs typeface="Times New Roman" panose="02020603050405020304" pitchFamily="18" charset="0"/>
              </a:rPr>
              <a:t>，对均匀分布</a:t>
            </a:r>
            <a:r>
              <a:rPr lang="en-US" altLang="zh-CN" sz="2200" b="0" i="1" dirty="0">
                <a:latin typeface="Times New Roman" panose="02020603050405020304" pitchFamily="18" charset="0"/>
                <a:ea typeface="+mn-ea"/>
                <a:cs typeface="Times New Roman" panose="02020603050405020304" pitchFamily="18" charset="0"/>
              </a:rPr>
              <a:t>k</a:t>
            </a:r>
            <a:r>
              <a:rPr lang="en-US" altLang="zh-CN" sz="2200" b="0" dirty="0">
                <a:latin typeface="Times New Roman" panose="02020603050405020304" pitchFamily="18" charset="0"/>
                <a:ea typeface="+mn-ea"/>
                <a:cs typeface="Times New Roman" panose="02020603050405020304" pitchFamily="18" charset="0"/>
              </a:rPr>
              <a:t>=     .</a:t>
            </a:r>
            <a:r>
              <a:rPr lang="zh-CN" altLang="en-US" sz="2200" b="0" dirty="0">
                <a:latin typeface="+mn-ea"/>
                <a:ea typeface="+mn-ea"/>
                <a:cs typeface="Times New Roman" pitchFamily="18" charset="0"/>
              </a:rPr>
              <a:t> </a:t>
            </a:r>
            <a:r>
              <a:rPr lang="zh-CN" altLang="en-US" sz="2200" u="sng" dirty="0">
                <a:solidFill>
                  <a:srgbClr val="FF0000"/>
                </a:solidFill>
                <a:latin typeface="+mn-ea"/>
                <a:ea typeface="+mn-ea"/>
                <a:cs typeface="Times New Roman" pitchFamily="18" charset="0"/>
              </a:rPr>
              <a:t>对单次测量的物理量只有</a:t>
            </a:r>
            <a:r>
              <a:rPr lang="en-US" altLang="zh-CN" sz="2200" u="sng" dirty="0">
                <a:solidFill>
                  <a:srgbClr val="FF0000"/>
                </a:solidFill>
                <a:latin typeface="+mn-ea"/>
                <a:ea typeface="+mn-ea"/>
                <a:cs typeface="Times New Roman" pitchFamily="18" charset="0"/>
              </a:rPr>
              <a:t>B</a:t>
            </a:r>
            <a:r>
              <a:rPr lang="zh-CN" altLang="en-US" sz="2200" u="sng" dirty="0">
                <a:solidFill>
                  <a:srgbClr val="FF0000"/>
                </a:solidFill>
                <a:latin typeface="+mn-ea"/>
                <a:ea typeface="+mn-ea"/>
                <a:cs typeface="Times New Roman" pitchFamily="18" charset="0"/>
              </a:rPr>
              <a:t>类不确定度</a:t>
            </a:r>
            <a:r>
              <a:rPr lang="zh-CN" altLang="en-US" sz="2200" b="0" dirty="0">
                <a:latin typeface="+mn-ea"/>
                <a:ea typeface="+mn-ea"/>
                <a:cs typeface="Times New Roman" pitchFamily="18" charset="0"/>
              </a:rPr>
              <a:t>。</a:t>
            </a:r>
          </a:p>
        </p:txBody>
      </p:sp>
      <p:sp>
        <p:nvSpPr>
          <p:cNvPr id="59395" name="Rectangle 5"/>
          <p:cNvSpPr>
            <a:spLocks noChangeArrowheads="1"/>
          </p:cNvSpPr>
          <p:nvPr/>
        </p:nvSpPr>
        <p:spPr bwMode="auto">
          <a:xfrm>
            <a:off x="0" y="0"/>
            <a:ext cx="9144000" cy="0"/>
          </a:xfrm>
          <a:prstGeom prst="rect">
            <a:avLst/>
          </a:prstGeom>
          <a:noFill/>
          <a:ln w="9525" algn="ctr">
            <a:noFill/>
            <a:miter lim="800000"/>
            <a:headEnd/>
            <a:tailEnd/>
          </a:ln>
          <a:effectLst>
            <a:outerShdw dist="107763" dir="2700000" algn="ctr" rotWithShape="0">
              <a:schemeClr val="bg2"/>
            </a:outerShdw>
          </a:effectLst>
        </p:spPr>
        <p:txBody>
          <a:bodyPr wrap="none" anchor="ctr">
            <a:spAutoFit/>
          </a:bodyPr>
          <a:lstStyle/>
          <a:p>
            <a:endParaRPr lang="zh-CN" altLang="en-US"/>
          </a:p>
        </p:txBody>
      </p:sp>
      <p:graphicFrame>
        <p:nvGraphicFramePr>
          <p:cNvPr id="63492" name="对象 2"/>
          <p:cNvGraphicFramePr>
            <a:graphicFrameLocks noChangeAspect="1"/>
          </p:cNvGraphicFramePr>
          <p:nvPr>
            <p:extLst/>
          </p:nvPr>
        </p:nvGraphicFramePr>
        <p:xfrm>
          <a:off x="5015882" y="1292650"/>
          <a:ext cx="1806167" cy="507813"/>
        </p:xfrm>
        <a:graphic>
          <a:graphicData uri="http://schemas.openxmlformats.org/presentationml/2006/ole">
            <mc:AlternateContent xmlns:mc="http://schemas.openxmlformats.org/markup-compatibility/2006">
              <mc:Choice xmlns:v="urn:schemas-microsoft-com:vml" Requires="v">
                <p:oleObj spid="_x0000_s93336" r:id="rId3" imgW="812447" imgH="228501" progId="Equation.3">
                  <p:embed/>
                </p:oleObj>
              </mc:Choice>
              <mc:Fallback>
                <p:oleObj r:id="rId3" imgW="812447"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882" y="1292650"/>
                        <a:ext cx="1806167" cy="507813"/>
                      </a:xfrm>
                      <a:prstGeom prst="rect">
                        <a:avLst/>
                      </a:prstGeom>
                      <a:solidFill>
                        <a:srgbClr val="AED3D3"/>
                      </a:solidFill>
                    </p:spPr>
                  </p:pic>
                </p:oleObj>
              </mc:Fallback>
            </mc:AlternateContent>
          </a:graphicData>
        </a:graphic>
      </p:graphicFrame>
      <p:sp>
        <p:nvSpPr>
          <p:cNvPr id="59397" name="Rectangle 10"/>
          <p:cNvSpPr>
            <a:spLocks noChangeArrowheads="1"/>
          </p:cNvSpPr>
          <p:nvPr/>
        </p:nvSpPr>
        <p:spPr bwMode="auto">
          <a:xfrm>
            <a:off x="0" y="0"/>
            <a:ext cx="9144000" cy="0"/>
          </a:xfrm>
          <a:prstGeom prst="rect">
            <a:avLst/>
          </a:prstGeom>
          <a:noFill/>
          <a:ln w="9525" algn="ctr">
            <a:noFill/>
            <a:miter lim="800000"/>
            <a:headEnd/>
            <a:tailEnd/>
          </a:ln>
          <a:effectLst>
            <a:outerShdw dist="107763" dir="2700000" algn="ctr" rotWithShape="0">
              <a:schemeClr val="bg2"/>
            </a:outerShdw>
          </a:effectLst>
        </p:spPr>
        <p:txBody>
          <a:bodyPr wrap="none" anchor="ctr">
            <a:spAutoFit/>
          </a:bodyPr>
          <a:lstStyle/>
          <a:p>
            <a:endParaRPr lang="zh-CN" altLang="en-US"/>
          </a:p>
        </p:txBody>
      </p:sp>
      <p:graphicFrame>
        <p:nvGraphicFramePr>
          <p:cNvPr id="63494" name="对象 7"/>
          <p:cNvGraphicFramePr>
            <a:graphicFrameLocks noChangeAspect="1"/>
          </p:cNvGraphicFramePr>
          <p:nvPr>
            <p:extLst>
              <p:ext uri="{D42A27DB-BD31-4B8C-83A1-F6EECF244321}">
                <p14:modId xmlns:p14="http://schemas.microsoft.com/office/powerpoint/2010/main" val="3099333633"/>
              </p:ext>
            </p:extLst>
          </p:nvPr>
        </p:nvGraphicFramePr>
        <p:xfrm>
          <a:off x="1878166" y="2325124"/>
          <a:ext cx="369257" cy="368096"/>
        </p:xfrm>
        <a:graphic>
          <a:graphicData uri="http://schemas.openxmlformats.org/presentationml/2006/ole">
            <mc:AlternateContent xmlns:mc="http://schemas.openxmlformats.org/markup-compatibility/2006">
              <mc:Choice xmlns:v="urn:schemas-microsoft-com:vml" Requires="v">
                <p:oleObj spid="_x0000_s93337" r:id="rId5" imgW="228600" imgH="228600" progId="Equation.3">
                  <p:embed/>
                </p:oleObj>
              </mc:Choice>
              <mc:Fallback>
                <p:oleObj r:id="rId5" imgW="2286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166" y="2325124"/>
                        <a:ext cx="369257" cy="368096"/>
                      </a:xfrm>
                      <a:prstGeom prst="rect">
                        <a:avLst/>
                      </a:prstGeom>
                      <a:noFill/>
                      <a:extLst/>
                    </p:spPr>
                  </p:pic>
                </p:oleObj>
              </mc:Fallback>
            </mc:AlternateContent>
          </a:graphicData>
        </a:graphic>
      </p:graphicFrame>
      <p:graphicFrame>
        <p:nvGraphicFramePr>
          <p:cNvPr id="63495" name="对象 9"/>
          <p:cNvGraphicFramePr>
            <a:graphicFrameLocks noChangeAspect="1"/>
          </p:cNvGraphicFramePr>
          <p:nvPr>
            <p:extLst/>
          </p:nvPr>
        </p:nvGraphicFramePr>
        <p:xfrm>
          <a:off x="2831976" y="5770485"/>
          <a:ext cx="5389823" cy="561346"/>
        </p:xfrm>
        <a:graphic>
          <a:graphicData uri="http://schemas.openxmlformats.org/presentationml/2006/ole">
            <mc:AlternateContent xmlns:mc="http://schemas.openxmlformats.org/markup-compatibility/2006">
              <mc:Choice xmlns:v="urn:schemas-microsoft-com:vml" Requires="v">
                <p:oleObj spid="_x0000_s93338" r:id="rId7" imgW="2108200" imgH="304800" progId="Equation.3">
                  <p:embed/>
                </p:oleObj>
              </mc:Choice>
              <mc:Fallback>
                <p:oleObj r:id="rId7" imgW="2108200" imgH="304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1976" y="5770485"/>
                        <a:ext cx="5389823" cy="561346"/>
                      </a:xfrm>
                      <a:prstGeom prst="rect">
                        <a:avLst/>
                      </a:prstGeom>
                      <a:solidFill>
                        <a:srgbClr val="AED3D3"/>
                      </a:solidFill>
                    </p:spPr>
                  </p:pic>
                </p:oleObj>
              </mc:Fallback>
            </mc:AlternateContent>
          </a:graphicData>
        </a:graphic>
      </p:graphicFrame>
      <p:sp>
        <p:nvSpPr>
          <p:cNvPr id="63496" name="文本框 10"/>
          <p:cNvSpPr txBox="1">
            <a:spLocks noChangeArrowheads="1"/>
          </p:cNvSpPr>
          <p:nvPr/>
        </p:nvSpPr>
        <p:spPr bwMode="auto">
          <a:xfrm>
            <a:off x="1661842" y="4797425"/>
            <a:ext cx="7412854" cy="1384995"/>
          </a:xfrm>
          <a:prstGeom prst="rect">
            <a:avLst/>
          </a:prstGeom>
          <a:noFill/>
          <a:ln w="9525">
            <a:noFill/>
            <a:miter lim="800000"/>
            <a:headEnd/>
            <a:tailEnd/>
          </a:ln>
        </p:spPr>
        <p:txBody>
          <a:bodyPr wrap="square">
            <a:spAutoFit/>
          </a:bodyPr>
          <a:lstStyle/>
          <a:p>
            <a:pPr algn="l"/>
            <a:r>
              <a:rPr lang="en-US" altLang="zh-CN" sz="2400" dirty="0">
                <a:latin typeface="+mn-ea"/>
                <a:ea typeface="+mn-ea"/>
                <a:cs typeface="Times New Roman" pitchFamily="18" charset="0"/>
              </a:rPr>
              <a:t>3 </a:t>
            </a:r>
            <a:r>
              <a:rPr lang="zh-CN" altLang="zh-CN" sz="2400" dirty="0">
                <a:latin typeface="+mn-ea"/>
                <a:ea typeface="+mn-ea"/>
                <a:cs typeface="Times New Roman" pitchFamily="18" charset="0"/>
              </a:rPr>
              <a:t>标准不确定度的合成</a:t>
            </a:r>
            <a:r>
              <a:rPr lang="en-US" altLang="zh-CN" sz="2400" i="1" dirty="0">
                <a:latin typeface="Times New Roman" panose="02020603050405020304" pitchFamily="18" charset="0"/>
                <a:ea typeface="+mn-ea"/>
                <a:cs typeface="Times New Roman" panose="02020603050405020304" pitchFamily="18" charset="0"/>
              </a:rPr>
              <a:t>U</a:t>
            </a:r>
            <a:r>
              <a:rPr lang="en-US" altLang="zh-CN" sz="2400" baseline="-25000" dirty="0">
                <a:latin typeface="Times New Roman" panose="02020603050405020304" pitchFamily="18" charset="0"/>
                <a:ea typeface="+mn-ea"/>
                <a:cs typeface="Times New Roman" panose="02020603050405020304" pitchFamily="18" charset="0"/>
              </a:rPr>
              <a:t>s</a:t>
            </a:r>
            <a:endParaRPr lang="zh-CN" altLang="zh-CN" sz="2400" dirty="0">
              <a:latin typeface="Times New Roman" panose="02020603050405020304" pitchFamily="18" charset="0"/>
              <a:ea typeface="+mn-ea"/>
              <a:cs typeface="Times New Roman" panose="02020603050405020304" pitchFamily="18" charset="0"/>
            </a:endParaRPr>
          </a:p>
          <a:p>
            <a:pPr algn="l">
              <a:lnSpc>
                <a:spcPct val="150000"/>
              </a:lnSpc>
            </a:pPr>
            <a:r>
              <a:rPr lang="en-US" altLang="zh-CN" sz="2400" b="0" dirty="0">
                <a:latin typeface="+mn-ea"/>
                <a:ea typeface="+mn-ea"/>
                <a:cs typeface="Times New Roman" pitchFamily="18" charset="0"/>
              </a:rPr>
              <a:t>    </a:t>
            </a:r>
            <a:r>
              <a:rPr lang="zh-CN" altLang="zh-CN" sz="2200" b="0" dirty="0">
                <a:latin typeface="Times New Roman" panose="02020603050405020304" pitchFamily="18" charset="0"/>
                <a:ea typeface="+mn-ea"/>
                <a:cs typeface="Times New Roman" panose="02020603050405020304" pitchFamily="18" charset="0"/>
              </a:rPr>
              <a:t>将直接待测量</a:t>
            </a:r>
            <a:r>
              <a:rPr lang="en-US" altLang="zh-CN" sz="2200" b="0" i="1" dirty="0">
                <a:latin typeface="Times New Roman" panose="02020603050405020304" pitchFamily="18" charset="0"/>
                <a:ea typeface="+mn-ea"/>
                <a:cs typeface="Times New Roman" panose="02020603050405020304" pitchFamily="18" charset="0"/>
              </a:rPr>
              <a:t>x</a:t>
            </a:r>
            <a:r>
              <a:rPr lang="zh-CN" altLang="zh-CN" sz="2200" b="0" dirty="0">
                <a:latin typeface="Times New Roman" panose="02020603050405020304" pitchFamily="18" charset="0"/>
                <a:ea typeface="+mn-ea"/>
                <a:cs typeface="Times New Roman" panose="02020603050405020304" pitchFamily="18" charset="0"/>
              </a:rPr>
              <a:t>的两类不确定度求方和根合成不确</a:t>
            </a:r>
            <a:r>
              <a:rPr lang="zh-CN" altLang="zh-CN" sz="2200" b="0" dirty="0">
                <a:latin typeface="+mn-ea"/>
                <a:ea typeface="+mn-ea"/>
                <a:cs typeface="Times New Roman" pitchFamily="18" charset="0"/>
              </a:rPr>
              <a:t>定度</a:t>
            </a:r>
          </a:p>
          <a:p>
            <a:pPr algn="l"/>
            <a:endParaRPr lang="zh-CN" altLang="en-US" sz="2400" dirty="0">
              <a:latin typeface="+mn-ea"/>
              <a:ea typeface="+mn-ea"/>
              <a:cs typeface="Times New Roman" pitchFamily="18"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652653537"/>
              </p:ext>
            </p:extLst>
          </p:nvPr>
        </p:nvGraphicFramePr>
        <p:xfrm>
          <a:off x="1003177" y="2827514"/>
          <a:ext cx="7634795" cy="1923531"/>
        </p:xfrm>
        <a:graphic>
          <a:graphicData uri="http://schemas.openxmlformats.org/drawingml/2006/table">
            <a:tbl>
              <a:tblPr firstRow="1" firstCol="1" bandRow="1">
                <a:tableStyleId>{5C22544A-7EE6-4342-B048-85BDC9FD1C3A}</a:tableStyleId>
              </a:tblPr>
              <a:tblGrid>
                <a:gridCol w="1313895">
                  <a:extLst>
                    <a:ext uri="{9D8B030D-6E8A-4147-A177-3AD203B41FA5}">
                      <a16:colId xmlns:a16="http://schemas.microsoft.com/office/drawing/2014/main" val="20000"/>
                    </a:ext>
                  </a:extLst>
                </a:gridCol>
                <a:gridCol w="2361460">
                  <a:extLst>
                    <a:ext uri="{9D8B030D-6E8A-4147-A177-3AD203B41FA5}">
                      <a16:colId xmlns:a16="http://schemas.microsoft.com/office/drawing/2014/main" val="20001"/>
                    </a:ext>
                  </a:extLst>
                </a:gridCol>
                <a:gridCol w="1198485">
                  <a:extLst>
                    <a:ext uri="{9D8B030D-6E8A-4147-A177-3AD203B41FA5}">
                      <a16:colId xmlns:a16="http://schemas.microsoft.com/office/drawing/2014/main" val="20002"/>
                    </a:ext>
                  </a:extLst>
                </a:gridCol>
                <a:gridCol w="2760955">
                  <a:extLst>
                    <a:ext uri="{9D8B030D-6E8A-4147-A177-3AD203B41FA5}">
                      <a16:colId xmlns:a16="http://schemas.microsoft.com/office/drawing/2014/main" val="20003"/>
                    </a:ext>
                  </a:extLst>
                </a:gridCol>
              </a:tblGrid>
              <a:tr h="415035">
                <a:tc>
                  <a:txBody>
                    <a:bodyPr/>
                    <a:lstStyle/>
                    <a:p>
                      <a:pPr algn="ctr">
                        <a:spcAft>
                          <a:spcPts val="0"/>
                        </a:spcAft>
                      </a:pPr>
                      <a:r>
                        <a:rPr lang="zh-CN" sz="1400" b="1" kern="100" dirty="0">
                          <a:solidFill>
                            <a:schemeClr val="bg1"/>
                          </a:solidFill>
                          <a:effectLst/>
                        </a:rPr>
                        <a:t>仪器名称</a:t>
                      </a:r>
                      <a:endParaRPr lang="zh-CN" sz="1400" b="1"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nchor="ctr">
                    <a:solidFill>
                      <a:schemeClr val="accent1">
                        <a:lumMod val="50000"/>
                      </a:schemeClr>
                    </a:solidFill>
                  </a:tcPr>
                </a:tc>
                <a:tc>
                  <a:txBody>
                    <a:bodyPr/>
                    <a:lstStyle/>
                    <a:p>
                      <a:pPr algn="ctr">
                        <a:spcAft>
                          <a:spcPts val="0"/>
                        </a:spcAft>
                      </a:pPr>
                      <a:endParaRPr lang="en-US" sz="1400" b="1" kern="100" dirty="0">
                        <a:solidFill>
                          <a:schemeClr val="bg1"/>
                        </a:solidFill>
                        <a:effectLst/>
                        <a:latin typeface="Calibri" panose="020F0502020204030204" pitchFamily="34" charset="0"/>
                        <a:ea typeface="宋体" panose="02010600030101010101" pitchFamily="2" charset="-122"/>
                      </a:endParaRPr>
                    </a:p>
                  </a:txBody>
                  <a:tcPr marL="68580" marR="68580" marT="0" marB="0" anchor="ctr">
                    <a:solidFill>
                      <a:schemeClr val="accent1">
                        <a:lumMod val="50000"/>
                      </a:schemeClr>
                    </a:solidFill>
                  </a:tcPr>
                </a:tc>
                <a:tc>
                  <a:txBody>
                    <a:bodyPr/>
                    <a:lstStyle/>
                    <a:p>
                      <a:pPr algn="ctr">
                        <a:spcAft>
                          <a:spcPts val="0"/>
                        </a:spcAft>
                      </a:pPr>
                      <a:r>
                        <a:rPr lang="zh-CN" sz="1400" b="1" kern="100" dirty="0">
                          <a:solidFill>
                            <a:schemeClr val="bg1"/>
                          </a:solidFill>
                          <a:effectLst/>
                        </a:rPr>
                        <a:t>仪器名称</a:t>
                      </a:r>
                      <a:endParaRPr lang="zh-CN" sz="1400" b="1"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nchor="ctr">
                    <a:solidFill>
                      <a:schemeClr val="accent1">
                        <a:lumMod val="50000"/>
                      </a:schemeClr>
                    </a:solidFill>
                  </a:tcPr>
                </a:tc>
                <a:tc>
                  <a:txBody>
                    <a:bodyPr/>
                    <a:lstStyle/>
                    <a:p>
                      <a:pPr algn="ctr">
                        <a:spcAft>
                          <a:spcPts val="0"/>
                        </a:spcAft>
                      </a:pPr>
                      <a:endParaRPr lang="en-US" sz="1400" b="1" kern="100" dirty="0">
                        <a:solidFill>
                          <a:schemeClr val="bg1"/>
                        </a:solidFill>
                        <a:effectLst/>
                        <a:latin typeface="Calibri" panose="020F0502020204030204" pitchFamily="34" charset="0"/>
                        <a:ea typeface="宋体" panose="02010600030101010101" pitchFamily="2" charset="-122"/>
                      </a:endParaRPr>
                    </a:p>
                  </a:txBody>
                  <a:tcPr marL="68580" marR="68580" marT="0" marB="0" anchor="ctr">
                    <a:solidFill>
                      <a:schemeClr val="accent1">
                        <a:lumMod val="50000"/>
                      </a:schemeClr>
                    </a:solidFill>
                  </a:tcPr>
                </a:tc>
                <a:extLst>
                  <a:ext uri="{0D108BD9-81ED-4DB2-BD59-A6C34878D82A}">
                    <a16:rowId xmlns:a16="http://schemas.microsoft.com/office/drawing/2014/main" val="10000"/>
                  </a:ext>
                </a:extLst>
              </a:tr>
              <a:tr h="251416">
                <a:tc>
                  <a:txBody>
                    <a:bodyPr/>
                    <a:lstStyle/>
                    <a:p>
                      <a:pPr algn="ctr">
                        <a:spcAft>
                          <a:spcPts val="0"/>
                        </a:spcAft>
                      </a:pPr>
                      <a:r>
                        <a:rPr lang="zh-CN" sz="1400" b="1" kern="100" dirty="0">
                          <a:solidFill>
                            <a:schemeClr val="bg1"/>
                          </a:solidFill>
                          <a:effectLst/>
                        </a:rPr>
                        <a:t>米尺</a:t>
                      </a:r>
                      <a:endParaRPr lang="zh-CN" sz="1400" b="1"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tc>
                  <a:txBody>
                    <a:bodyPr/>
                    <a:lstStyle/>
                    <a:p>
                      <a:pPr algn="ctr">
                        <a:spcAft>
                          <a:spcPts val="0"/>
                        </a:spcAft>
                      </a:pPr>
                      <a:r>
                        <a:rPr lang="en-US" sz="1400" b="1" kern="100" dirty="0">
                          <a:solidFill>
                            <a:schemeClr val="bg1"/>
                          </a:solidFill>
                          <a:effectLst/>
                        </a:rPr>
                        <a:t>0.5mm</a:t>
                      </a:r>
                      <a:endParaRPr lang="zh-CN" sz="1400" b="1"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tc>
                  <a:txBody>
                    <a:bodyPr/>
                    <a:lstStyle/>
                    <a:p>
                      <a:pPr algn="ctr">
                        <a:spcAft>
                          <a:spcPts val="0"/>
                        </a:spcAft>
                      </a:pPr>
                      <a:r>
                        <a:rPr lang="zh-CN" sz="1400" b="1" kern="100">
                          <a:solidFill>
                            <a:schemeClr val="bg1"/>
                          </a:solidFill>
                          <a:effectLst/>
                        </a:rPr>
                        <a:t>计时器</a:t>
                      </a:r>
                      <a:endParaRPr lang="zh-CN" sz="1400" b="1" kern="10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tc>
                  <a:txBody>
                    <a:bodyPr/>
                    <a:lstStyle/>
                    <a:p>
                      <a:pPr algn="ctr">
                        <a:spcAft>
                          <a:spcPts val="0"/>
                        </a:spcAft>
                      </a:pPr>
                      <a:r>
                        <a:rPr lang="zh-CN" sz="1400" b="1" kern="100">
                          <a:solidFill>
                            <a:schemeClr val="bg1"/>
                          </a:solidFill>
                          <a:effectLst/>
                        </a:rPr>
                        <a:t>仪器最小读数</a:t>
                      </a:r>
                      <a:endParaRPr lang="zh-CN" sz="1400" b="1" kern="10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extLst>
                  <a:ext uri="{0D108BD9-81ED-4DB2-BD59-A6C34878D82A}">
                    <a16:rowId xmlns:a16="http://schemas.microsoft.com/office/drawing/2014/main" val="10001"/>
                  </a:ext>
                </a:extLst>
              </a:tr>
              <a:tr h="251416">
                <a:tc>
                  <a:txBody>
                    <a:bodyPr/>
                    <a:lstStyle/>
                    <a:p>
                      <a:pPr algn="ctr">
                        <a:spcAft>
                          <a:spcPts val="0"/>
                        </a:spcAft>
                      </a:pPr>
                      <a:r>
                        <a:rPr lang="zh-CN" altLang="en-US" sz="1400" b="1" kern="100" dirty="0">
                          <a:solidFill>
                            <a:schemeClr val="bg1"/>
                          </a:solidFill>
                          <a:effectLst/>
                        </a:rPr>
                        <a:t>游标</a:t>
                      </a:r>
                      <a:r>
                        <a:rPr lang="zh-CN" sz="1400" b="1" kern="100" dirty="0">
                          <a:solidFill>
                            <a:schemeClr val="bg1"/>
                          </a:solidFill>
                          <a:effectLst/>
                        </a:rPr>
                        <a:t>卡尺</a:t>
                      </a:r>
                      <a:endParaRPr lang="zh-CN" sz="1400" b="1"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tc>
                  <a:txBody>
                    <a:bodyPr/>
                    <a:lstStyle/>
                    <a:p>
                      <a:pPr algn="ctr">
                        <a:spcAft>
                          <a:spcPts val="0"/>
                        </a:spcAft>
                      </a:pPr>
                      <a:r>
                        <a:rPr lang="en-US" sz="1400" b="1" kern="100" dirty="0">
                          <a:solidFill>
                            <a:schemeClr val="bg1"/>
                          </a:solidFill>
                          <a:effectLst/>
                        </a:rPr>
                        <a:t>0.05</a:t>
                      </a:r>
                      <a:r>
                        <a:rPr lang="zh-CN" sz="1400" b="1" kern="100" dirty="0">
                          <a:solidFill>
                            <a:schemeClr val="bg1"/>
                          </a:solidFill>
                          <a:effectLst/>
                        </a:rPr>
                        <a:t>或</a:t>
                      </a:r>
                      <a:r>
                        <a:rPr lang="en-US" sz="1400" b="1" kern="100" dirty="0">
                          <a:solidFill>
                            <a:schemeClr val="bg1"/>
                          </a:solidFill>
                          <a:effectLst/>
                        </a:rPr>
                        <a:t>0.02mm</a:t>
                      </a:r>
                      <a:endParaRPr lang="zh-CN" sz="1400" b="1"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tc>
                  <a:txBody>
                    <a:bodyPr/>
                    <a:lstStyle/>
                    <a:p>
                      <a:pPr algn="ctr">
                        <a:spcAft>
                          <a:spcPts val="0"/>
                        </a:spcAft>
                      </a:pPr>
                      <a:r>
                        <a:rPr lang="zh-CN" sz="1400" b="1" kern="100">
                          <a:solidFill>
                            <a:schemeClr val="bg1"/>
                          </a:solidFill>
                          <a:effectLst/>
                        </a:rPr>
                        <a:t>物理天平</a:t>
                      </a:r>
                      <a:endParaRPr lang="zh-CN" sz="1400" b="1" kern="10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tc>
                  <a:txBody>
                    <a:bodyPr/>
                    <a:lstStyle/>
                    <a:p>
                      <a:pPr algn="ctr">
                        <a:spcAft>
                          <a:spcPts val="0"/>
                        </a:spcAft>
                      </a:pPr>
                      <a:r>
                        <a:rPr lang="en-US" sz="1400" b="1" kern="100" dirty="0">
                          <a:solidFill>
                            <a:schemeClr val="bg1"/>
                          </a:solidFill>
                          <a:effectLst/>
                        </a:rPr>
                        <a:t>0.05g</a:t>
                      </a:r>
                      <a:endParaRPr lang="zh-CN" sz="1400" b="1"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extLst>
                  <a:ext uri="{0D108BD9-81ED-4DB2-BD59-A6C34878D82A}">
                    <a16:rowId xmlns:a16="http://schemas.microsoft.com/office/drawing/2014/main" val="10002"/>
                  </a:ext>
                </a:extLst>
              </a:tr>
              <a:tr h="251416">
                <a:tc>
                  <a:txBody>
                    <a:bodyPr/>
                    <a:lstStyle/>
                    <a:p>
                      <a:pPr algn="ctr">
                        <a:spcAft>
                          <a:spcPts val="0"/>
                        </a:spcAft>
                      </a:pPr>
                      <a:r>
                        <a:rPr lang="zh-CN" sz="1400" b="1" kern="100" dirty="0">
                          <a:solidFill>
                            <a:schemeClr val="bg1"/>
                          </a:solidFill>
                          <a:effectLst/>
                        </a:rPr>
                        <a:t>千分尺</a:t>
                      </a:r>
                      <a:endParaRPr lang="zh-CN" sz="1400" b="1"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tc>
                  <a:txBody>
                    <a:bodyPr/>
                    <a:lstStyle/>
                    <a:p>
                      <a:pPr algn="ctr">
                        <a:spcAft>
                          <a:spcPts val="0"/>
                        </a:spcAft>
                      </a:pPr>
                      <a:r>
                        <a:rPr lang="en-US" sz="1400" b="1" kern="100" dirty="0">
                          <a:solidFill>
                            <a:schemeClr val="bg1"/>
                          </a:solidFill>
                          <a:effectLst/>
                        </a:rPr>
                        <a:t>0.005mm</a:t>
                      </a:r>
                      <a:endParaRPr lang="zh-CN" sz="1400" b="1"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tc>
                  <a:txBody>
                    <a:bodyPr/>
                    <a:lstStyle/>
                    <a:p>
                      <a:pPr algn="ctr">
                        <a:spcAft>
                          <a:spcPts val="0"/>
                        </a:spcAft>
                      </a:pPr>
                      <a:r>
                        <a:rPr lang="zh-CN" sz="1400" b="1" kern="100" dirty="0">
                          <a:solidFill>
                            <a:schemeClr val="bg1"/>
                          </a:solidFill>
                          <a:effectLst/>
                        </a:rPr>
                        <a:t>电桥</a:t>
                      </a:r>
                      <a:endParaRPr lang="zh-CN" sz="1400" b="1"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tc>
                  <a:txBody>
                    <a:bodyPr/>
                    <a:lstStyle/>
                    <a:p>
                      <a:pPr algn="ctr">
                        <a:spcAft>
                          <a:spcPts val="0"/>
                        </a:spcAft>
                      </a:pPr>
                      <a:r>
                        <a:rPr lang="en-US" sz="1400" b="1" kern="100" dirty="0">
                          <a:solidFill>
                            <a:schemeClr val="bg1"/>
                          </a:solidFill>
                          <a:effectLst/>
                        </a:rPr>
                        <a:t>S%R</a:t>
                      </a:r>
                      <a:r>
                        <a:rPr lang="zh-CN" sz="1400" b="1" kern="100" dirty="0">
                          <a:solidFill>
                            <a:schemeClr val="bg1"/>
                          </a:solidFill>
                          <a:effectLst/>
                        </a:rPr>
                        <a:t>（</a:t>
                      </a:r>
                      <a:r>
                        <a:rPr lang="en-US" sz="1400" b="1" kern="100" dirty="0">
                          <a:solidFill>
                            <a:schemeClr val="bg1"/>
                          </a:solidFill>
                          <a:effectLst/>
                        </a:rPr>
                        <a:t>S</a:t>
                      </a:r>
                      <a:r>
                        <a:rPr lang="zh-CN" sz="1400" b="1" kern="100" dirty="0">
                          <a:solidFill>
                            <a:schemeClr val="bg1"/>
                          </a:solidFill>
                          <a:effectLst/>
                        </a:rPr>
                        <a:t>等级或准确度，</a:t>
                      </a:r>
                      <a:r>
                        <a:rPr lang="en-US" sz="1400" b="1" kern="100" dirty="0">
                          <a:solidFill>
                            <a:schemeClr val="bg1"/>
                          </a:solidFill>
                          <a:effectLst/>
                        </a:rPr>
                        <a:t>R</a:t>
                      </a:r>
                      <a:r>
                        <a:rPr lang="zh-CN" sz="1400" b="1" kern="100" dirty="0">
                          <a:solidFill>
                            <a:schemeClr val="bg1"/>
                          </a:solidFill>
                          <a:effectLst/>
                        </a:rPr>
                        <a:t>为示值）</a:t>
                      </a:r>
                      <a:endParaRPr lang="zh-CN" sz="1400" b="1"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extLst>
                  <a:ext uri="{0D108BD9-81ED-4DB2-BD59-A6C34878D82A}">
                    <a16:rowId xmlns:a16="http://schemas.microsoft.com/office/drawing/2014/main" val="10003"/>
                  </a:ext>
                </a:extLst>
              </a:tr>
              <a:tr h="251416">
                <a:tc>
                  <a:txBody>
                    <a:bodyPr/>
                    <a:lstStyle/>
                    <a:p>
                      <a:pPr algn="ctr">
                        <a:spcAft>
                          <a:spcPts val="0"/>
                        </a:spcAft>
                      </a:pPr>
                      <a:r>
                        <a:rPr lang="zh-CN" sz="1400" b="1" kern="100" dirty="0">
                          <a:solidFill>
                            <a:schemeClr val="bg1"/>
                          </a:solidFill>
                          <a:effectLst/>
                        </a:rPr>
                        <a:t>分光计</a:t>
                      </a:r>
                      <a:endParaRPr lang="zh-CN" sz="1400" b="1"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tc>
                  <a:txBody>
                    <a:bodyPr/>
                    <a:lstStyle/>
                    <a:p>
                      <a:pPr algn="ctr">
                        <a:spcAft>
                          <a:spcPts val="0"/>
                        </a:spcAft>
                      </a:pPr>
                      <a:r>
                        <a:rPr lang="en-US" sz="1400" b="1" kern="100" dirty="0">
                          <a:solidFill>
                            <a:schemeClr val="bg1"/>
                          </a:solidFill>
                          <a:effectLst/>
                        </a:rPr>
                        <a:t>1’</a:t>
                      </a:r>
                      <a:r>
                        <a:rPr lang="zh-CN" sz="1400" b="1" kern="100" dirty="0">
                          <a:solidFill>
                            <a:schemeClr val="bg1"/>
                          </a:solidFill>
                          <a:effectLst/>
                        </a:rPr>
                        <a:t>或</a:t>
                      </a:r>
                      <a:r>
                        <a:rPr lang="en-US" sz="1400" b="1" kern="100" dirty="0">
                          <a:solidFill>
                            <a:schemeClr val="bg1"/>
                          </a:solidFill>
                          <a:effectLst/>
                        </a:rPr>
                        <a:t>30’(</a:t>
                      </a:r>
                      <a:r>
                        <a:rPr lang="zh-CN" sz="1400" b="1" kern="100" dirty="0">
                          <a:solidFill>
                            <a:schemeClr val="bg1"/>
                          </a:solidFill>
                          <a:effectLst/>
                        </a:rPr>
                        <a:t>最小分度</a:t>
                      </a:r>
                      <a:r>
                        <a:rPr lang="en-US" sz="1400" b="1" kern="100" dirty="0">
                          <a:solidFill>
                            <a:schemeClr val="bg1"/>
                          </a:solidFill>
                          <a:effectLst/>
                        </a:rPr>
                        <a:t>)</a:t>
                      </a:r>
                      <a:endParaRPr lang="zh-CN" sz="1400" b="1"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tc>
                  <a:txBody>
                    <a:bodyPr/>
                    <a:lstStyle/>
                    <a:p>
                      <a:pPr algn="ctr">
                        <a:spcAft>
                          <a:spcPts val="0"/>
                        </a:spcAft>
                      </a:pPr>
                      <a:r>
                        <a:rPr lang="zh-CN" sz="1400" b="1" kern="100" dirty="0">
                          <a:solidFill>
                            <a:schemeClr val="bg1"/>
                          </a:solidFill>
                          <a:effectLst/>
                        </a:rPr>
                        <a:t>电位差计</a:t>
                      </a:r>
                      <a:endParaRPr lang="zh-CN" sz="1400" b="1"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tc>
                  <a:txBody>
                    <a:bodyPr/>
                    <a:lstStyle/>
                    <a:p>
                      <a:pPr algn="ctr">
                        <a:spcAft>
                          <a:spcPts val="0"/>
                        </a:spcAft>
                      </a:pPr>
                      <a:r>
                        <a:rPr lang="en-US" sz="1400" b="1" kern="100" dirty="0">
                          <a:solidFill>
                            <a:schemeClr val="bg1"/>
                          </a:solidFill>
                          <a:effectLst/>
                        </a:rPr>
                        <a:t>S%V</a:t>
                      </a:r>
                      <a:r>
                        <a:rPr lang="zh-CN" sz="1400" b="1" kern="100" dirty="0">
                          <a:solidFill>
                            <a:schemeClr val="bg1"/>
                          </a:solidFill>
                          <a:effectLst/>
                        </a:rPr>
                        <a:t>（</a:t>
                      </a:r>
                      <a:r>
                        <a:rPr lang="en-US" sz="1400" b="1" kern="100" dirty="0">
                          <a:solidFill>
                            <a:schemeClr val="bg1"/>
                          </a:solidFill>
                          <a:effectLst/>
                        </a:rPr>
                        <a:t>S</a:t>
                      </a:r>
                      <a:r>
                        <a:rPr lang="zh-CN" sz="1400" b="1" kern="100" dirty="0">
                          <a:solidFill>
                            <a:schemeClr val="bg1"/>
                          </a:solidFill>
                          <a:effectLst/>
                        </a:rPr>
                        <a:t>等级或准确度，</a:t>
                      </a:r>
                      <a:r>
                        <a:rPr lang="en-US" sz="1400" b="1" kern="100" dirty="0">
                          <a:solidFill>
                            <a:schemeClr val="bg1"/>
                          </a:solidFill>
                          <a:effectLst/>
                        </a:rPr>
                        <a:t>V</a:t>
                      </a:r>
                      <a:r>
                        <a:rPr lang="zh-CN" sz="1400" b="1" kern="100" dirty="0">
                          <a:solidFill>
                            <a:schemeClr val="bg1"/>
                          </a:solidFill>
                          <a:effectLst/>
                        </a:rPr>
                        <a:t>为示值）</a:t>
                      </a:r>
                      <a:endParaRPr lang="zh-CN" sz="1400" b="1"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extLst>
                  <a:ext uri="{0D108BD9-81ED-4DB2-BD59-A6C34878D82A}">
                    <a16:rowId xmlns:a16="http://schemas.microsoft.com/office/drawing/2014/main" val="10004"/>
                  </a:ext>
                </a:extLst>
              </a:tr>
              <a:tr h="251416">
                <a:tc>
                  <a:txBody>
                    <a:bodyPr/>
                    <a:lstStyle/>
                    <a:p>
                      <a:pPr algn="ctr">
                        <a:spcAft>
                          <a:spcPts val="0"/>
                        </a:spcAft>
                      </a:pPr>
                      <a:r>
                        <a:rPr lang="zh-CN" sz="1400" b="1" kern="100" dirty="0">
                          <a:solidFill>
                            <a:schemeClr val="bg1"/>
                          </a:solidFill>
                          <a:effectLst/>
                        </a:rPr>
                        <a:t>读数显微镜</a:t>
                      </a:r>
                      <a:endParaRPr lang="zh-CN" sz="1400" b="1"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tc>
                  <a:txBody>
                    <a:bodyPr/>
                    <a:lstStyle/>
                    <a:p>
                      <a:pPr algn="ctr">
                        <a:spcAft>
                          <a:spcPts val="0"/>
                        </a:spcAft>
                      </a:pPr>
                      <a:r>
                        <a:rPr lang="en-US" sz="1400" b="1" kern="100" dirty="0">
                          <a:solidFill>
                            <a:schemeClr val="bg1"/>
                          </a:solidFill>
                          <a:effectLst/>
                        </a:rPr>
                        <a:t>0.005</a:t>
                      </a:r>
                      <a:r>
                        <a:rPr lang="zh-CN" sz="1400" b="1" kern="100" dirty="0">
                          <a:solidFill>
                            <a:schemeClr val="bg1"/>
                          </a:solidFill>
                          <a:effectLst/>
                        </a:rPr>
                        <a:t>（最小）</a:t>
                      </a:r>
                      <a:endParaRPr lang="zh-CN" sz="1400" b="1"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tc>
                  <a:txBody>
                    <a:bodyPr/>
                    <a:lstStyle/>
                    <a:p>
                      <a:pPr algn="ctr">
                        <a:spcAft>
                          <a:spcPts val="0"/>
                        </a:spcAft>
                      </a:pPr>
                      <a:r>
                        <a:rPr lang="zh-CN" sz="1400" b="1" kern="100">
                          <a:solidFill>
                            <a:schemeClr val="bg1"/>
                          </a:solidFill>
                          <a:effectLst/>
                        </a:rPr>
                        <a:t>电阻箱</a:t>
                      </a:r>
                      <a:endParaRPr lang="zh-CN" sz="1400" b="1" kern="10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tc>
                  <a:txBody>
                    <a:bodyPr/>
                    <a:lstStyle/>
                    <a:p>
                      <a:pPr algn="ctr">
                        <a:spcAft>
                          <a:spcPts val="0"/>
                        </a:spcAft>
                      </a:pPr>
                      <a:r>
                        <a:rPr lang="en-US" sz="1400" b="1" kern="100" dirty="0">
                          <a:solidFill>
                            <a:schemeClr val="bg1"/>
                          </a:solidFill>
                          <a:effectLst/>
                        </a:rPr>
                        <a:t>S%R</a:t>
                      </a:r>
                      <a:r>
                        <a:rPr lang="zh-CN" sz="1400" b="1" kern="100" dirty="0">
                          <a:solidFill>
                            <a:schemeClr val="bg1"/>
                          </a:solidFill>
                          <a:effectLst/>
                        </a:rPr>
                        <a:t>（</a:t>
                      </a:r>
                      <a:r>
                        <a:rPr lang="en-US" sz="1400" b="1" kern="100" dirty="0">
                          <a:solidFill>
                            <a:schemeClr val="bg1"/>
                          </a:solidFill>
                          <a:effectLst/>
                        </a:rPr>
                        <a:t>S</a:t>
                      </a:r>
                      <a:r>
                        <a:rPr lang="zh-CN" sz="1400" b="1" kern="100" dirty="0">
                          <a:solidFill>
                            <a:schemeClr val="bg1"/>
                          </a:solidFill>
                          <a:effectLst/>
                        </a:rPr>
                        <a:t>等级或准确度，</a:t>
                      </a:r>
                      <a:r>
                        <a:rPr lang="en-US" sz="1400" b="1" kern="100" dirty="0">
                          <a:solidFill>
                            <a:schemeClr val="bg1"/>
                          </a:solidFill>
                          <a:effectLst/>
                        </a:rPr>
                        <a:t>R</a:t>
                      </a:r>
                      <a:r>
                        <a:rPr lang="zh-CN" sz="1400" b="1" kern="100" dirty="0">
                          <a:solidFill>
                            <a:schemeClr val="bg1"/>
                          </a:solidFill>
                          <a:effectLst/>
                        </a:rPr>
                        <a:t>为示值）</a:t>
                      </a:r>
                      <a:endParaRPr lang="zh-CN" sz="1400" b="1"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extLst>
                  <a:ext uri="{0D108BD9-81ED-4DB2-BD59-A6C34878D82A}">
                    <a16:rowId xmlns:a16="http://schemas.microsoft.com/office/drawing/2014/main" val="10005"/>
                  </a:ext>
                </a:extLst>
              </a:tr>
              <a:tr h="251416">
                <a:tc>
                  <a:txBody>
                    <a:bodyPr/>
                    <a:lstStyle/>
                    <a:p>
                      <a:pPr algn="ctr">
                        <a:spcAft>
                          <a:spcPts val="0"/>
                        </a:spcAft>
                      </a:pPr>
                      <a:r>
                        <a:rPr lang="zh-CN" sz="1400" b="1" kern="100" dirty="0">
                          <a:solidFill>
                            <a:schemeClr val="bg1"/>
                          </a:solidFill>
                          <a:effectLst/>
                        </a:rPr>
                        <a:t>数字仪表</a:t>
                      </a:r>
                      <a:endParaRPr lang="zh-CN" sz="1400" b="1"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tc>
                  <a:txBody>
                    <a:bodyPr/>
                    <a:lstStyle/>
                    <a:p>
                      <a:pPr algn="ctr">
                        <a:spcAft>
                          <a:spcPts val="0"/>
                        </a:spcAft>
                      </a:pPr>
                      <a:r>
                        <a:rPr lang="zh-CN" sz="1400" b="1" kern="100" dirty="0">
                          <a:solidFill>
                            <a:schemeClr val="bg1"/>
                          </a:solidFill>
                          <a:effectLst/>
                        </a:rPr>
                        <a:t>仪器最小读数</a:t>
                      </a:r>
                      <a:endParaRPr lang="zh-CN" sz="1400" b="1"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tc>
                  <a:txBody>
                    <a:bodyPr/>
                    <a:lstStyle/>
                    <a:p>
                      <a:pPr algn="ctr">
                        <a:spcAft>
                          <a:spcPts val="0"/>
                        </a:spcAft>
                      </a:pPr>
                      <a:r>
                        <a:rPr lang="zh-CN" sz="1400" b="1" kern="100" dirty="0">
                          <a:solidFill>
                            <a:schemeClr val="bg1"/>
                          </a:solidFill>
                          <a:effectLst/>
                        </a:rPr>
                        <a:t>电表</a:t>
                      </a:r>
                      <a:endParaRPr lang="zh-CN" sz="1400" b="1"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tc>
                  <a:txBody>
                    <a:bodyPr/>
                    <a:lstStyle/>
                    <a:p>
                      <a:pPr algn="ctr">
                        <a:spcAft>
                          <a:spcPts val="0"/>
                        </a:spcAft>
                      </a:pPr>
                      <a:r>
                        <a:rPr lang="en-US" sz="1400" b="1" kern="100" dirty="0">
                          <a:solidFill>
                            <a:schemeClr val="bg1"/>
                          </a:solidFill>
                          <a:effectLst/>
                        </a:rPr>
                        <a:t>S%M(S</a:t>
                      </a:r>
                      <a:r>
                        <a:rPr lang="zh-CN" sz="1400" b="1" kern="100" dirty="0">
                          <a:solidFill>
                            <a:schemeClr val="bg1"/>
                          </a:solidFill>
                          <a:effectLst/>
                        </a:rPr>
                        <a:t>等级或准确度</a:t>
                      </a:r>
                      <a:r>
                        <a:rPr lang="en-US" sz="1400" b="1" kern="100" dirty="0">
                          <a:solidFill>
                            <a:schemeClr val="bg1"/>
                          </a:solidFill>
                          <a:effectLst/>
                        </a:rPr>
                        <a:t>,M</a:t>
                      </a:r>
                      <a:r>
                        <a:rPr lang="zh-CN" sz="1400" b="1" kern="100" dirty="0">
                          <a:solidFill>
                            <a:schemeClr val="bg1"/>
                          </a:solidFill>
                          <a:effectLst/>
                        </a:rPr>
                        <a:t>为量程）</a:t>
                      </a:r>
                      <a:endParaRPr lang="zh-CN" sz="1400" b="1"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extLst>
                  <a:ext uri="{0D108BD9-81ED-4DB2-BD59-A6C34878D82A}">
                    <a16:rowId xmlns:a16="http://schemas.microsoft.com/office/drawing/2014/main" val="10006"/>
                  </a:ext>
                </a:extLst>
              </a:tr>
            </a:tbl>
          </a:graphicData>
        </a:graphic>
      </p:graphicFrame>
      <p:grpSp>
        <p:nvGrpSpPr>
          <p:cNvPr id="6" name="组合 5"/>
          <p:cNvGrpSpPr/>
          <p:nvPr/>
        </p:nvGrpSpPr>
        <p:grpSpPr>
          <a:xfrm>
            <a:off x="3455416" y="2848884"/>
            <a:ext cx="3904217" cy="369877"/>
            <a:chOff x="3455416" y="2848884"/>
            <a:chExt cx="3904217" cy="369877"/>
          </a:xfrm>
        </p:grpSpPr>
        <p:graphicFrame>
          <p:nvGraphicFramePr>
            <p:cNvPr id="3" name="对象 2"/>
            <p:cNvGraphicFramePr>
              <a:graphicFrameLocks noChangeAspect="1"/>
            </p:cNvGraphicFramePr>
            <p:nvPr>
              <p:extLst>
                <p:ext uri="{D42A27DB-BD31-4B8C-83A1-F6EECF244321}">
                  <p14:modId xmlns:p14="http://schemas.microsoft.com/office/powerpoint/2010/main" val="3064928183"/>
                </p:ext>
              </p:extLst>
            </p:nvPr>
          </p:nvGraphicFramePr>
          <p:xfrm>
            <a:off x="3455416" y="2848884"/>
            <a:ext cx="537584" cy="359166"/>
          </p:xfrm>
          <a:graphic>
            <a:graphicData uri="http://schemas.openxmlformats.org/presentationml/2006/ole">
              <mc:AlternateContent xmlns:mc="http://schemas.openxmlformats.org/markup-compatibility/2006">
                <mc:Choice xmlns:v="urn:schemas-microsoft-com:vml" Requires="v">
                  <p:oleObj spid="_x0000_s93339" r:id="rId9" imgW="253890" imgH="228501" progId="Equation.3">
                    <p:embed/>
                  </p:oleObj>
                </mc:Choice>
                <mc:Fallback>
                  <p:oleObj r:id="rId9" imgW="253890"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5416" y="2848884"/>
                          <a:ext cx="537584" cy="359166"/>
                        </a:xfrm>
                        <a:prstGeom prst="rect">
                          <a:avLst/>
                        </a:prstGeom>
                        <a:solidFill>
                          <a:schemeClr val="accent4">
                            <a:lumMod val="20000"/>
                            <a:lumOff val="80000"/>
                          </a:schemeClr>
                        </a:solid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290606081"/>
                </p:ext>
              </p:extLst>
            </p:nvPr>
          </p:nvGraphicFramePr>
          <p:xfrm>
            <a:off x="6822049" y="2859595"/>
            <a:ext cx="537584" cy="359166"/>
          </p:xfrm>
          <a:graphic>
            <a:graphicData uri="http://schemas.openxmlformats.org/presentationml/2006/ole">
              <mc:AlternateContent xmlns:mc="http://schemas.openxmlformats.org/markup-compatibility/2006">
                <mc:Choice xmlns:v="urn:schemas-microsoft-com:vml" Requires="v">
                  <p:oleObj spid="_x0000_s93340" r:id="rId11" imgW="253890" imgH="228501" progId="Equation.3">
                    <p:embed/>
                  </p:oleObj>
                </mc:Choice>
                <mc:Fallback>
                  <p:oleObj r:id="rId11" imgW="253890"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22049" y="2859595"/>
                          <a:ext cx="537584" cy="359166"/>
                        </a:xfrm>
                        <a:prstGeom prst="rect">
                          <a:avLst/>
                        </a:prstGeom>
                        <a:solidFill>
                          <a:schemeClr val="accent4">
                            <a:lumMod val="20000"/>
                            <a:lumOff val="80000"/>
                          </a:schemeClr>
                        </a:solidFill>
                        <a:ln>
                          <a:noFill/>
                        </a:ln>
                      </p:spPr>
                    </p:pic>
                  </p:oleObj>
                </mc:Fallback>
              </mc:AlternateContent>
            </a:graphicData>
          </a:graphic>
        </p:graphicFrame>
      </p:grpSp>
      <p:sp>
        <p:nvSpPr>
          <p:cNvPr id="7" name="日期占位符 6"/>
          <p:cNvSpPr>
            <a:spLocks noGrp="1"/>
          </p:cNvSpPr>
          <p:nvPr>
            <p:ph type="dt" sz="half" idx="10"/>
          </p:nvPr>
        </p:nvSpPr>
        <p:spPr/>
        <p:txBody>
          <a:bodyPr/>
          <a:lstStyle/>
          <a:p>
            <a:pPr rtl="0">
              <a:defRPr/>
            </a:pPr>
            <a:fld id="{CAD2F8E3-4A9A-4155-ADC4-CBC133873985}" type="datetime1">
              <a:rPr lang="zh-CN" altLang="en-US" smtClean="0">
                <a:cs typeface="+mn-cs"/>
              </a:rPr>
              <a:t>2023/2/20</a:t>
            </a:fld>
            <a:endParaRPr lang="zh-CN" altLang="en-US">
              <a:cs typeface="+mn-cs"/>
            </a:endParaRPr>
          </a:p>
        </p:txBody>
      </p:sp>
      <p:sp>
        <p:nvSpPr>
          <p:cNvPr id="8" name="灯片编号占位符 7"/>
          <p:cNvSpPr>
            <a:spLocks noGrp="1"/>
          </p:cNvSpPr>
          <p:nvPr>
            <p:ph type="sldNum" sz="quarter" idx="12"/>
          </p:nvPr>
        </p:nvSpPr>
        <p:spPr/>
        <p:txBody>
          <a:bodyPr/>
          <a:lstStyle/>
          <a:p>
            <a:pPr lvl="0" algn="l" eaLnBrk="1" hangingPunct="1"/>
            <a:fld id="{9A0DB2DC-4C9A-4742-B13C-FB6460FD3503}" type="slidenum">
              <a:rPr lang="zh-CN" altLang="en-US" sz="1400" b="0" smtClean="0"/>
              <a:t>55</a:t>
            </a:fld>
            <a:endParaRPr lang="en-US" altLang="zh-CN" sz="1400" b="0" dirty="0"/>
          </a:p>
        </p:txBody>
      </p:sp>
    </p:spTree>
    <p:extLst>
      <p:ext uri="{BB962C8B-B14F-4D97-AF65-F5344CB8AC3E}">
        <p14:creationId xmlns:p14="http://schemas.microsoft.com/office/powerpoint/2010/main" val="184583547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4" presetClass="entr" presetSubtype="16" fill="hold" nodeType="withEffect">
                                  <p:stCondLst>
                                    <p:cond delay="0"/>
                                  </p:stCondLst>
                                  <p:childTnLst>
                                    <p:set>
                                      <p:cBhvr>
                                        <p:cTn id="9" dur="1" fill="hold">
                                          <p:stCondLst>
                                            <p:cond delay="0"/>
                                          </p:stCondLst>
                                        </p:cTn>
                                        <p:tgtEl>
                                          <p:spTgt spid="63492"/>
                                        </p:tgtEl>
                                        <p:attrNameLst>
                                          <p:attrName>style.visibility</p:attrName>
                                        </p:attrNameLst>
                                      </p:cBhvr>
                                      <p:to>
                                        <p:strVal val="visible"/>
                                      </p:to>
                                    </p:set>
                                    <p:animEffect transition="in" filter="box(in)">
                                      <p:cBhvr>
                                        <p:cTn id="10" dur="500"/>
                                        <p:tgtEl>
                                          <p:spTgt spid="63492"/>
                                        </p:tgtEl>
                                      </p:cBhvr>
                                    </p:animEffect>
                                  </p:childTnLst>
                                </p:cTn>
                              </p:par>
                              <p:par>
                                <p:cTn id="11" presetID="4" presetClass="entr" presetSubtype="16" fill="hold" nodeType="withEffect">
                                  <p:stCondLst>
                                    <p:cond delay="0"/>
                                  </p:stCondLst>
                                  <p:childTnLst>
                                    <p:set>
                                      <p:cBhvr>
                                        <p:cTn id="12" dur="1" fill="hold">
                                          <p:stCondLst>
                                            <p:cond delay="0"/>
                                          </p:stCondLst>
                                        </p:cTn>
                                        <p:tgtEl>
                                          <p:spTgt spid="63494"/>
                                        </p:tgtEl>
                                        <p:attrNameLst>
                                          <p:attrName>style.visibility</p:attrName>
                                        </p:attrNameLst>
                                      </p:cBhvr>
                                      <p:to>
                                        <p:strVal val="visible"/>
                                      </p:to>
                                    </p:set>
                                    <p:animEffect transition="in" filter="box(in)">
                                      <p:cBhvr>
                                        <p:cTn id="13" dur="500"/>
                                        <p:tgtEl>
                                          <p:spTgt spid="6349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par>
                                <p:cTn id="19" presetID="22" presetClass="entr" presetSubtype="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63496"/>
                                        </p:tgtEl>
                                        <p:attrNameLst>
                                          <p:attrName>style.visibility</p:attrName>
                                        </p:attrNameLst>
                                      </p:cBhvr>
                                      <p:to>
                                        <p:strVal val="visible"/>
                                      </p:to>
                                    </p:set>
                                    <p:animEffect transition="in" filter="wipe(up)">
                                      <p:cBhvr>
                                        <p:cTn id="26" dur="500"/>
                                        <p:tgtEl>
                                          <p:spTgt spid="63496"/>
                                        </p:tgtEl>
                                      </p:cBhvr>
                                    </p:animEffect>
                                  </p:childTnLst>
                                </p:cTn>
                              </p:par>
                              <p:par>
                                <p:cTn id="27" presetID="5" presetClass="entr" presetSubtype="10" fill="hold" nodeType="withEffect">
                                  <p:stCondLst>
                                    <p:cond delay="0"/>
                                  </p:stCondLst>
                                  <p:childTnLst>
                                    <p:set>
                                      <p:cBhvr>
                                        <p:cTn id="28" dur="1" fill="hold">
                                          <p:stCondLst>
                                            <p:cond delay="0"/>
                                          </p:stCondLst>
                                        </p:cTn>
                                        <p:tgtEl>
                                          <p:spTgt spid="63495"/>
                                        </p:tgtEl>
                                        <p:attrNameLst>
                                          <p:attrName>style.visibility</p:attrName>
                                        </p:attrNameLst>
                                      </p:cBhvr>
                                      <p:to>
                                        <p:strVal val="visible"/>
                                      </p:to>
                                    </p:set>
                                    <p:animEffect transition="in" filter="checkerboard(across)">
                                      <p:cBhvr>
                                        <p:cTn id="29" dur="500"/>
                                        <p:tgtEl>
                                          <p:spTgt spid="63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349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文本框 3"/>
          <p:cNvSpPr txBox="1">
            <a:spLocks noChangeArrowheads="1"/>
          </p:cNvSpPr>
          <p:nvPr/>
        </p:nvSpPr>
        <p:spPr bwMode="auto">
          <a:xfrm>
            <a:off x="1438183" y="458788"/>
            <a:ext cx="7264138" cy="1421928"/>
          </a:xfrm>
          <a:prstGeom prst="rect">
            <a:avLst/>
          </a:prstGeom>
          <a:noFill/>
          <a:ln w="9525">
            <a:noFill/>
            <a:miter lim="800000"/>
            <a:headEnd/>
            <a:tailEnd/>
          </a:ln>
        </p:spPr>
        <p:txBody>
          <a:bodyPr wrap="square">
            <a:spAutoFit/>
          </a:bodyPr>
          <a:lstStyle/>
          <a:p>
            <a:pPr algn="l">
              <a:lnSpc>
                <a:spcPct val="120000"/>
              </a:lnSpc>
            </a:pPr>
            <a:r>
              <a:rPr lang="zh-CN" altLang="zh-CN" sz="2400" b="0" dirty="0"/>
              <a:t>对</a:t>
            </a:r>
            <a:r>
              <a:rPr lang="zh-CN" altLang="zh-CN" sz="2400" dirty="0">
                <a:latin typeface="黑体" pitchFamily="49" charset="-122"/>
                <a:ea typeface="黑体" pitchFamily="49" charset="-122"/>
              </a:rPr>
              <a:t>间接测量</a:t>
            </a:r>
            <a:r>
              <a:rPr lang="zh-CN" altLang="zh-CN" sz="2400" dirty="0">
                <a:latin typeface="Times New Roman" pitchFamily="18" charset="0"/>
                <a:cs typeface="Times New Roman" pitchFamily="18" charset="0"/>
              </a:rPr>
              <a:t>量</a:t>
            </a:r>
            <a:r>
              <a:rPr lang="en-US" altLang="zh-CN" sz="2400" i="1" dirty="0">
                <a:latin typeface="Times New Roman" pitchFamily="18" charset="0"/>
                <a:cs typeface="Times New Roman" pitchFamily="18" charset="0"/>
              </a:rPr>
              <a:t>N</a:t>
            </a:r>
            <a:r>
              <a:rPr lang="en-US" altLang="zh-CN" sz="2400" dirty="0">
                <a:latin typeface="Times New Roman" pitchFamily="18" charset="0"/>
                <a:cs typeface="Times New Roman" pitchFamily="18" charset="0"/>
              </a:rPr>
              <a:t>=</a:t>
            </a:r>
            <a:r>
              <a:rPr lang="en-US" altLang="zh-CN" sz="2400" i="1" dirty="0">
                <a:latin typeface="Times New Roman" pitchFamily="18" charset="0"/>
                <a:cs typeface="Times New Roman" pitchFamily="18" charset="0"/>
              </a:rPr>
              <a:t>f</a:t>
            </a:r>
            <a:r>
              <a:rPr lang="zh-CN" altLang="zh-CN" sz="2400" dirty="0">
                <a:latin typeface="Times New Roman" pitchFamily="18" charset="0"/>
                <a:cs typeface="Times New Roman" pitchFamily="18" charset="0"/>
              </a:rPr>
              <a:t>（</a:t>
            </a:r>
            <a:r>
              <a:rPr lang="en-US" altLang="zh-CN" sz="2400" i="1" dirty="0">
                <a:latin typeface="Times New Roman" pitchFamily="18" charset="0"/>
                <a:cs typeface="Times New Roman" pitchFamily="18" charset="0"/>
              </a:rPr>
              <a:t>x</a:t>
            </a:r>
            <a:r>
              <a:rPr lang="zh-CN" altLang="zh-CN" sz="2400" i="1" dirty="0">
                <a:latin typeface="Times New Roman" pitchFamily="18" charset="0"/>
                <a:cs typeface="Times New Roman" pitchFamily="18" charset="0"/>
              </a:rPr>
              <a:t>，</a:t>
            </a:r>
            <a:r>
              <a:rPr lang="en-US" altLang="zh-CN" sz="2400" i="1" dirty="0">
                <a:latin typeface="Times New Roman" pitchFamily="18" charset="0"/>
                <a:cs typeface="Times New Roman" pitchFamily="18" charset="0"/>
              </a:rPr>
              <a:t>y</a:t>
            </a:r>
            <a:r>
              <a:rPr lang="zh-CN" altLang="zh-CN" sz="2400" i="1" dirty="0">
                <a:latin typeface="Times New Roman" pitchFamily="18" charset="0"/>
                <a:cs typeface="Times New Roman" pitchFamily="18" charset="0"/>
              </a:rPr>
              <a:t>，</a:t>
            </a:r>
            <a:r>
              <a:rPr lang="en-US" altLang="zh-CN" sz="2400" i="1" dirty="0">
                <a:latin typeface="Times New Roman" pitchFamily="18" charset="0"/>
                <a:cs typeface="Times New Roman" pitchFamily="18" charset="0"/>
              </a:rPr>
              <a:t>z…</a:t>
            </a:r>
            <a:r>
              <a:rPr lang="zh-CN" altLang="zh-CN" sz="2400" dirty="0">
                <a:latin typeface="Times New Roman" pitchFamily="18" charset="0"/>
                <a:cs typeface="Times New Roman" pitchFamily="18" charset="0"/>
              </a:rPr>
              <a:t>），</a:t>
            </a:r>
            <a:r>
              <a:rPr lang="zh-CN" altLang="zh-CN" sz="2400" b="0" dirty="0">
                <a:latin typeface="Times New Roman" pitchFamily="18" charset="0"/>
                <a:cs typeface="Times New Roman" pitchFamily="18" charset="0"/>
              </a:rPr>
              <a:t>要先测出各个直接测量量的</a:t>
            </a:r>
            <a:r>
              <a:rPr lang="en-US" altLang="zh-CN" sz="2400" b="0" i="1" dirty="0" err="1">
                <a:latin typeface="Times New Roman" pitchFamily="18" charset="0"/>
                <a:cs typeface="Times New Roman" pitchFamily="18" charset="0"/>
              </a:rPr>
              <a:t>U</a:t>
            </a:r>
            <a:r>
              <a:rPr lang="en-US" altLang="zh-CN" sz="2400" b="0" i="1" baseline="-25000" dirty="0" err="1">
                <a:latin typeface="Times New Roman" pitchFamily="18" charset="0"/>
                <a:cs typeface="Times New Roman" pitchFamily="18" charset="0"/>
              </a:rPr>
              <a:t>Sx</a:t>
            </a:r>
            <a:r>
              <a:rPr lang="zh-CN" altLang="zh-CN" sz="2400" b="0" dirty="0">
                <a:latin typeface="Times New Roman" pitchFamily="18" charset="0"/>
                <a:cs typeface="Times New Roman" pitchFamily="18" charset="0"/>
              </a:rPr>
              <a:t>，</a:t>
            </a:r>
            <a:r>
              <a:rPr lang="en-US" altLang="zh-CN" sz="2400" b="0" i="1" dirty="0" err="1">
                <a:latin typeface="Times New Roman" pitchFamily="18" charset="0"/>
                <a:cs typeface="Times New Roman" pitchFamily="18" charset="0"/>
              </a:rPr>
              <a:t>U</a:t>
            </a:r>
            <a:r>
              <a:rPr lang="en-US" altLang="zh-CN" sz="2400" b="0" i="1" baseline="-25000" dirty="0" err="1">
                <a:latin typeface="Times New Roman" pitchFamily="18" charset="0"/>
                <a:cs typeface="Times New Roman" pitchFamily="18" charset="0"/>
              </a:rPr>
              <a:t>Sy</a:t>
            </a:r>
            <a:r>
              <a:rPr lang="zh-CN" altLang="zh-CN" sz="2400" b="0" dirty="0">
                <a:latin typeface="Times New Roman" pitchFamily="18" charset="0"/>
                <a:cs typeface="Times New Roman" pitchFamily="18" charset="0"/>
              </a:rPr>
              <a:t>等，则：</a:t>
            </a:r>
          </a:p>
          <a:p>
            <a:pPr algn="l">
              <a:lnSpc>
                <a:spcPct val="120000"/>
              </a:lnSpc>
            </a:pPr>
            <a:endParaRPr lang="zh-CN" altLang="en-US" sz="2400" dirty="0">
              <a:latin typeface="Times New Roman" pitchFamily="18" charset="0"/>
              <a:cs typeface="Times New Roman" pitchFamily="18" charset="0"/>
            </a:endParaRPr>
          </a:p>
        </p:txBody>
      </p:sp>
      <p:sp>
        <p:nvSpPr>
          <p:cNvPr id="60419" name="Rectangle 2"/>
          <p:cNvSpPr>
            <a:spLocks noChangeArrowheads="1"/>
          </p:cNvSpPr>
          <p:nvPr/>
        </p:nvSpPr>
        <p:spPr bwMode="auto">
          <a:xfrm>
            <a:off x="0" y="0"/>
            <a:ext cx="9144000" cy="0"/>
          </a:xfrm>
          <a:prstGeom prst="rect">
            <a:avLst/>
          </a:prstGeom>
          <a:noFill/>
          <a:ln w="9525" algn="ctr">
            <a:noFill/>
            <a:miter lim="800000"/>
            <a:headEnd/>
            <a:tailEnd/>
          </a:ln>
          <a:effectLst>
            <a:outerShdw dist="107763" dir="2700000" algn="ctr" rotWithShape="0">
              <a:schemeClr val="bg2"/>
            </a:outerShdw>
          </a:effectLst>
        </p:spPr>
        <p:txBody>
          <a:bodyPr wrap="none" anchor="ctr">
            <a:spAutoFit/>
          </a:bodyPr>
          <a:lstStyle/>
          <a:p>
            <a:endParaRPr lang="zh-CN" altLang="en-US"/>
          </a:p>
        </p:txBody>
      </p:sp>
      <p:graphicFrame>
        <p:nvGraphicFramePr>
          <p:cNvPr id="64516" name="对象 6"/>
          <p:cNvGraphicFramePr>
            <a:graphicFrameLocks noChangeAspect="1"/>
          </p:cNvGraphicFramePr>
          <p:nvPr>
            <p:extLst>
              <p:ext uri="{D42A27DB-BD31-4B8C-83A1-F6EECF244321}">
                <p14:modId xmlns:p14="http://schemas.microsoft.com/office/powerpoint/2010/main" val="4152574941"/>
              </p:ext>
            </p:extLst>
          </p:nvPr>
        </p:nvGraphicFramePr>
        <p:xfrm>
          <a:off x="1536700" y="1705244"/>
          <a:ext cx="6070600" cy="938213"/>
        </p:xfrm>
        <a:graphic>
          <a:graphicData uri="http://schemas.openxmlformats.org/presentationml/2006/ole">
            <mc:AlternateContent xmlns:mc="http://schemas.openxmlformats.org/markup-compatibility/2006">
              <mc:Choice xmlns:v="urn:schemas-microsoft-com:vml" Requires="v">
                <p:oleObj spid="_x0000_s92309" r:id="rId3" imgW="2959100" imgH="533400" progId="Equation.3">
                  <p:embed/>
                </p:oleObj>
              </mc:Choice>
              <mc:Fallback>
                <p:oleObj r:id="rId3" imgW="2959100" imgH="533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700" y="1705244"/>
                        <a:ext cx="6070600" cy="938213"/>
                      </a:xfrm>
                      <a:prstGeom prst="rect">
                        <a:avLst/>
                      </a:prstGeom>
                      <a:solidFill>
                        <a:srgbClr val="AED3D3"/>
                      </a:solidFill>
                    </p:spPr>
                  </p:pic>
                </p:oleObj>
              </mc:Fallback>
            </mc:AlternateContent>
          </a:graphicData>
        </a:graphic>
      </p:graphicFrame>
      <p:sp>
        <p:nvSpPr>
          <p:cNvPr id="60421" name="Rectangle 4"/>
          <p:cNvSpPr>
            <a:spLocks noChangeArrowheads="1"/>
          </p:cNvSpPr>
          <p:nvPr/>
        </p:nvSpPr>
        <p:spPr bwMode="auto">
          <a:xfrm>
            <a:off x="0" y="0"/>
            <a:ext cx="9144000" cy="0"/>
          </a:xfrm>
          <a:prstGeom prst="rect">
            <a:avLst/>
          </a:prstGeom>
          <a:noFill/>
          <a:ln w="9525" algn="ctr">
            <a:noFill/>
            <a:miter lim="800000"/>
            <a:headEnd/>
            <a:tailEnd/>
          </a:ln>
          <a:effectLst>
            <a:outerShdw dist="107763" dir="2700000" algn="ctr" rotWithShape="0">
              <a:schemeClr val="bg2"/>
            </a:outerShdw>
          </a:effectLst>
        </p:spPr>
        <p:txBody>
          <a:bodyPr wrap="none" anchor="ctr">
            <a:spAutoFit/>
          </a:bodyPr>
          <a:lstStyle/>
          <a:p>
            <a:endParaRPr lang="zh-CN" altLang="en-US"/>
          </a:p>
        </p:txBody>
      </p:sp>
      <p:graphicFrame>
        <p:nvGraphicFramePr>
          <p:cNvPr id="64518" name="对象 8"/>
          <p:cNvGraphicFramePr>
            <a:graphicFrameLocks noChangeAspect="1"/>
          </p:cNvGraphicFramePr>
          <p:nvPr>
            <p:extLst>
              <p:ext uri="{D42A27DB-BD31-4B8C-83A1-F6EECF244321}">
                <p14:modId xmlns:p14="http://schemas.microsoft.com/office/powerpoint/2010/main" val="2640595091"/>
              </p:ext>
            </p:extLst>
          </p:nvPr>
        </p:nvGraphicFramePr>
        <p:xfrm>
          <a:off x="1448163" y="2883174"/>
          <a:ext cx="6718300" cy="884238"/>
        </p:xfrm>
        <a:graphic>
          <a:graphicData uri="http://schemas.openxmlformats.org/presentationml/2006/ole">
            <mc:AlternateContent xmlns:mc="http://schemas.openxmlformats.org/markup-compatibility/2006">
              <mc:Choice xmlns:v="urn:schemas-microsoft-com:vml" Requires="v">
                <p:oleObj spid="_x0000_s92310" r:id="rId5" imgW="3479800" imgH="533400" progId="Equation.3">
                  <p:embed/>
                </p:oleObj>
              </mc:Choice>
              <mc:Fallback>
                <p:oleObj r:id="rId5" imgW="3479800" imgH="533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8163" y="2883174"/>
                        <a:ext cx="6718300" cy="884238"/>
                      </a:xfrm>
                      <a:prstGeom prst="rect">
                        <a:avLst/>
                      </a:prstGeom>
                      <a:solidFill>
                        <a:srgbClr val="AED3D3"/>
                      </a:solidFill>
                    </p:spPr>
                  </p:pic>
                </p:oleObj>
              </mc:Fallback>
            </mc:AlternateContent>
          </a:graphicData>
        </a:graphic>
      </p:graphicFrame>
      <p:sp>
        <p:nvSpPr>
          <p:cNvPr id="10" name="矩形 9"/>
          <p:cNvSpPr/>
          <p:nvPr/>
        </p:nvSpPr>
        <p:spPr>
          <a:xfrm>
            <a:off x="1232694" y="4086367"/>
            <a:ext cx="6678612" cy="523875"/>
          </a:xfrm>
          <a:prstGeom prst="rect">
            <a:avLst/>
          </a:prstGeom>
        </p:spPr>
        <p:txBody>
          <a:bodyPr wrap="none">
            <a:spAutoFit/>
          </a:bodyPr>
          <a:lstStyle/>
          <a:p>
            <a:pPr>
              <a:defRPr/>
            </a:pPr>
            <a:r>
              <a:rPr lang="en-US" altLang="zh-CN" sz="2800" kern="100" dirty="0">
                <a:latin typeface="黑体" panose="02010609060101010101" pitchFamily="49" charset="-122"/>
                <a:ea typeface="黑体" panose="02010609060101010101" pitchFamily="49" charset="-122"/>
                <a:cs typeface="Times New Roman" panose="02020603050405020304" pitchFamily="18" charset="0"/>
              </a:rPr>
              <a:t>4 </a:t>
            </a:r>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测量结果用合成标准不确定度表示为：</a:t>
            </a:r>
            <a:endParaRPr lang="zh-CN" altLang="en-US" sz="2800" dirty="0">
              <a:latin typeface="黑体" panose="02010609060101010101" pitchFamily="49" charset="-122"/>
              <a:ea typeface="黑体" panose="02010609060101010101" pitchFamily="49" charset="-122"/>
            </a:endParaRPr>
          </a:p>
        </p:txBody>
      </p:sp>
      <p:graphicFrame>
        <p:nvGraphicFramePr>
          <p:cNvPr id="64520" name="对象 11"/>
          <p:cNvGraphicFramePr>
            <a:graphicFrameLocks noChangeAspect="1"/>
          </p:cNvGraphicFramePr>
          <p:nvPr>
            <p:extLst>
              <p:ext uri="{D42A27DB-BD31-4B8C-83A1-F6EECF244321}">
                <p14:modId xmlns:p14="http://schemas.microsoft.com/office/powerpoint/2010/main" val="1522621971"/>
              </p:ext>
            </p:extLst>
          </p:nvPr>
        </p:nvGraphicFramePr>
        <p:xfrm>
          <a:off x="1966395" y="4808534"/>
          <a:ext cx="3238500" cy="1395413"/>
        </p:xfrm>
        <a:graphic>
          <a:graphicData uri="http://schemas.openxmlformats.org/presentationml/2006/ole">
            <mc:AlternateContent xmlns:mc="http://schemas.openxmlformats.org/markup-compatibility/2006">
              <mc:Choice xmlns:v="urn:schemas-microsoft-com:vml" Requires="v">
                <p:oleObj spid="_x0000_s92311" r:id="rId7" imgW="1473200" imgH="660400" progId="Equation.3">
                  <p:embed/>
                </p:oleObj>
              </mc:Choice>
              <mc:Fallback>
                <p:oleObj r:id="rId7" imgW="1473200" imgH="660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6395" y="4808534"/>
                        <a:ext cx="3238500" cy="1395413"/>
                      </a:xfrm>
                      <a:prstGeom prst="rect">
                        <a:avLst/>
                      </a:prstGeom>
                      <a:solidFill>
                        <a:srgbClr val="AED3D3"/>
                      </a:solidFill>
                    </p:spPr>
                  </p:pic>
                </p:oleObj>
              </mc:Fallback>
            </mc:AlternateContent>
          </a:graphicData>
        </a:graphic>
      </p:graphicFrame>
      <p:sp>
        <p:nvSpPr>
          <p:cNvPr id="9" name="TextBox 8"/>
          <p:cNvSpPr txBox="1"/>
          <p:nvPr/>
        </p:nvSpPr>
        <p:spPr>
          <a:xfrm>
            <a:off x="5715008" y="5429264"/>
            <a:ext cx="3068469" cy="584775"/>
          </a:xfrm>
          <a:prstGeom prst="rect">
            <a:avLst/>
          </a:prstGeom>
          <a:noFill/>
        </p:spPr>
        <p:txBody>
          <a:bodyPr wrap="none" rtlCol="0">
            <a:spAutoFit/>
          </a:bodyPr>
          <a:lstStyle/>
          <a:p>
            <a:r>
              <a:rPr lang="zh-CN" altLang="en-US" sz="3200" u="sng" dirty="0">
                <a:solidFill>
                  <a:srgbClr val="FF0000"/>
                </a:solidFill>
              </a:rPr>
              <a:t>本课程使用方法</a:t>
            </a:r>
          </a:p>
        </p:txBody>
      </p:sp>
      <p:sp>
        <p:nvSpPr>
          <p:cNvPr id="2" name="矩形 1"/>
          <p:cNvSpPr/>
          <p:nvPr/>
        </p:nvSpPr>
        <p:spPr>
          <a:xfrm>
            <a:off x="5589834" y="4808534"/>
            <a:ext cx="1393331" cy="461665"/>
          </a:xfrm>
          <a:prstGeom prst="rect">
            <a:avLst/>
          </a:prstGeom>
          <a:solidFill>
            <a:srgbClr val="AED3D3"/>
          </a:solidFill>
        </p:spPr>
        <p:txBody>
          <a:bodyPr wrap="none">
            <a:spAutoFit/>
          </a:bodyPr>
          <a:lstStyle/>
          <a:p>
            <a:r>
              <a:rPr lang="en-US" altLang="zh-CN" sz="2400" i="1" u="sng" dirty="0">
                <a:solidFill>
                  <a:srgbClr val="FF0000"/>
                </a:solidFill>
                <a:latin typeface="Times New Roman" panose="02020603050405020304" pitchFamily="18" charset="0"/>
                <a:cs typeface="Times New Roman" panose="02020603050405020304" pitchFamily="18" charset="0"/>
              </a:rPr>
              <a:t>P</a:t>
            </a:r>
            <a:r>
              <a:rPr lang="en-US" altLang="zh-CN" sz="2400" u="sng" dirty="0">
                <a:solidFill>
                  <a:srgbClr val="FF0000"/>
                </a:solidFill>
                <a:latin typeface="Times New Roman" panose="02020603050405020304" pitchFamily="18" charset="0"/>
                <a:cs typeface="Times New Roman" panose="02020603050405020304" pitchFamily="18" charset="0"/>
              </a:rPr>
              <a:t>=68.3%</a:t>
            </a:r>
            <a:endParaRPr lang="zh-CN" altLang="en-US" sz="2400" dirty="0"/>
          </a:p>
        </p:txBody>
      </p:sp>
      <p:sp>
        <p:nvSpPr>
          <p:cNvPr id="11" name="Text Box 2"/>
          <p:cNvSpPr txBox="1"/>
          <p:nvPr/>
        </p:nvSpPr>
        <p:spPr>
          <a:xfrm>
            <a:off x="166086" y="1630367"/>
            <a:ext cx="615553" cy="3304751"/>
          </a:xfrm>
          <a:prstGeom prst="rect">
            <a:avLst/>
          </a:prstGeom>
          <a:noFill/>
          <a:ln w="9525">
            <a:noFill/>
            <a:miter/>
          </a:ln>
        </p:spPr>
        <p:txBody>
          <a:bodyPr vert="eaVert" wrap="non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不 确 定 度 计 算 </a:t>
            </a:r>
          </a:p>
        </p:txBody>
      </p:sp>
      <p:sp>
        <p:nvSpPr>
          <p:cNvPr id="3" name="日期占位符 2"/>
          <p:cNvSpPr>
            <a:spLocks noGrp="1"/>
          </p:cNvSpPr>
          <p:nvPr>
            <p:ph type="dt" sz="half" idx="10"/>
          </p:nvPr>
        </p:nvSpPr>
        <p:spPr/>
        <p:txBody>
          <a:bodyPr/>
          <a:lstStyle/>
          <a:p>
            <a:pPr rtl="0">
              <a:defRPr/>
            </a:pPr>
            <a:fld id="{9757F887-D0FE-4041-8D9A-A9A0A2CDDBA0}" type="datetime1">
              <a:rPr lang="zh-CN" altLang="en-US" smtClean="0">
                <a:cs typeface="+mn-cs"/>
              </a:rPr>
              <a:t>2023/2/20</a:t>
            </a:fld>
            <a:endParaRPr lang="zh-CN" altLang="en-US">
              <a:cs typeface="+mn-cs"/>
            </a:endParaRPr>
          </a:p>
        </p:txBody>
      </p:sp>
      <p:sp>
        <p:nvSpPr>
          <p:cNvPr id="4" name="灯片编号占位符 3"/>
          <p:cNvSpPr>
            <a:spLocks noGrp="1"/>
          </p:cNvSpPr>
          <p:nvPr>
            <p:ph type="sldNum" sz="quarter" idx="12"/>
          </p:nvPr>
        </p:nvSpPr>
        <p:spPr/>
        <p:txBody>
          <a:bodyPr/>
          <a:lstStyle/>
          <a:p>
            <a:pPr lvl="0" algn="l" eaLnBrk="1" hangingPunct="1"/>
            <a:fld id="{9A0DB2DC-4C9A-4742-B13C-FB6460FD3503}" type="slidenum">
              <a:rPr lang="zh-CN" altLang="en-US" sz="1400" b="0" smtClean="0"/>
              <a:t>56</a:t>
            </a:fld>
            <a:endParaRPr lang="en-US" altLang="zh-CN" sz="1400" b="0" dirty="0"/>
          </a:p>
        </p:txBody>
      </p:sp>
    </p:spTree>
    <p:extLst>
      <p:ext uri="{BB962C8B-B14F-4D97-AF65-F5344CB8AC3E}">
        <p14:creationId xmlns:p14="http://schemas.microsoft.com/office/powerpoint/2010/main" val="338785319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4516"/>
                                        </p:tgtEl>
                                        <p:attrNameLst>
                                          <p:attrName>style.visibility</p:attrName>
                                        </p:attrNameLst>
                                      </p:cBhvr>
                                      <p:to>
                                        <p:strVal val="visible"/>
                                      </p:to>
                                    </p:set>
                                    <p:animEffect transition="in" filter="box(in)">
                                      <p:cBhvr>
                                        <p:cTn id="7" dur="500"/>
                                        <p:tgtEl>
                                          <p:spTgt spid="645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64518"/>
                                        </p:tgtEl>
                                        <p:attrNameLst>
                                          <p:attrName>style.visibility</p:attrName>
                                        </p:attrNameLst>
                                      </p:cBhvr>
                                      <p:to>
                                        <p:strVal val="visible"/>
                                      </p:to>
                                    </p:set>
                                    <p:animEffect transition="in" filter="diamond(in)">
                                      <p:cBhvr>
                                        <p:cTn id="12" dur="2000"/>
                                        <p:tgtEl>
                                          <p:spTgt spid="645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amond(in)">
                                      <p:cBhvr>
                                        <p:cTn id="17" dur="20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64520"/>
                                        </p:tgtEl>
                                        <p:attrNameLst>
                                          <p:attrName>style.visibility</p:attrName>
                                        </p:attrNameLst>
                                      </p:cBhvr>
                                      <p:to>
                                        <p:strVal val="visible"/>
                                      </p:to>
                                    </p:set>
                                    <p:animEffect transition="in" filter="diamond(in)">
                                      <p:cBhvr>
                                        <p:cTn id="22" dur="2000"/>
                                        <p:tgtEl>
                                          <p:spTgt spid="645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amond(in)">
                                      <p:cBhvr>
                                        <p:cTn id="3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47893" y="1210261"/>
            <a:ext cx="7058025" cy="642938"/>
          </a:xfrm>
          <a:prstGeom prst="rect">
            <a:avLst/>
          </a:prstGeom>
          <a:noFill/>
          <a:ln w="9525">
            <a:noFill/>
            <a:miter lim="800000"/>
            <a:headEnd/>
            <a:tailEnd/>
          </a:ln>
        </p:spPr>
        <p:txBody>
          <a:bodyPr/>
          <a:lstStyle/>
          <a:p>
            <a:pPr marL="342900" indent="-342900" eaLnBrk="1" hangingPunct="1">
              <a:lnSpc>
                <a:spcPct val="130000"/>
              </a:lnSpc>
              <a:spcBef>
                <a:spcPct val="20000"/>
              </a:spcBef>
              <a:buClr>
                <a:schemeClr val="tx1"/>
              </a:buClr>
              <a:buSzPct val="70000"/>
              <a:buFont typeface="Wingdings" pitchFamily="2" charset="2"/>
              <a:buNone/>
              <a:defRPr/>
            </a:pPr>
            <a:r>
              <a:rPr lang="zh-CN" altLang="en-US" sz="2800" kern="0" dirty="0">
                <a:solidFill>
                  <a:schemeClr val="tx2"/>
                </a:solidFill>
                <a:latin typeface="黑体" pitchFamily="49" charset="-122"/>
                <a:ea typeface="黑体" pitchFamily="49" charset="-122"/>
              </a:rPr>
              <a:t>三．扩展不确定度 </a:t>
            </a:r>
            <a:r>
              <a:rPr lang="zh-CN" altLang="en-US" sz="2800" kern="0" dirty="0">
                <a:solidFill>
                  <a:srgbClr val="FF0000"/>
                </a:solidFill>
                <a:latin typeface="黑体" pitchFamily="49" charset="-122"/>
                <a:ea typeface="黑体" pitchFamily="49" charset="-122"/>
              </a:rPr>
              <a:t>（略）</a:t>
            </a:r>
            <a:endParaRPr lang="en-US" altLang="zh-CN" sz="2800" kern="0" dirty="0">
              <a:solidFill>
                <a:srgbClr val="FF0000"/>
              </a:solidFill>
              <a:latin typeface="黑体" pitchFamily="49" charset="-122"/>
              <a:ea typeface="黑体" pitchFamily="49" charset="-122"/>
            </a:endParaRPr>
          </a:p>
          <a:p>
            <a:pPr marL="342900" indent="-342900" eaLnBrk="1" hangingPunct="1">
              <a:lnSpc>
                <a:spcPct val="130000"/>
              </a:lnSpc>
              <a:spcBef>
                <a:spcPct val="20000"/>
              </a:spcBef>
              <a:buClr>
                <a:schemeClr val="tx1"/>
              </a:buClr>
              <a:buSzPct val="70000"/>
              <a:buFont typeface="Wingdings" pitchFamily="2" charset="2"/>
              <a:buNone/>
              <a:defRPr/>
            </a:pPr>
            <a:endParaRPr lang="zh-CN" altLang="en-US" sz="2800" kern="0" dirty="0">
              <a:solidFill>
                <a:schemeClr val="tx2"/>
              </a:solidFill>
              <a:latin typeface="黑体" pitchFamily="49" charset="-122"/>
              <a:ea typeface="黑体" pitchFamily="49" charset="-122"/>
            </a:endParaRPr>
          </a:p>
        </p:txBody>
      </p:sp>
      <p:sp>
        <p:nvSpPr>
          <p:cNvPr id="61444" name="Rectangle 5"/>
          <p:cNvSpPr>
            <a:spLocks noChangeArrowheads="1"/>
          </p:cNvSpPr>
          <p:nvPr/>
        </p:nvSpPr>
        <p:spPr bwMode="auto">
          <a:xfrm>
            <a:off x="0" y="0"/>
            <a:ext cx="9144000" cy="0"/>
          </a:xfrm>
          <a:prstGeom prst="rect">
            <a:avLst/>
          </a:prstGeom>
          <a:noFill/>
          <a:ln w="9525" algn="ctr">
            <a:noFill/>
            <a:miter lim="800000"/>
            <a:headEnd/>
            <a:tailEnd/>
          </a:ln>
          <a:effectLst>
            <a:outerShdw dist="107763" dir="2700000" algn="ctr" rotWithShape="0">
              <a:schemeClr val="bg2"/>
            </a:outerShdw>
          </a:effectLst>
        </p:spPr>
        <p:txBody>
          <a:bodyPr wrap="none" anchor="ctr">
            <a:spAutoFit/>
          </a:bodyPr>
          <a:lstStyle/>
          <a:p>
            <a:endParaRPr lang="zh-CN" altLang="en-US"/>
          </a:p>
        </p:txBody>
      </p:sp>
      <p:sp>
        <p:nvSpPr>
          <p:cNvPr id="61447" name="Rectangle 7"/>
          <p:cNvSpPr>
            <a:spLocks noChangeArrowheads="1"/>
          </p:cNvSpPr>
          <p:nvPr/>
        </p:nvSpPr>
        <p:spPr bwMode="auto">
          <a:xfrm>
            <a:off x="0" y="0"/>
            <a:ext cx="9144000" cy="0"/>
          </a:xfrm>
          <a:prstGeom prst="rect">
            <a:avLst/>
          </a:prstGeom>
          <a:noFill/>
          <a:ln w="9525" algn="ctr">
            <a:noFill/>
            <a:miter lim="800000"/>
            <a:headEnd/>
            <a:tailEnd/>
          </a:ln>
          <a:effectLst>
            <a:outerShdw dist="107763" dir="2700000" algn="ctr" rotWithShape="0">
              <a:schemeClr val="bg2"/>
            </a:outerShdw>
          </a:effectLst>
        </p:spPr>
        <p:txBody>
          <a:bodyPr wrap="none" anchor="ctr">
            <a:spAutoFit/>
          </a:bodyPr>
          <a:lstStyle/>
          <a:p>
            <a:endParaRPr lang="zh-CN" altLang="en-US"/>
          </a:p>
        </p:txBody>
      </p:sp>
      <p:sp>
        <p:nvSpPr>
          <p:cNvPr id="5" name="Text Box 2"/>
          <p:cNvSpPr txBox="1"/>
          <p:nvPr/>
        </p:nvSpPr>
        <p:spPr>
          <a:xfrm>
            <a:off x="166086" y="1630367"/>
            <a:ext cx="615553" cy="3304751"/>
          </a:xfrm>
          <a:prstGeom prst="rect">
            <a:avLst/>
          </a:prstGeom>
          <a:noFill/>
          <a:ln w="9525">
            <a:noFill/>
            <a:miter/>
          </a:ln>
        </p:spPr>
        <p:txBody>
          <a:bodyPr vert="eaVert" wrap="non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不 确 定 度 计 算 </a:t>
            </a:r>
          </a:p>
        </p:txBody>
      </p:sp>
      <p:sp>
        <p:nvSpPr>
          <p:cNvPr id="2" name="日期占位符 1"/>
          <p:cNvSpPr>
            <a:spLocks noGrp="1"/>
          </p:cNvSpPr>
          <p:nvPr>
            <p:ph type="dt" sz="half" idx="10"/>
          </p:nvPr>
        </p:nvSpPr>
        <p:spPr/>
        <p:txBody>
          <a:bodyPr/>
          <a:lstStyle/>
          <a:p>
            <a:pPr rtl="0">
              <a:defRPr/>
            </a:pPr>
            <a:fld id="{1080809B-FE7F-4BBB-857F-5EB2A8BAAFF5}" type="datetime1">
              <a:rPr lang="zh-CN" altLang="en-US" smtClean="0">
                <a:cs typeface="+mn-cs"/>
              </a:rPr>
              <a:t>2023/2/20</a:t>
            </a:fld>
            <a:endParaRPr lang="zh-CN" altLang="en-US">
              <a:cs typeface="+mn-cs"/>
            </a:endParaRPr>
          </a:p>
        </p:txBody>
      </p:sp>
      <p:sp>
        <p:nvSpPr>
          <p:cNvPr id="4" name="灯片编号占位符 3"/>
          <p:cNvSpPr>
            <a:spLocks noGrp="1"/>
          </p:cNvSpPr>
          <p:nvPr>
            <p:ph type="sldNum" sz="quarter" idx="12"/>
          </p:nvPr>
        </p:nvSpPr>
        <p:spPr/>
        <p:txBody>
          <a:bodyPr/>
          <a:lstStyle/>
          <a:p>
            <a:pPr lvl="0" algn="l" eaLnBrk="1" hangingPunct="1"/>
            <a:fld id="{9A0DB2DC-4C9A-4742-B13C-FB6460FD3503}" type="slidenum">
              <a:rPr lang="zh-CN" altLang="en-US" sz="1400" b="0" smtClean="0"/>
              <a:t>57</a:t>
            </a:fld>
            <a:endParaRPr lang="en-US" altLang="zh-CN" sz="1400" b="0" dirty="0"/>
          </a:p>
        </p:txBody>
      </p:sp>
    </p:spTree>
    <p:extLst>
      <p:ext uri="{BB962C8B-B14F-4D97-AF65-F5344CB8AC3E}">
        <p14:creationId xmlns:p14="http://schemas.microsoft.com/office/powerpoint/2010/main" val="230924844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ppt_w/2"/>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0" dur="5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2CDA3988-0256-4ACD-B88D-29CA10983EDA}" type="datetime1">
              <a:rPr lang="zh-CN" altLang="en-US" sz="1400" smtClean="0"/>
              <a:t>2023/2/20</a:t>
            </a:fld>
            <a:endParaRPr lang="en-US" altLang="zh-CN" sz="1400" dirty="0"/>
          </a:p>
        </p:txBody>
      </p:sp>
      <p:sp>
        <p:nvSpPr>
          <p:cNvPr id="48131" name="Text Box 2"/>
          <p:cNvSpPr txBox="1"/>
          <p:nvPr/>
        </p:nvSpPr>
        <p:spPr>
          <a:xfrm>
            <a:off x="148039" y="1401763"/>
            <a:ext cx="615553" cy="4475162"/>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有 效 数 字 及 其 运 算</a:t>
            </a:r>
          </a:p>
        </p:txBody>
      </p:sp>
      <p:sp>
        <p:nvSpPr>
          <p:cNvPr id="48132" name="Text Box 3"/>
          <p:cNvSpPr txBox="1"/>
          <p:nvPr/>
        </p:nvSpPr>
        <p:spPr>
          <a:xfrm>
            <a:off x="1475656" y="274874"/>
            <a:ext cx="6495185" cy="523220"/>
          </a:xfrm>
          <a:prstGeom prst="rect">
            <a:avLst/>
          </a:prstGeom>
          <a:noFill/>
          <a:ln w="9525">
            <a:noFill/>
            <a:miter/>
          </a:ln>
        </p:spPr>
        <p:txBody>
          <a:bodyPr wrap="square">
            <a:spAutoFit/>
          </a:bodyPr>
          <a:lstStyle/>
          <a:p>
            <a:pPr lvl="0" algn="l" eaLnBrk="1" hangingPunct="1"/>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1</a:t>
            </a:r>
            <a:r>
              <a:rPr lang="en-US" altLang="zh-CN" sz="2800" dirty="0">
                <a:latin typeface="黑体" panose="02010609060101010101" pitchFamily="49" charset="-122"/>
                <a:ea typeface="黑体" panose="02010609060101010101" pitchFamily="49" charset="-122"/>
              </a:rPr>
              <a:t>.4 </a:t>
            </a:r>
            <a:r>
              <a:rPr lang="zh-CN" altLang="en-US" sz="2800" dirty="0">
                <a:latin typeface="黑体" panose="02010609060101010101" pitchFamily="49" charset="-122"/>
                <a:ea typeface="黑体" panose="02010609060101010101" pitchFamily="49" charset="-122"/>
              </a:rPr>
              <a:t>有效数字及其运算规则</a:t>
            </a:r>
            <a:r>
              <a:rPr lang="zh-CN" altLang="en-US" sz="2800" b="0" dirty="0">
                <a:latin typeface="黑体" panose="02010609060101010101" pitchFamily="49" charset="-122"/>
                <a:ea typeface="黑体" panose="02010609060101010101" pitchFamily="49" charset="-122"/>
              </a:rPr>
              <a:t> </a:t>
            </a:r>
          </a:p>
        </p:txBody>
      </p:sp>
      <p:sp>
        <p:nvSpPr>
          <p:cNvPr id="151556" name="Text Box 4"/>
          <p:cNvSpPr txBox="1"/>
          <p:nvPr/>
        </p:nvSpPr>
        <p:spPr>
          <a:xfrm>
            <a:off x="1475656" y="1164547"/>
            <a:ext cx="5008102" cy="430887"/>
          </a:xfrm>
          <a:prstGeom prst="rect">
            <a:avLst/>
          </a:prstGeom>
          <a:noFill/>
          <a:ln w="9525">
            <a:noFill/>
            <a:miter/>
          </a:ln>
        </p:spPr>
        <p:txBody>
          <a:bodyPr wrap="none">
            <a:spAutoFit/>
          </a:bodyPr>
          <a:lstStyle/>
          <a:p>
            <a:pPr lvl="0" algn="l" eaLnBrk="1" hangingPunct="1"/>
            <a:r>
              <a:rPr lang="zh-CN" altLang="en-US" sz="2200" dirty="0">
                <a:solidFill>
                  <a:srgbClr val="000000"/>
                </a:solidFill>
                <a:latin typeface="宋体" panose="02010600030101010101" pitchFamily="2" charset="-122"/>
              </a:rPr>
              <a:t>数字分类：完全准确数字；有效数字。</a:t>
            </a:r>
          </a:p>
        </p:txBody>
      </p:sp>
      <p:sp>
        <p:nvSpPr>
          <p:cNvPr id="151557" name="Text Box 5"/>
          <p:cNvSpPr txBox="1"/>
          <p:nvPr/>
        </p:nvSpPr>
        <p:spPr>
          <a:xfrm>
            <a:off x="1331640" y="1777782"/>
            <a:ext cx="7693025" cy="1206484"/>
          </a:xfrm>
          <a:prstGeom prst="rect">
            <a:avLst/>
          </a:prstGeom>
          <a:noFill/>
          <a:ln w="9525">
            <a:noFill/>
            <a:miter/>
          </a:ln>
        </p:spPr>
        <p:txBody>
          <a:bodyPr>
            <a:spAutoFit/>
          </a:bodyPr>
          <a:lstStyle/>
          <a:p>
            <a:pPr lvl="0" algn="l" eaLnBrk="1" hangingPunct="1"/>
            <a:r>
              <a:rPr lang="zh-CN" altLang="en-US" sz="2400" dirty="0">
                <a:solidFill>
                  <a:srgbClr val="0000CC"/>
                </a:solidFill>
                <a:latin typeface="黑体" panose="02010609060101010101" pitchFamily="49" charset="-122"/>
                <a:ea typeface="黑体" panose="02010609060101010101" pitchFamily="49" charset="-122"/>
              </a:rPr>
              <a:t> 一、 有效数字的概念</a:t>
            </a:r>
          </a:p>
          <a:p>
            <a:pPr lvl="0" algn="l" eaLnBrk="1" hangingPunct="1">
              <a:spcBef>
                <a:spcPct val="20000"/>
              </a:spcBef>
            </a:pPr>
            <a:r>
              <a:rPr lang="zh-CN" altLang="en-US" sz="2200" dirty="0">
                <a:solidFill>
                  <a:srgbClr val="000000"/>
                </a:solidFill>
                <a:latin typeface="宋体" panose="02010600030101010101" pitchFamily="2" charset="-122"/>
              </a:rPr>
              <a:t>有效数字的构成(读取)：准确部分 + 一位非准确部分(误差所在位)。</a:t>
            </a:r>
          </a:p>
        </p:txBody>
      </p:sp>
      <p:pic>
        <p:nvPicPr>
          <p:cNvPr id="151558" name="Picture 6" descr="米尺测量"/>
          <p:cNvPicPr>
            <a:picLocks noChangeAspect="1"/>
          </p:cNvPicPr>
          <p:nvPr/>
        </p:nvPicPr>
        <p:blipFill>
          <a:blip r:embed="rId2"/>
          <a:stretch>
            <a:fillRect/>
          </a:stretch>
        </p:blipFill>
        <p:spPr>
          <a:xfrm>
            <a:off x="3059113" y="2781304"/>
            <a:ext cx="5562600" cy="1819275"/>
          </a:xfrm>
          <a:prstGeom prst="rect">
            <a:avLst/>
          </a:prstGeom>
          <a:noFill/>
          <a:ln w="9525">
            <a:noFill/>
            <a:miter/>
          </a:ln>
        </p:spPr>
      </p:pic>
      <p:sp>
        <p:nvSpPr>
          <p:cNvPr id="151559" name="Text Box 7"/>
          <p:cNvSpPr txBox="1"/>
          <p:nvPr/>
        </p:nvSpPr>
        <p:spPr>
          <a:xfrm>
            <a:off x="1393794" y="4508504"/>
            <a:ext cx="7750206" cy="1988237"/>
          </a:xfrm>
          <a:prstGeom prst="rect">
            <a:avLst/>
          </a:prstGeom>
          <a:noFill/>
          <a:ln w="9525">
            <a:noFill/>
            <a:miter/>
          </a:ln>
        </p:spPr>
        <p:txBody>
          <a:bodyPr wrap="square">
            <a:spAutoFit/>
          </a:bodyPr>
          <a:lstStyle/>
          <a:p>
            <a:pPr lvl="0" algn="l" eaLnBrk="1" hangingPunct="1">
              <a:lnSpc>
                <a:spcPct val="140000"/>
              </a:lnSpc>
            </a:pPr>
            <a:r>
              <a:rPr lang="en-US" altLang="zh-CN" sz="2200" dirty="0">
                <a:solidFill>
                  <a:srgbClr val="000000"/>
                </a:solidFill>
                <a:latin typeface="宋体" panose="02010600030101010101" pitchFamily="2" charset="-122"/>
              </a:rPr>
              <a:t>  (</a:t>
            </a:r>
            <a:r>
              <a:rPr lang="en-US" altLang="zh-CN" sz="2200" dirty="0">
                <a:solidFill>
                  <a:srgbClr val="000000"/>
                </a:solidFill>
                <a:latin typeface="宋体" panose="02010600030101010101" pitchFamily="2" charset="-122"/>
                <a:ea typeface="Times New Roman" panose="02020603050405020304" pitchFamily="18" charset="0"/>
              </a:rPr>
              <a:t>I</a:t>
            </a:r>
            <a:r>
              <a:rPr lang="en-US" altLang="zh-CN" sz="2200" dirty="0">
                <a:solidFill>
                  <a:srgbClr val="000000"/>
                </a:solidFill>
                <a:latin typeface="宋体" panose="02010600030101010101" pitchFamily="2" charset="-122"/>
              </a:rPr>
              <a:t>)</a:t>
            </a:r>
            <a:r>
              <a:rPr lang="zh-CN" altLang="en-US" sz="2200" dirty="0">
                <a:solidFill>
                  <a:srgbClr val="000000"/>
                </a:solidFill>
                <a:latin typeface="宋体" panose="02010600030101010101" pitchFamily="2" charset="-122"/>
              </a:rPr>
              <a:t>物体长度</a:t>
            </a:r>
            <a:r>
              <a:rPr lang="en-US" altLang="zh-CN" sz="2200" i="1" dirty="0">
                <a:solidFill>
                  <a:srgbClr val="000000"/>
                </a:solidFill>
                <a:latin typeface="宋体" panose="02010600030101010101" pitchFamily="2" charset="-122"/>
                <a:ea typeface="Times New Roman" panose="02020603050405020304" pitchFamily="18" charset="0"/>
              </a:rPr>
              <a:t>L</a:t>
            </a:r>
            <a:r>
              <a:rPr lang="zh-CN" altLang="en-US" sz="2200" dirty="0">
                <a:solidFill>
                  <a:srgbClr val="000000"/>
                </a:solidFill>
                <a:latin typeface="宋体" panose="02010600030101010101" pitchFamily="2" charset="-122"/>
              </a:rPr>
              <a:t>估读为</a:t>
            </a:r>
            <a:r>
              <a:rPr lang="zh-CN" altLang="en-US" sz="2200" dirty="0">
                <a:solidFill>
                  <a:srgbClr val="000000"/>
                </a:solidFill>
                <a:latin typeface="宋体" panose="02010600030101010101" pitchFamily="2" charset="-122"/>
                <a:ea typeface="Times New Roman" panose="02020603050405020304" pitchFamily="18" charset="0"/>
              </a:rPr>
              <a:t>4.27</a:t>
            </a:r>
            <a:r>
              <a:rPr lang="en-US" altLang="zh-CN" sz="2200" dirty="0">
                <a:solidFill>
                  <a:srgbClr val="000000"/>
                </a:solidFill>
                <a:latin typeface="宋体" panose="02010600030101010101" pitchFamily="2" charset="-122"/>
                <a:ea typeface="Times New Roman" panose="02020603050405020304" pitchFamily="18" charset="0"/>
              </a:rPr>
              <a:t>cm</a:t>
            </a:r>
            <a:r>
              <a:rPr lang="zh-CN" altLang="en-US" sz="2200" dirty="0">
                <a:solidFill>
                  <a:srgbClr val="000000"/>
                </a:solidFill>
                <a:latin typeface="宋体" panose="02010600030101010101" pitchFamily="2" charset="-122"/>
              </a:rPr>
              <a:t>或</a:t>
            </a:r>
            <a:r>
              <a:rPr lang="zh-CN" altLang="en-US" sz="2200" dirty="0">
                <a:solidFill>
                  <a:srgbClr val="000000"/>
                </a:solidFill>
                <a:latin typeface="宋体" panose="02010600030101010101" pitchFamily="2" charset="-122"/>
                <a:ea typeface="Times New Roman" panose="02020603050405020304" pitchFamily="18" charset="0"/>
              </a:rPr>
              <a:t>4.28</a:t>
            </a:r>
            <a:r>
              <a:rPr lang="en-US" altLang="zh-CN" sz="2200" dirty="0">
                <a:solidFill>
                  <a:srgbClr val="000000"/>
                </a:solidFill>
                <a:latin typeface="宋体" panose="02010600030101010101" pitchFamily="2" charset="-122"/>
                <a:ea typeface="Times New Roman" panose="02020603050405020304" pitchFamily="18" charset="0"/>
              </a:rPr>
              <a:t>cm</a:t>
            </a:r>
          </a:p>
          <a:p>
            <a:pPr lvl="0" algn="l" eaLnBrk="1" hangingPunct="1">
              <a:lnSpc>
                <a:spcPct val="140000"/>
              </a:lnSpc>
            </a:pPr>
            <a:r>
              <a:rPr lang="zh-CN" altLang="en-US" sz="2200" dirty="0">
                <a:solidFill>
                  <a:srgbClr val="000000"/>
                </a:solidFill>
                <a:latin typeface="宋体" panose="02010600030101010101" pitchFamily="2" charset="-122"/>
              </a:rPr>
              <a:t>  (</a:t>
            </a:r>
            <a:r>
              <a:rPr lang="en-US" altLang="zh-CN" sz="2200" dirty="0">
                <a:solidFill>
                  <a:srgbClr val="000000"/>
                </a:solidFill>
                <a:latin typeface="宋体" panose="02010600030101010101" pitchFamily="2" charset="-122"/>
              </a:rPr>
              <a:t>II)</a:t>
            </a:r>
            <a:r>
              <a:rPr lang="zh-CN" altLang="en-US" sz="2200" dirty="0">
                <a:solidFill>
                  <a:srgbClr val="000000"/>
                </a:solidFill>
                <a:latin typeface="宋体" panose="02010600030101010101" pitchFamily="2" charset="-122"/>
              </a:rPr>
              <a:t>右端恰好与15</a:t>
            </a:r>
            <a:r>
              <a:rPr lang="en-US" altLang="zh-CN" sz="2200" dirty="0">
                <a:solidFill>
                  <a:srgbClr val="000000"/>
                </a:solidFill>
                <a:latin typeface="宋体" panose="02010600030101010101" pitchFamily="2" charset="-122"/>
              </a:rPr>
              <a:t>cm</a:t>
            </a:r>
            <a:r>
              <a:rPr lang="zh-CN" altLang="en-US" sz="2200" dirty="0">
                <a:solidFill>
                  <a:srgbClr val="000000"/>
                </a:solidFill>
                <a:latin typeface="宋体" panose="02010600030101010101" pitchFamily="2" charset="-122"/>
              </a:rPr>
              <a:t>刻度线对齐,准确数字为“15.0”，再加上估读数“0”，则物体长度</a:t>
            </a:r>
            <a:r>
              <a:rPr lang="en-US" altLang="zh-CN" sz="2200" i="1" dirty="0">
                <a:solidFill>
                  <a:srgbClr val="000000"/>
                </a:solidFill>
                <a:latin typeface="宋体" panose="02010600030101010101" pitchFamily="2" charset="-122"/>
              </a:rPr>
              <a:t>L</a:t>
            </a:r>
            <a:r>
              <a:rPr lang="zh-CN" altLang="en-US" sz="2200" dirty="0">
                <a:solidFill>
                  <a:srgbClr val="000000"/>
                </a:solidFill>
                <a:latin typeface="宋体" panose="02010600030101010101" pitchFamily="2" charset="-122"/>
              </a:rPr>
              <a:t>的有效数字应记为15.00</a:t>
            </a:r>
            <a:r>
              <a:rPr lang="en-US" altLang="zh-CN" sz="2200" dirty="0">
                <a:solidFill>
                  <a:srgbClr val="000000"/>
                </a:solidFill>
                <a:latin typeface="宋体" panose="02010600030101010101" pitchFamily="2" charset="-122"/>
              </a:rPr>
              <a:t>cm</a:t>
            </a:r>
            <a:r>
              <a:rPr lang="en-US" altLang="zh-CN" sz="2200" dirty="0">
                <a:solidFill>
                  <a:srgbClr val="000000"/>
                </a:solidFill>
                <a:latin typeface="宋体" panose="02010600030101010101" pitchFamily="2" charset="-122"/>
                <a:ea typeface="Times New Roman" panose="02020603050405020304" pitchFamily="18" charset="0"/>
              </a:rPr>
              <a:t>.</a:t>
            </a:r>
            <a:r>
              <a:rPr lang="zh-CN" altLang="en-US" sz="2200" dirty="0">
                <a:solidFill>
                  <a:srgbClr val="000000"/>
                </a:solidFill>
                <a:latin typeface="宋体" panose="02010600030101010101" pitchFamily="2" charset="-122"/>
              </a:rPr>
              <a:t> 估计值，一般为最小分度值的1/10的整数倍</a:t>
            </a:r>
          </a:p>
        </p:txBody>
      </p:sp>
      <p:sp>
        <p:nvSpPr>
          <p:cNvPr id="151560" name="Comment 8"/>
          <p:cNvSpPr/>
          <p:nvPr/>
        </p:nvSpPr>
        <p:spPr>
          <a:xfrm>
            <a:off x="4500567" y="260350"/>
            <a:ext cx="1800225" cy="987504"/>
          </a:xfrm>
          <a:prstGeom prst="wedgeRoundRectCallout">
            <a:avLst>
              <a:gd name="adj1" fmla="val -78657"/>
              <a:gd name="adj2" fmla="val 65819"/>
              <a:gd name="adj3" fmla="val 16667"/>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lvl="0" algn="l" eaLnBrk="1" hangingPunct="1">
              <a:lnSpc>
                <a:spcPct val="130000"/>
              </a:lnSpc>
              <a:spcBef>
                <a:spcPct val="50000"/>
              </a:spcBef>
            </a:pPr>
            <a:r>
              <a:rPr lang="zh-CN" altLang="en-US" sz="2000" b="0" dirty="0">
                <a:solidFill>
                  <a:srgbClr val="000000"/>
                </a:solidFill>
                <a:latin typeface="宋体" panose="02010600030101010101" pitchFamily="2" charset="-122"/>
              </a:rPr>
              <a:t>位数无限多，如</a:t>
            </a:r>
            <a:r>
              <a:rPr lang="zh-CN" altLang="en-US" sz="2000" b="0" dirty="0">
                <a:solidFill>
                  <a:srgbClr val="000000"/>
                </a:solidFill>
                <a:latin typeface="Times New Roman" panose="02020603050405020304" pitchFamily="18" charset="0"/>
                <a:ea typeface="Times New Roman" panose="02020603050405020304" pitchFamily="18" charset="0"/>
              </a:rPr>
              <a:t>1/3</a:t>
            </a:r>
            <a:r>
              <a:rPr lang="zh-CN" altLang="en-US" sz="2000" b="0" dirty="0">
                <a:solidFill>
                  <a:srgbClr val="000000"/>
                </a:solidFill>
                <a:latin typeface="宋体" panose="02010600030101010101" pitchFamily="2" charset="-122"/>
              </a:rPr>
              <a:t>，</a:t>
            </a:r>
            <a:r>
              <a:rPr lang="en-US" altLang="zh-CN" sz="2000" b="0" dirty="0">
                <a:solidFill>
                  <a:srgbClr val="000000"/>
                </a:solidFill>
                <a:latin typeface="宋体" panose="02010600030101010101" pitchFamily="2" charset="-122"/>
              </a:rPr>
              <a:t>π</a:t>
            </a:r>
            <a:r>
              <a:rPr lang="zh-CN" altLang="en-US" sz="2000" b="0" dirty="0">
                <a:solidFill>
                  <a:srgbClr val="000000"/>
                </a:solidFill>
                <a:latin typeface="宋体" panose="02010600030101010101" pitchFamily="2" charset="-122"/>
              </a:rPr>
              <a:t>等</a:t>
            </a:r>
            <a:r>
              <a:rPr lang="zh-CN" altLang="en-US" sz="2000" b="0" dirty="0">
                <a:solidFill>
                  <a:srgbClr val="000000"/>
                </a:solidFill>
              </a:rPr>
              <a:t> </a:t>
            </a:r>
          </a:p>
        </p:txBody>
      </p:sp>
      <p:sp>
        <p:nvSpPr>
          <p:cNvPr id="151561" name="Comment 9"/>
          <p:cNvSpPr/>
          <p:nvPr/>
        </p:nvSpPr>
        <p:spPr>
          <a:xfrm>
            <a:off x="6797679" y="549275"/>
            <a:ext cx="2346325" cy="895350"/>
          </a:xfrm>
          <a:prstGeom prst="wedgeRectCallout">
            <a:avLst>
              <a:gd name="adj1" fmla="val -79093"/>
              <a:gd name="adj2" fmla="val 55852"/>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lvl="0" algn="l" eaLnBrk="1" hangingPunct="1">
              <a:lnSpc>
                <a:spcPct val="130000"/>
              </a:lnSpc>
              <a:spcBef>
                <a:spcPct val="50000"/>
              </a:spcBef>
            </a:pPr>
            <a:r>
              <a:rPr lang="zh-CN" altLang="en-US" sz="2000" b="0" dirty="0">
                <a:solidFill>
                  <a:srgbClr val="000000"/>
                </a:solidFill>
                <a:latin typeface="宋体" panose="02010600030101010101" pitchFamily="2" charset="-122"/>
              </a:rPr>
              <a:t>位数有限，如</a:t>
            </a:r>
            <a:r>
              <a:rPr lang="zh-CN" altLang="en-US" sz="2000" b="0" dirty="0">
                <a:solidFill>
                  <a:srgbClr val="000000"/>
                </a:solidFill>
                <a:latin typeface="Times New Roman" panose="02020603050405020304" pitchFamily="18" charset="0"/>
                <a:ea typeface="Times New Roman" panose="02020603050405020304" pitchFamily="18" charset="0"/>
              </a:rPr>
              <a:t>0.333</a:t>
            </a:r>
            <a:r>
              <a:rPr lang="zh-CN" altLang="en-US" sz="2000" b="0" dirty="0">
                <a:solidFill>
                  <a:srgbClr val="000000"/>
                </a:solidFill>
                <a:latin typeface="宋体" panose="02010600030101010101" pitchFamily="2" charset="-122"/>
              </a:rPr>
              <a:t>，</a:t>
            </a:r>
            <a:r>
              <a:rPr lang="zh-CN" altLang="en-US" sz="2000" b="0" dirty="0">
                <a:solidFill>
                  <a:srgbClr val="000000"/>
                </a:solidFill>
                <a:latin typeface="Times New Roman" panose="02020603050405020304" pitchFamily="18" charset="0"/>
              </a:rPr>
              <a:t>3.14159</a:t>
            </a:r>
            <a:r>
              <a:rPr lang="zh-CN" altLang="en-US" sz="2000" b="0" dirty="0">
                <a:solidFill>
                  <a:srgbClr val="000000"/>
                </a:solidFill>
                <a:latin typeface="宋体" panose="02010600030101010101" pitchFamily="2" charset="-122"/>
              </a:rPr>
              <a:t>等</a:t>
            </a:r>
            <a:r>
              <a:rPr lang="zh-CN" altLang="en-US" sz="1600" b="0" dirty="0">
                <a:solidFill>
                  <a:srgbClr val="000000"/>
                </a:solidFill>
              </a:rPr>
              <a:t> </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58</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556"/>
                                        </p:tgtEl>
                                        <p:attrNameLst>
                                          <p:attrName>style.visibility</p:attrName>
                                        </p:attrNameLst>
                                      </p:cBhvr>
                                      <p:to>
                                        <p:strVal val="visible"/>
                                      </p:to>
                                    </p:set>
                                    <p:animEffect transition="in" filter="dissolve">
                                      <p:cBhvr>
                                        <p:cTn id="7" dur="500"/>
                                        <p:tgtEl>
                                          <p:spTgt spid="1515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1560"/>
                                        </p:tgtEl>
                                        <p:attrNameLst>
                                          <p:attrName>style.visibility</p:attrName>
                                        </p:attrNameLst>
                                      </p:cBhvr>
                                      <p:to>
                                        <p:strVal val="visible"/>
                                      </p:to>
                                    </p:set>
                                    <p:animEffect transition="in" filter="dissolve">
                                      <p:cBhvr>
                                        <p:cTn id="12" dur="500"/>
                                        <p:tgtEl>
                                          <p:spTgt spid="15156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1561"/>
                                        </p:tgtEl>
                                        <p:attrNameLst>
                                          <p:attrName>style.visibility</p:attrName>
                                        </p:attrNameLst>
                                      </p:cBhvr>
                                      <p:to>
                                        <p:strVal val="visible"/>
                                      </p:to>
                                    </p:set>
                                    <p:animEffect transition="in" filter="dissolve">
                                      <p:cBhvr>
                                        <p:cTn id="17" dur="500"/>
                                        <p:tgtEl>
                                          <p:spTgt spid="15156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1557"/>
                                        </p:tgtEl>
                                        <p:attrNameLst>
                                          <p:attrName>style.visibility</p:attrName>
                                        </p:attrNameLst>
                                      </p:cBhvr>
                                      <p:to>
                                        <p:strVal val="visible"/>
                                      </p:to>
                                    </p:set>
                                    <p:animEffect transition="in" filter="dissolve">
                                      <p:cBhvr>
                                        <p:cTn id="22" dur="500"/>
                                        <p:tgtEl>
                                          <p:spTgt spid="15155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51558"/>
                                        </p:tgtEl>
                                        <p:attrNameLst>
                                          <p:attrName>style.visibility</p:attrName>
                                        </p:attrNameLst>
                                      </p:cBhvr>
                                      <p:to>
                                        <p:strVal val="visible"/>
                                      </p:to>
                                    </p:set>
                                    <p:animEffect transition="in" filter="box(in)">
                                      <p:cBhvr>
                                        <p:cTn id="27" dur="500"/>
                                        <p:tgtEl>
                                          <p:spTgt spid="15155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51559"/>
                                        </p:tgtEl>
                                        <p:attrNameLst>
                                          <p:attrName>style.visibility</p:attrName>
                                        </p:attrNameLst>
                                      </p:cBhvr>
                                      <p:to>
                                        <p:strVal val="visible"/>
                                      </p:to>
                                    </p:set>
                                    <p:anim calcmode="lin" valueType="num">
                                      <p:cBhvr additive="base">
                                        <p:cTn id="32" dur="500" fill="hold"/>
                                        <p:tgtEl>
                                          <p:spTgt spid="151559"/>
                                        </p:tgtEl>
                                        <p:attrNameLst>
                                          <p:attrName>ppt_x</p:attrName>
                                        </p:attrNameLst>
                                      </p:cBhvr>
                                      <p:tavLst>
                                        <p:tav tm="0">
                                          <p:val>
                                            <p:strVal val="#ppt_x"/>
                                          </p:val>
                                        </p:tav>
                                        <p:tav tm="100000">
                                          <p:val>
                                            <p:strVal val="#ppt_x"/>
                                          </p:val>
                                        </p:tav>
                                      </p:tavLst>
                                    </p:anim>
                                    <p:anim calcmode="lin" valueType="num">
                                      <p:cBhvr additive="base">
                                        <p:cTn id="33" dur="500" fill="hold"/>
                                        <p:tgtEl>
                                          <p:spTgt spid="1515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6" grpId="0"/>
      <p:bldP spid="151557" grpId="0"/>
      <p:bldP spid="151559" grpId="0"/>
      <p:bldP spid="151560" grpId="0" animBg="1"/>
      <p:bldP spid="15156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27A7C875-4ADF-418B-ABF3-13010E7C4AB7}" type="datetime1">
              <a:rPr lang="zh-CN" altLang="en-US" sz="1400" smtClean="0"/>
              <a:t>2023/2/20</a:t>
            </a:fld>
            <a:endParaRPr lang="en-US" altLang="zh-CN" sz="1400" dirty="0"/>
          </a:p>
        </p:txBody>
      </p:sp>
      <p:sp>
        <p:nvSpPr>
          <p:cNvPr id="49155" name="Text Box 2"/>
          <p:cNvSpPr txBox="1"/>
          <p:nvPr/>
        </p:nvSpPr>
        <p:spPr>
          <a:xfrm>
            <a:off x="148039" y="1401767"/>
            <a:ext cx="615553" cy="4548187"/>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有 效 数 字 及 其 运 算</a:t>
            </a:r>
          </a:p>
        </p:txBody>
      </p:sp>
      <p:sp>
        <p:nvSpPr>
          <p:cNvPr id="49156" name="Text Box 3"/>
          <p:cNvSpPr txBox="1"/>
          <p:nvPr/>
        </p:nvSpPr>
        <p:spPr>
          <a:xfrm>
            <a:off x="1403651" y="1468388"/>
            <a:ext cx="4825555" cy="430887"/>
          </a:xfrm>
          <a:prstGeom prst="rect">
            <a:avLst/>
          </a:prstGeom>
          <a:noFill/>
          <a:ln w="9525">
            <a:noFill/>
            <a:miter/>
          </a:ln>
        </p:spPr>
        <p:txBody>
          <a:bodyPr wrap="square">
            <a:spAutoFit/>
          </a:bodyPr>
          <a:lstStyle/>
          <a:p>
            <a:pPr marL="342900" indent="-342900" algn="l">
              <a:buSzPct val="86000"/>
              <a:buFont typeface="Wingdings" panose="05000000000000000000" pitchFamily="2" charset="2"/>
              <a:buChar char="u"/>
            </a:pPr>
            <a:r>
              <a:rPr lang="zh-CN" altLang="en-US" sz="2200" dirty="0">
                <a:solidFill>
                  <a:srgbClr val="FF0000"/>
                </a:solidFill>
                <a:latin typeface="Times New Roman" panose="02020603050405020304" pitchFamily="18" charset="0"/>
              </a:rPr>
              <a:t>有效数字的基本特性</a:t>
            </a:r>
            <a:r>
              <a:rPr lang="en-US" altLang="zh-CN" sz="2200" dirty="0">
                <a:solidFill>
                  <a:srgbClr val="FF0000"/>
                </a:solidFill>
                <a:latin typeface="Times New Roman" panose="02020603050405020304" pitchFamily="18" charset="0"/>
              </a:rPr>
              <a:t>(</a:t>
            </a:r>
            <a:r>
              <a:rPr lang="zh-CN" altLang="en-US" sz="2200" dirty="0">
                <a:solidFill>
                  <a:srgbClr val="FF0000"/>
                </a:solidFill>
                <a:latin typeface="Times New Roman" panose="02020603050405020304" pitchFamily="18" charset="0"/>
              </a:rPr>
              <a:t>特点</a:t>
            </a:r>
            <a:r>
              <a:rPr lang="en-US" altLang="zh-CN" sz="2200" dirty="0">
                <a:solidFill>
                  <a:srgbClr val="FF0000"/>
                </a:solidFill>
                <a:latin typeface="Times New Roman" panose="02020603050405020304" pitchFamily="18" charset="0"/>
              </a:rPr>
              <a:t>)</a:t>
            </a:r>
            <a:r>
              <a:rPr lang="zh-CN" altLang="en-US" sz="2200" dirty="0">
                <a:solidFill>
                  <a:srgbClr val="FF0000"/>
                </a:solidFill>
                <a:latin typeface="Times New Roman" panose="02020603050405020304" pitchFamily="18" charset="0"/>
              </a:rPr>
              <a:t>：</a:t>
            </a:r>
          </a:p>
        </p:txBody>
      </p:sp>
      <p:sp>
        <p:nvSpPr>
          <p:cNvPr id="163844" name="Text Box 4"/>
          <p:cNvSpPr txBox="1"/>
          <p:nvPr/>
        </p:nvSpPr>
        <p:spPr>
          <a:xfrm>
            <a:off x="1073947" y="1963688"/>
            <a:ext cx="7932737" cy="430887"/>
          </a:xfrm>
          <a:prstGeom prst="rect">
            <a:avLst/>
          </a:prstGeom>
          <a:noFill/>
          <a:ln w="9525">
            <a:noFill/>
            <a:miter/>
          </a:ln>
        </p:spPr>
        <p:txBody>
          <a:bodyPr>
            <a:spAutoFit/>
          </a:bodyPr>
          <a:lstStyle/>
          <a:p>
            <a:pPr lvl="0" algn="l" eaLnBrk="1" hangingPunct="1"/>
            <a:r>
              <a:rPr lang="en-US" altLang="zh-CN" sz="2200" dirty="0">
                <a:solidFill>
                  <a:srgbClr val="000000"/>
                </a:solidFill>
                <a:latin typeface="Times New Roman" panose="02020603050405020304" pitchFamily="18" charset="0"/>
              </a:rPr>
              <a:t>a.</a:t>
            </a:r>
            <a:r>
              <a:rPr lang="zh-CN" altLang="en-US" sz="2200" dirty="0">
                <a:solidFill>
                  <a:srgbClr val="000000"/>
                </a:solidFill>
                <a:latin typeface="Times New Roman" panose="02020603050405020304" pitchFamily="18" charset="0"/>
              </a:rPr>
              <a:t>位数与仪器最小分度值有关，与被测量的大小也有关；</a:t>
            </a:r>
          </a:p>
        </p:txBody>
      </p:sp>
      <p:sp>
        <p:nvSpPr>
          <p:cNvPr id="163845" name="Text Box 5"/>
          <p:cNvSpPr txBox="1"/>
          <p:nvPr/>
        </p:nvSpPr>
        <p:spPr>
          <a:xfrm>
            <a:off x="1042988" y="2428563"/>
            <a:ext cx="8101012" cy="1179169"/>
          </a:xfrm>
          <a:prstGeom prst="rect">
            <a:avLst/>
          </a:prstGeom>
          <a:noFill/>
          <a:ln w="9525">
            <a:noFill/>
            <a:miter/>
          </a:ln>
        </p:spPr>
        <p:txBody>
          <a:bodyPr>
            <a:spAutoFit/>
          </a:bodyPr>
          <a:lstStyle/>
          <a:p>
            <a:pPr lvl="0" algn="l" eaLnBrk="1" hangingPunct="1">
              <a:lnSpc>
                <a:spcPct val="110000"/>
              </a:lnSpc>
            </a:pPr>
            <a:r>
              <a:rPr lang="zh-CN" altLang="en-US" sz="2200" dirty="0">
                <a:solidFill>
                  <a:srgbClr val="000000"/>
                </a:solidFill>
                <a:latin typeface="Times New Roman" panose="02020603050405020304" pitchFamily="18" charset="0"/>
              </a:rPr>
              <a:t>    如用最小分度值0.01</a:t>
            </a:r>
            <a:r>
              <a:rPr lang="en-US" altLang="zh-CN" sz="2200" dirty="0">
                <a:solidFill>
                  <a:srgbClr val="000000"/>
                </a:solidFill>
                <a:latin typeface="Times New Roman" panose="02020603050405020304" pitchFamily="18" charset="0"/>
              </a:rPr>
              <a:t>mm</a:t>
            </a:r>
            <a:r>
              <a:rPr lang="zh-CN" altLang="en-US" sz="2200" dirty="0">
                <a:solidFill>
                  <a:srgbClr val="000000"/>
                </a:solidFill>
                <a:latin typeface="Times New Roman" panose="02020603050405020304" pitchFamily="18" charset="0"/>
              </a:rPr>
              <a:t>的千分尺测量的长度读数为 8.34</a:t>
            </a:r>
            <a:r>
              <a:rPr lang="zh-CN" altLang="en-US" sz="2200" dirty="0">
                <a:solidFill>
                  <a:srgbClr val="FF0000"/>
                </a:solidFill>
                <a:latin typeface="Times New Roman" panose="02020603050405020304" pitchFamily="18" charset="0"/>
              </a:rPr>
              <a:t>4</a:t>
            </a:r>
            <a:r>
              <a:rPr lang="en-US" altLang="zh-CN" sz="2200" dirty="0">
                <a:solidFill>
                  <a:srgbClr val="000000"/>
                </a:solidFill>
                <a:latin typeface="Times New Roman" panose="02020603050405020304" pitchFamily="18" charset="0"/>
              </a:rPr>
              <a:t>mm，</a:t>
            </a:r>
            <a:r>
              <a:rPr lang="zh-CN" altLang="en-US" sz="2200" dirty="0">
                <a:solidFill>
                  <a:srgbClr val="000000"/>
                </a:solidFill>
                <a:latin typeface="Times New Roman" panose="02020603050405020304" pitchFamily="18" charset="0"/>
              </a:rPr>
              <a:t>用最小分度值为0.0</a:t>
            </a:r>
            <a:r>
              <a:rPr lang="zh-CN" altLang="en-US" sz="2200" dirty="0">
                <a:solidFill>
                  <a:srgbClr val="FF0000"/>
                </a:solidFill>
                <a:latin typeface="Times New Roman" panose="02020603050405020304" pitchFamily="18" charset="0"/>
              </a:rPr>
              <a:t>2</a:t>
            </a:r>
            <a:r>
              <a:rPr lang="en-US" altLang="zh-CN" sz="2200" dirty="0">
                <a:solidFill>
                  <a:srgbClr val="000000"/>
                </a:solidFill>
                <a:latin typeface="Times New Roman" panose="02020603050405020304" pitchFamily="18" charset="0"/>
              </a:rPr>
              <a:t>mm</a:t>
            </a:r>
            <a:r>
              <a:rPr lang="zh-CN" altLang="en-US" sz="2200" dirty="0">
                <a:solidFill>
                  <a:srgbClr val="000000"/>
                </a:solidFill>
                <a:latin typeface="Times New Roman" panose="02020603050405020304" pitchFamily="18" charset="0"/>
              </a:rPr>
              <a:t>的游标卡尺来测量，其读数为 8.3</a:t>
            </a:r>
            <a:r>
              <a:rPr lang="zh-CN" altLang="en-US" sz="2200" dirty="0">
                <a:solidFill>
                  <a:srgbClr val="FF0000"/>
                </a:solidFill>
                <a:latin typeface="Times New Roman" panose="02020603050405020304" pitchFamily="18" charset="0"/>
              </a:rPr>
              <a:t>4</a:t>
            </a:r>
            <a:r>
              <a:rPr lang="en-US" altLang="zh-CN" sz="2200" dirty="0">
                <a:solidFill>
                  <a:srgbClr val="000000"/>
                </a:solidFill>
                <a:latin typeface="Times New Roman" panose="02020603050405020304" pitchFamily="18" charset="0"/>
              </a:rPr>
              <a:t>mm; </a:t>
            </a:r>
            <a:r>
              <a:rPr lang="zh-CN" altLang="en-US" sz="2200" dirty="0">
                <a:solidFill>
                  <a:srgbClr val="000000"/>
                </a:solidFill>
                <a:latin typeface="Times New Roman" panose="02020603050405020304" pitchFamily="18" charset="0"/>
              </a:rPr>
              <a:t>而测量一个大物体其读数为</a:t>
            </a:r>
            <a:r>
              <a:rPr lang="en-US" altLang="zh-CN" sz="2200" dirty="0">
                <a:solidFill>
                  <a:srgbClr val="000000"/>
                </a:solidFill>
                <a:latin typeface="Times New Roman" panose="02020603050405020304" pitchFamily="18" charset="0"/>
              </a:rPr>
              <a:t>120.2</a:t>
            </a:r>
            <a:r>
              <a:rPr lang="en-US" altLang="zh-CN" sz="2200" dirty="0">
                <a:solidFill>
                  <a:srgbClr val="FF0000"/>
                </a:solidFill>
                <a:latin typeface="Times New Roman" panose="02020603050405020304" pitchFamily="18" charset="0"/>
              </a:rPr>
              <a:t>6</a:t>
            </a:r>
            <a:r>
              <a:rPr lang="en-US" altLang="zh-CN" sz="2200" dirty="0">
                <a:solidFill>
                  <a:srgbClr val="000000"/>
                </a:solidFill>
                <a:latin typeface="Times New Roman" panose="02020603050405020304" pitchFamily="18" charset="0"/>
              </a:rPr>
              <a:t>mm 。</a:t>
            </a:r>
          </a:p>
        </p:txBody>
      </p:sp>
      <p:sp>
        <p:nvSpPr>
          <p:cNvPr id="163846" name="Text Box 6"/>
          <p:cNvSpPr txBox="1"/>
          <p:nvPr/>
        </p:nvSpPr>
        <p:spPr>
          <a:xfrm>
            <a:off x="1116013" y="3686447"/>
            <a:ext cx="5903912" cy="430887"/>
          </a:xfrm>
          <a:prstGeom prst="rect">
            <a:avLst/>
          </a:prstGeom>
          <a:noFill/>
          <a:ln w="9525">
            <a:noFill/>
            <a:miter/>
          </a:ln>
        </p:spPr>
        <p:txBody>
          <a:bodyPr>
            <a:spAutoFit/>
          </a:bodyPr>
          <a:lstStyle/>
          <a:p>
            <a:pPr lvl="0" algn="l" eaLnBrk="1" hangingPunct="1"/>
            <a:r>
              <a:rPr lang="en-US" altLang="zh-CN" sz="2200" dirty="0">
                <a:solidFill>
                  <a:srgbClr val="000000"/>
                </a:solidFill>
                <a:latin typeface="Times New Roman" panose="02020603050405020304" pitchFamily="18" charset="0"/>
              </a:rPr>
              <a:t>b.</a:t>
            </a:r>
            <a:r>
              <a:rPr lang="zh-CN" altLang="en-US" sz="2200" dirty="0">
                <a:solidFill>
                  <a:srgbClr val="000000"/>
                </a:solidFill>
                <a:latin typeface="Times New Roman" panose="02020603050405020304" pitchFamily="18" charset="0"/>
              </a:rPr>
              <a:t>位数与小数点的位置（单位）无关；</a:t>
            </a:r>
          </a:p>
        </p:txBody>
      </p:sp>
      <p:sp>
        <p:nvSpPr>
          <p:cNvPr id="163847" name="Text Box 7"/>
          <p:cNvSpPr txBox="1"/>
          <p:nvPr/>
        </p:nvSpPr>
        <p:spPr>
          <a:xfrm>
            <a:off x="1116013" y="4118247"/>
            <a:ext cx="7561262" cy="925253"/>
          </a:xfrm>
          <a:prstGeom prst="rect">
            <a:avLst/>
          </a:prstGeom>
          <a:noFill/>
          <a:ln w="9525">
            <a:noFill/>
            <a:miter/>
          </a:ln>
        </p:spPr>
        <p:txBody>
          <a:bodyPr>
            <a:spAutoFit/>
          </a:bodyPr>
          <a:lstStyle/>
          <a:p>
            <a:pPr lvl="0" algn="l" eaLnBrk="1" hangingPunct="1">
              <a:lnSpc>
                <a:spcPct val="130000"/>
              </a:lnSpc>
            </a:pPr>
            <a:r>
              <a:rPr lang="zh-CN" altLang="en-US" sz="2200" dirty="0">
                <a:solidFill>
                  <a:srgbClr val="000000"/>
                </a:solidFill>
                <a:latin typeface="Times New Roman" panose="02020603050405020304" pitchFamily="18" charset="0"/>
              </a:rPr>
              <a:t>如重力加速度</a:t>
            </a:r>
            <a:r>
              <a:rPr lang="en-US" altLang="zh-CN" sz="2200" dirty="0">
                <a:solidFill>
                  <a:srgbClr val="000000"/>
                </a:solidFill>
                <a:latin typeface="Times New Roman" panose="02020603050405020304" pitchFamily="18" charset="0"/>
              </a:rPr>
              <a:t>9.80m／s</a:t>
            </a:r>
            <a:r>
              <a:rPr lang="en-US" altLang="zh-CN" sz="2200" baseline="30000" dirty="0">
                <a:solidFill>
                  <a:srgbClr val="000000"/>
                </a:solidFill>
                <a:latin typeface="Times New Roman" panose="02020603050405020304" pitchFamily="18" charset="0"/>
              </a:rPr>
              <a:t>2</a:t>
            </a:r>
            <a:r>
              <a:rPr lang="en-US" altLang="zh-CN" sz="2200" dirty="0">
                <a:solidFill>
                  <a:srgbClr val="000000"/>
                </a:solidFill>
                <a:latin typeface="Times New Roman" panose="02020603050405020304" pitchFamily="18" charset="0"/>
              </a:rPr>
              <a:t>，</a:t>
            </a:r>
            <a:r>
              <a:rPr lang="zh-CN" altLang="en-US" sz="2200" dirty="0">
                <a:solidFill>
                  <a:srgbClr val="000000"/>
                </a:solidFill>
                <a:latin typeface="Times New Roman" panose="02020603050405020304" pitchFamily="18" charset="0"/>
              </a:rPr>
              <a:t>0.00980</a:t>
            </a:r>
            <a:r>
              <a:rPr lang="en-US" altLang="zh-CN" sz="2200" dirty="0">
                <a:solidFill>
                  <a:srgbClr val="000000"/>
                </a:solidFill>
                <a:latin typeface="Times New Roman" panose="02020603050405020304" pitchFamily="18" charset="0"/>
              </a:rPr>
              <a:t>km／s</a:t>
            </a:r>
            <a:r>
              <a:rPr lang="en-US" altLang="zh-CN" sz="2200" baseline="30000" dirty="0">
                <a:solidFill>
                  <a:srgbClr val="000000"/>
                </a:solidFill>
                <a:latin typeface="Times New Roman" panose="02020603050405020304" pitchFamily="18" charset="0"/>
              </a:rPr>
              <a:t>2 </a:t>
            </a:r>
            <a:r>
              <a:rPr lang="zh-CN" altLang="en-US" sz="2200" dirty="0">
                <a:solidFill>
                  <a:srgbClr val="000000"/>
                </a:solidFill>
                <a:latin typeface="Times New Roman" panose="02020603050405020304" pitchFamily="18" charset="0"/>
              </a:rPr>
              <a:t>或 980</a:t>
            </a:r>
            <a:r>
              <a:rPr lang="en-US" altLang="zh-CN" sz="2200" dirty="0">
                <a:solidFill>
                  <a:srgbClr val="000000"/>
                </a:solidFill>
                <a:latin typeface="Times New Roman" panose="02020603050405020304" pitchFamily="18" charset="0"/>
              </a:rPr>
              <a:t>cm／s</a:t>
            </a:r>
            <a:r>
              <a:rPr lang="en-US" altLang="zh-CN" sz="2200" baseline="30000" dirty="0">
                <a:solidFill>
                  <a:srgbClr val="000000"/>
                </a:solidFill>
                <a:latin typeface="Times New Roman" panose="02020603050405020304" pitchFamily="18" charset="0"/>
              </a:rPr>
              <a:t>2</a:t>
            </a:r>
            <a:r>
              <a:rPr lang="zh-CN" altLang="en-US" sz="2200" dirty="0">
                <a:solidFill>
                  <a:srgbClr val="000000"/>
                </a:solidFill>
                <a:latin typeface="Times New Roman" panose="02020603050405020304" pitchFamily="18" charset="0"/>
              </a:rPr>
              <a:t>, </a:t>
            </a:r>
            <a:r>
              <a:rPr lang="zh-CN" altLang="en-US" sz="2200" i="1" u="sng" dirty="0">
                <a:solidFill>
                  <a:srgbClr val="000000"/>
                </a:solidFill>
                <a:latin typeface="Times New Roman" panose="02020603050405020304" pitchFamily="18" charset="0"/>
              </a:rPr>
              <a:t>9.80</a:t>
            </a:r>
            <a:r>
              <a:rPr lang="en-US" altLang="zh-CN" sz="2200" u="sng" dirty="0">
                <a:solidFill>
                  <a:srgbClr val="000000"/>
                </a:solidFill>
                <a:latin typeface="Times New Roman" panose="02020603050405020304" pitchFamily="18" charset="0"/>
                <a:ea typeface="Times New Roman" panose="02020603050405020304" pitchFamily="18" charset="0"/>
              </a:rPr>
              <a:t>×</a:t>
            </a:r>
            <a:r>
              <a:rPr lang="en-US" altLang="zh-CN" sz="2200" u="sng" dirty="0">
                <a:solidFill>
                  <a:srgbClr val="000000"/>
                </a:solidFill>
                <a:latin typeface="Times New Roman" panose="02020603050405020304" pitchFamily="18" charset="0"/>
              </a:rPr>
              <a:t>10</a:t>
            </a:r>
            <a:r>
              <a:rPr lang="en-US" altLang="zh-CN" sz="2200" u="sng" baseline="30000" dirty="0">
                <a:solidFill>
                  <a:srgbClr val="000000"/>
                </a:solidFill>
                <a:latin typeface="Times New Roman" panose="02020603050405020304" pitchFamily="18" charset="0"/>
              </a:rPr>
              <a:t>3</a:t>
            </a:r>
            <a:r>
              <a:rPr lang="en-US" altLang="zh-CN" sz="2200" i="1" u="sng" dirty="0">
                <a:solidFill>
                  <a:srgbClr val="000000"/>
                </a:solidFill>
                <a:latin typeface="Times New Roman" panose="02020603050405020304" pitchFamily="18" charset="0"/>
              </a:rPr>
              <a:t>mm／s</a:t>
            </a:r>
            <a:r>
              <a:rPr lang="en-US" altLang="zh-CN" sz="2200" i="1" u="sng" baseline="30000" dirty="0">
                <a:solidFill>
                  <a:srgbClr val="000000"/>
                </a:solidFill>
                <a:latin typeface="Times New Roman" panose="02020603050405020304" pitchFamily="18" charset="0"/>
              </a:rPr>
              <a:t>2</a:t>
            </a:r>
            <a:r>
              <a:rPr lang="en-US" altLang="zh-CN" sz="2200" baseline="30000" dirty="0">
                <a:solidFill>
                  <a:srgbClr val="000000"/>
                </a:solidFill>
                <a:latin typeface="Times New Roman" panose="02020603050405020304" pitchFamily="18" charset="0"/>
              </a:rPr>
              <a:t> </a:t>
            </a:r>
            <a:r>
              <a:rPr lang="zh-CN" altLang="en-US" sz="2200" dirty="0">
                <a:solidFill>
                  <a:srgbClr val="000000"/>
                </a:solidFill>
                <a:latin typeface="Times New Roman" panose="02020603050405020304" pitchFamily="18" charset="0"/>
              </a:rPr>
              <a:t>都是三位有效数字</a:t>
            </a:r>
          </a:p>
        </p:txBody>
      </p:sp>
      <p:sp>
        <p:nvSpPr>
          <p:cNvPr id="163848" name="Text Box 8"/>
          <p:cNvSpPr txBox="1"/>
          <p:nvPr/>
        </p:nvSpPr>
        <p:spPr>
          <a:xfrm>
            <a:off x="971550" y="5270772"/>
            <a:ext cx="3571812" cy="430887"/>
          </a:xfrm>
          <a:prstGeom prst="rect">
            <a:avLst/>
          </a:prstGeom>
          <a:noFill/>
          <a:ln w="9525">
            <a:noFill/>
            <a:miter/>
          </a:ln>
        </p:spPr>
        <p:txBody>
          <a:bodyPr wrap="none">
            <a:spAutoFit/>
          </a:bodyPr>
          <a:lstStyle/>
          <a:p>
            <a:pPr lvl="0" algn="l" eaLnBrk="1" hangingPunct="1"/>
            <a:r>
              <a:rPr lang="en-US" altLang="zh-CN" sz="2200" dirty="0">
                <a:solidFill>
                  <a:srgbClr val="000000"/>
                </a:solidFill>
                <a:latin typeface="Times New Roman" panose="02020603050405020304" pitchFamily="18" charset="0"/>
              </a:rPr>
              <a:t>c.</a:t>
            </a:r>
            <a:r>
              <a:rPr lang="zh-CN" altLang="en-US" sz="2200" dirty="0">
                <a:solidFill>
                  <a:srgbClr val="000000"/>
                </a:solidFill>
                <a:latin typeface="Times New Roman" panose="02020603050405020304" pitchFamily="18" charset="0"/>
              </a:rPr>
              <a:t>位数粗略反映测量的误差.</a:t>
            </a:r>
            <a:endParaRPr lang="en-US" altLang="zh-CN" sz="2200" dirty="0">
              <a:solidFill>
                <a:srgbClr val="000000"/>
              </a:solidFill>
              <a:latin typeface="Times New Roman" panose="02020603050405020304" pitchFamily="18" charset="0"/>
            </a:endParaRPr>
          </a:p>
        </p:txBody>
      </p:sp>
      <p:sp>
        <p:nvSpPr>
          <p:cNvPr id="163849" name="Text Box 9"/>
          <p:cNvSpPr txBox="1"/>
          <p:nvPr/>
        </p:nvSpPr>
        <p:spPr>
          <a:xfrm>
            <a:off x="1187454" y="5847039"/>
            <a:ext cx="7705725" cy="769441"/>
          </a:xfrm>
          <a:prstGeom prst="rect">
            <a:avLst/>
          </a:prstGeom>
          <a:noFill/>
          <a:ln w="9525">
            <a:noFill/>
            <a:miter/>
          </a:ln>
        </p:spPr>
        <p:txBody>
          <a:bodyPr>
            <a:spAutoFit/>
          </a:bodyPr>
          <a:lstStyle/>
          <a:p>
            <a:pPr lvl="0" algn="l" eaLnBrk="1" hangingPunct="1"/>
            <a:r>
              <a:rPr lang="zh-CN" altLang="en-US" sz="2200" dirty="0">
                <a:solidFill>
                  <a:srgbClr val="000000"/>
                </a:solidFill>
                <a:latin typeface="Times New Roman" panose="02020603050405020304" pitchFamily="18" charset="0"/>
              </a:rPr>
              <a:t>位数越多，测量的相对误差就越小,</a:t>
            </a:r>
          </a:p>
          <a:p>
            <a:pPr lvl="0" algn="l" eaLnBrk="1" hangingPunct="1"/>
            <a:r>
              <a:rPr lang="zh-CN" altLang="en-US" sz="2200" dirty="0">
                <a:solidFill>
                  <a:srgbClr val="000000"/>
                </a:solidFill>
                <a:latin typeface="Times New Roman" panose="02020603050405020304" pitchFamily="18" charset="0"/>
              </a:rPr>
              <a:t>          如8.34</a:t>
            </a:r>
            <a:r>
              <a:rPr lang="zh-CN" altLang="en-US" sz="2200" dirty="0">
                <a:solidFill>
                  <a:srgbClr val="FF0000"/>
                </a:solidFill>
                <a:latin typeface="Times New Roman" panose="02020603050405020304" pitchFamily="18" charset="0"/>
              </a:rPr>
              <a:t>4</a:t>
            </a:r>
            <a:r>
              <a:rPr lang="en-US" altLang="zh-CN" sz="2200" dirty="0">
                <a:solidFill>
                  <a:srgbClr val="000000"/>
                </a:solidFill>
                <a:latin typeface="Times New Roman" panose="02020603050405020304" pitchFamily="18" charset="0"/>
              </a:rPr>
              <a:t>mm， </a:t>
            </a:r>
            <a:r>
              <a:rPr lang="zh-CN" altLang="en-US" sz="2200" dirty="0">
                <a:solidFill>
                  <a:srgbClr val="000000"/>
                </a:solidFill>
                <a:latin typeface="Times New Roman" panose="02020603050405020304" pitchFamily="18" charset="0"/>
              </a:rPr>
              <a:t>8.3</a:t>
            </a:r>
            <a:r>
              <a:rPr lang="zh-CN" altLang="en-US" sz="2200" dirty="0">
                <a:solidFill>
                  <a:srgbClr val="FF0000"/>
                </a:solidFill>
                <a:latin typeface="Times New Roman" panose="02020603050405020304" pitchFamily="18" charset="0"/>
              </a:rPr>
              <a:t>4</a:t>
            </a:r>
            <a:r>
              <a:rPr lang="en-US" altLang="zh-CN" sz="2200" dirty="0">
                <a:solidFill>
                  <a:srgbClr val="000000"/>
                </a:solidFill>
                <a:latin typeface="Times New Roman" panose="02020603050405020304" pitchFamily="18" charset="0"/>
              </a:rPr>
              <a:t>mm</a:t>
            </a:r>
            <a:r>
              <a:rPr lang="zh-CN" altLang="en-US" sz="2200" dirty="0">
                <a:solidFill>
                  <a:srgbClr val="000000"/>
                </a:solidFill>
                <a:latin typeface="Times New Roman" panose="02020603050405020304" pitchFamily="18" charset="0"/>
              </a:rPr>
              <a:t>的相对误差,</a:t>
            </a:r>
          </a:p>
        </p:txBody>
      </p:sp>
      <p:sp>
        <p:nvSpPr>
          <p:cNvPr id="163850" name="Comment 10"/>
          <p:cNvSpPr/>
          <p:nvPr/>
        </p:nvSpPr>
        <p:spPr>
          <a:xfrm>
            <a:off x="5580063" y="5342214"/>
            <a:ext cx="3414712" cy="430887"/>
          </a:xfrm>
          <a:prstGeom prst="wedgeRectCallout">
            <a:avLst>
              <a:gd name="adj1" fmla="val -107509"/>
              <a:gd name="adj2" fmla="val -111565"/>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lvl="0" algn="l" eaLnBrk="1" hangingPunct="1">
              <a:spcBef>
                <a:spcPct val="50000"/>
              </a:spcBef>
            </a:pPr>
            <a:r>
              <a:rPr lang="zh-CN" altLang="en-US" sz="2200" dirty="0">
                <a:solidFill>
                  <a:srgbClr val="000000"/>
                </a:solidFill>
                <a:latin typeface="Times New Roman" panose="02020603050405020304" pitchFamily="18" charset="0"/>
              </a:rPr>
              <a:t>不要写成</a:t>
            </a:r>
            <a:r>
              <a:rPr lang="zh-CN" altLang="en-US" sz="2200" dirty="0">
                <a:solidFill>
                  <a:srgbClr val="000000"/>
                </a:solidFill>
                <a:latin typeface="Times New Roman" panose="02020603050405020304" pitchFamily="18" charset="0"/>
                <a:ea typeface="Times New Roman" panose="02020603050405020304" pitchFamily="18" charset="0"/>
              </a:rPr>
              <a:t>9800 </a:t>
            </a:r>
            <a:r>
              <a:rPr lang="en-US" altLang="zh-CN" sz="2200" dirty="0">
                <a:solidFill>
                  <a:srgbClr val="000000"/>
                </a:solidFill>
                <a:latin typeface="Times New Roman" panose="02020603050405020304" pitchFamily="18" charset="0"/>
                <a:ea typeface="Times New Roman" panose="02020603050405020304" pitchFamily="18" charset="0"/>
              </a:rPr>
              <a:t>mm/s</a:t>
            </a:r>
            <a:r>
              <a:rPr lang="en-US" altLang="zh-CN" sz="2200" baseline="30000" dirty="0">
                <a:solidFill>
                  <a:srgbClr val="000000"/>
                </a:solidFill>
                <a:latin typeface="Times New Roman" panose="02020603050405020304" pitchFamily="18" charset="0"/>
                <a:ea typeface="Times New Roman" panose="02020603050405020304" pitchFamily="18" charset="0"/>
              </a:rPr>
              <a:t>2</a:t>
            </a:r>
            <a:r>
              <a:rPr lang="en-US" altLang="zh-CN" sz="2200" dirty="0">
                <a:solidFill>
                  <a:srgbClr val="000000"/>
                </a:solidFill>
                <a:latin typeface="Times New Roman" panose="02020603050405020304" pitchFamily="18" charset="0"/>
              </a:rPr>
              <a:t> </a:t>
            </a:r>
            <a:endParaRPr lang="zh-CN" altLang="en-US" sz="2200" dirty="0">
              <a:solidFill>
                <a:srgbClr val="000000"/>
              </a:solidFill>
              <a:latin typeface="Times New Roman" panose="02020603050405020304" pitchFamily="18" charset="0"/>
            </a:endParaRPr>
          </a:p>
        </p:txBody>
      </p:sp>
      <p:sp>
        <p:nvSpPr>
          <p:cNvPr id="12" name="Text Box 3"/>
          <p:cNvSpPr txBox="1"/>
          <p:nvPr/>
        </p:nvSpPr>
        <p:spPr>
          <a:xfrm>
            <a:off x="1348409" y="362727"/>
            <a:ext cx="7812359" cy="769441"/>
          </a:xfrm>
          <a:prstGeom prst="rect">
            <a:avLst/>
          </a:prstGeom>
          <a:noFill/>
          <a:ln w="9525">
            <a:noFill/>
            <a:miter/>
          </a:ln>
        </p:spPr>
        <p:txBody>
          <a:bodyPr wrap="square">
            <a:spAutoFit/>
          </a:bodyPr>
          <a:lstStyle/>
          <a:p>
            <a:pPr marL="342900" indent="-342900" algn="l">
              <a:buSzPct val="86000"/>
              <a:buFont typeface="Wingdings" panose="05000000000000000000" pitchFamily="2" charset="2"/>
              <a:buChar char="u"/>
            </a:pPr>
            <a:r>
              <a:rPr lang="zh-CN" altLang="en-US" sz="2200" dirty="0">
                <a:solidFill>
                  <a:srgbClr val="FF0000"/>
                </a:solidFill>
                <a:latin typeface="Times New Roman" panose="02020603050405020304" pitchFamily="18" charset="0"/>
              </a:rPr>
              <a:t>有效数字位数的确定方法：</a:t>
            </a:r>
            <a:endParaRPr lang="en-US" altLang="zh-CN" sz="2200" dirty="0">
              <a:solidFill>
                <a:srgbClr val="FF0000"/>
              </a:solidFill>
              <a:latin typeface="Times New Roman" panose="02020603050405020304" pitchFamily="18" charset="0"/>
            </a:endParaRPr>
          </a:p>
          <a:p>
            <a:pPr lvl="0" algn="l"/>
            <a:r>
              <a:rPr lang="zh-CN" altLang="zh-CN" sz="2200" dirty="0"/>
              <a:t>从一个有效数字的左侧的第一个非零数字数起到右测所有数字</a:t>
            </a:r>
            <a:r>
              <a:rPr lang="zh-CN" altLang="en-US" sz="2200" dirty="0"/>
              <a:t>。</a:t>
            </a:r>
            <a:endParaRPr lang="zh-CN" altLang="en-US" sz="220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59</a:t>
            </a:fld>
            <a:endParaRPr lang="en-US" altLang="zh-CN" sz="1400" b="0"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9156"/>
                                        </p:tgtEl>
                                        <p:attrNameLst>
                                          <p:attrName>style.visibility</p:attrName>
                                        </p:attrNameLst>
                                      </p:cBhvr>
                                      <p:to>
                                        <p:strVal val="visible"/>
                                      </p:to>
                                    </p:set>
                                    <p:animEffect transition="in" filter="wipe(up)">
                                      <p:cBhvr>
                                        <p:cTn id="12" dur="500"/>
                                        <p:tgtEl>
                                          <p:spTgt spid="4915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3844"/>
                                        </p:tgtEl>
                                        <p:attrNameLst>
                                          <p:attrName>style.visibility</p:attrName>
                                        </p:attrNameLst>
                                      </p:cBhvr>
                                      <p:to>
                                        <p:strVal val="visible"/>
                                      </p:to>
                                    </p:set>
                                    <p:animEffect transition="in" filter="dissolve">
                                      <p:cBhvr>
                                        <p:cTn id="17" dur="500"/>
                                        <p:tgtEl>
                                          <p:spTgt spid="1638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3845"/>
                                        </p:tgtEl>
                                        <p:attrNameLst>
                                          <p:attrName>style.visibility</p:attrName>
                                        </p:attrNameLst>
                                      </p:cBhvr>
                                      <p:to>
                                        <p:strVal val="visible"/>
                                      </p:to>
                                    </p:set>
                                    <p:animEffect transition="in" filter="dissolve">
                                      <p:cBhvr>
                                        <p:cTn id="22" dur="500"/>
                                        <p:tgtEl>
                                          <p:spTgt spid="16384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3846"/>
                                        </p:tgtEl>
                                        <p:attrNameLst>
                                          <p:attrName>style.visibility</p:attrName>
                                        </p:attrNameLst>
                                      </p:cBhvr>
                                      <p:to>
                                        <p:strVal val="visible"/>
                                      </p:to>
                                    </p:set>
                                    <p:animEffect transition="in" filter="dissolve">
                                      <p:cBhvr>
                                        <p:cTn id="27" dur="500"/>
                                        <p:tgtEl>
                                          <p:spTgt spid="16384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63847"/>
                                        </p:tgtEl>
                                        <p:attrNameLst>
                                          <p:attrName>style.visibility</p:attrName>
                                        </p:attrNameLst>
                                      </p:cBhvr>
                                      <p:to>
                                        <p:strVal val="visible"/>
                                      </p:to>
                                    </p:set>
                                    <p:animEffect transition="in" filter="dissolve">
                                      <p:cBhvr>
                                        <p:cTn id="32" dur="500"/>
                                        <p:tgtEl>
                                          <p:spTgt spid="16384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63850"/>
                                        </p:tgtEl>
                                        <p:attrNameLst>
                                          <p:attrName>style.visibility</p:attrName>
                                        </p:attrNameLst>
                                      </p:cBhvr>
                                      <p:to>
                                        <p:strVal val="visible"/>
                                      </p:to>
                                    </p:set>
                                    <p:animEffect transition="in" filter="dissolve">
                                      <p:cBhvr>
                                        <p:cTn id="37" dur="500"/>
                                        <p:tgtEl>
                                          <p:spTgt spid="16385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63848"/>
                                        </p:tgtEl>
                                        <p:attrNameLst>
                                          <p:attrName>style.visibility</p:attrName>
                                        </p:attrNameLst>
                                      </p:cBhvr>
                                      <p:to>
                                        <p:strVal val="visible"/>
                                      </p:to>
                                    </p:set>
                                    <p:animEffect transition="in" filter="dissolve">
                                      <p:cBhvr>
                                        <p:cTn id="42" dur="500"/>
                                        <p:tgtEl>
                                          <p:spTgt spid="16384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63849"/>
                                        </p:tgtEl>
                                        <p:attrNameLst>
                                          <p:attrName>style.visibility</p:attrName>
                                        </p:attrNameLst>
                                      </p:cBhvr>
                                      <p:to>
                                        <p:strVal val="visible"/>
                                      </p:to>
                                    </p:set>
                                    <p:animEffect transition="in" filter="dissolve">
                                      <p:cBhvr>
                                        <p:cTn id="47" dur="500"/>
                                        <p:tgtEl>
                                          <p:spTgt spid="163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p:bldP spid="163844" grpId="0"/>
      <p:bldP spid="163845" grpId="0"/>
      <p:bldP spid="163846" grpId="0"/>
      <p:bldP spid="163847" grpId="0"/>
      <p:bldP spid="163848" grpId="0"/>
      <p:bldP spid="163849" grpId="0"/>
      <p:bldP spid="163850" grpId="0" animBg="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1331645" y="189264"/>
            <a:ext cx="7560836" cy="1079500"/>
          </a:xfrm>
        </p:spPr>
        <p:txBody>
          <a:bodyPr/>
          <a:lstStyle/>
          <a:p>
            <a:pPr>
              <a:buFontTx/>
              <a:buChar char="•"/>
            </a:pPr>
            <a:r>
              <a:rPr lang="zh-CN" altLang="en-US" sz="2400" b="1" dirty="0">
                <a:solidFill>
                  <a:srgbClr val="0000CC"/>
                </a:solidFill>
              </a:rPr>
              <a:t>物理理论和技术不断为各领域提供新的测量、研究方法和手段。例如：</a:t>
            </a:r>
            <a:endParaRPr lang="en-US" altLang="zh-CN" sz="2400" b="1" dirty="0">
              <a:solidFill>
                <a:srgbClr val="0000CC"/>
              </a:solidFill>
            </a:endParaRPr>
          </a:p>
        </p:txBody>
      </p:sp>
      <p:sp>
        <p:nvSpPr>
          <p:cNvPr id="364547" name="Rectangle 3"/>
          <p:cNvSpPr>
            <a:spLocks noGrp="1" noChangeArrowheads="1"/>
          </p:cNvSpPr>
          <p:nvPr>
            <p:ph type="body" idx="1"/>
          </p:nvPr>
        </p:nvSpPr>
        <p:spPr>
          <a:xfrm>
            <a:off x="856200" y="3573020"/>
            <a:ext cx="8208268" cy="2852737"/>
          </a:xfrm>
        </p:spPr>
        <p:txBody>
          <a:bodyPr/>
          <a:lstStyle/>
          <a:p>
            <a:r>
              <a:rPr lang="zh-CN" altLang="en-US" sz="2100" b="1" dirty="0"/>
              <a:t>全波段：</a:t>
            </a:r>
            <a:r>
              <a:rPr lang="zh-CN" altLang="en-US" sz="2100" dirty="0"/>
              <a:t>波长范围宽，从远红外直到硬</a:t>
            </a:r>
            <a:r>
              <a:rPr lang="en-US" altLang="zh-CN" sz="2100" dirty="0"/>
              <a:t>X</a:t>
            </a:r>
            <a:r>
              <a:rPr lang="zh-CN" altLang="en-US" sz="2100" dirty="0"/>
              <a:t>射线，且连续可调。可揭示用其他光源无法得知的科学秘密；</a:t>
            </a:r>
          </a:p>
          <a:p>
            <a:r>
              <a:rPr lang="zh-CN" altLang="en-US" sz="2100" b="1" dirty="0"/>
              <a:t>高强度：</a:t>
            </a:r>
            <a:r>
              <a:rPr lang="zh-CN" altLang="en-US" sz="2100" dirty="0"/>
              <a:t>总功率为</a:t>
            </a:r>
            <a:r>
              <a:rPr lang="en-US" altLang="zh-CN" sz="2100" dirty="0"/>
              <a:t>600</a:t>
            </a:r>
            <a:r>
              <a:rPr lang="zh-CN" altLang="en-US" sz="2100" dirty="0"/>
              <a:t>千瓦，是</a:t>
            </a:r>
            <a:r>
              <a:rPr lang="en-US" altLang="zh-CN" sz="2100" dirty="0"/>
              <a:t>X</a:t>
            </a:r>
            <a:r>
              <a:rPr lang="zh-CN" altLang="en-US" sz="2100" dirty="0"/>
              <a:t>光机的上万倍。高强度和高通量为缩短实验数据获取时间、进行条件难以控制的实验；</a:t>
            </a:r>
            <a:endParaRPr lang="en-US" altLang="zh-CN" sz="2100" dirty="0"/>
          </a:p>
          <a:p>
            <a:r>
              <a:rPr lang="zh-CN" altLang="en-US" sz="2100" dirty="0"/>
              <a:t>它们将为</a:t>
            </a:r>
            <a:r>
              <a:rPr lang="zh-CN" altLang="en-US" sz="2100" b="1" dirty="0">
                <a:solidFill>
                  <a:srgbClr val="FF0000"/>
                </a:solidFill>
                <a:effectLst>
                  <a:outerShdw blurRad="38100" dist="38100" dir="2700000" algn="tl">
                    <a:srgbClr val="C0C0C0"/>
                  </a:outerShdw>
                </a:effectLst>
                <a:ea typeface="黑体" panose="02010609060101010101" pitchFamily="49" charset="-122"/>
              </a:rPr>
              <a:t>生命科学</a:t>
            </a:r>
            <a:r>
              <a:rPr lang="zh-CN" altLang="en-US" sz="2100" dirty="0">
                <a:solidFill>
                  <a:srgbClr val="FF0000"/>
                </a:solidFill>
              </a:rPr>
              <a:t>、</a:t>
            </a:r>
            <a:r>
              <a:rPr lang="zh-CN" altLang="en-US" sz="2100" b="1" dirty="0">
                <a:solidFill>
                  <a:srgbClr val="FF0000"/>
                </a:solidFill>
                <a:effectLst>
                  <a:outerShdw blurRad="38100" dist="38100" dir="2700000" algn="tl">
                    <a:srgbClr val="C0C0C0"/>
                  </a:outerShdw>
                </a:effectLst>
                <a:ea typeface="黑体" panose="02010609060101010101" pitchFamily="49" charset="-122"/>
              </a:rPr>
              <a:t>材料科学</a:t>
            </a:r>
            <a:r>
              <a:rPr lang="zh-CN" altLang="en-US" sz="2100" dirty="0">
                <a:solidFill>
                  <a:srgbClr val="FF0000"/>
                </a:solidFill>
              </a:rPr>
              <a:t>、</a:t>
            </a:r>
            <a:r>
              <a:rPr lang="zh-CN" altLang="en-US" sz="2100" b="1" dirty="0">
                <a:solidFill>
                  <a:srgbClr val="FF0000"/>
                </a:solidFill>
                <a:effectLst>
                  <a:outerShdw blurRad="38100" dist="38100" dir="2700000" algn="tl">
                    <a:srgbClr val="C0C0C0"/>
                  </a:outerShdw>
                </a:effectLst>
                <a:ea typeface="黑体" panose="02010609060101010101" pitchFamily="49" charset="-122"/>
              </a:rPr>
              <a:t>境科学</a:t>
            </a:r>
            <a:r>
              <a:rPr lang="zh-CN" altLang="en-US" sz="2100" dirty="0">
                <a:solidFill>
                  <a:srgbClr val="FF0000"/>
                </a:solidFill>
              </a:rPr>
              <a:t>、</a:t>
            </a:r>
            <a:r>
              <a:rPr lang="zh-CN" altLang="en-US" sz="2100" b="1" dirty="0">
                <a:solidFill>
                  <a:srgbClr val="FF0000"/>
                </a:solidFill>
                <a:effectLst>
                  <a:outerShdw blurRad="38100" dist="38100" dir="2700000" algn="tl">
                    <a:srgbClr val="C0C0C0"/>
                  </a:outerShdw>
                </a:effectLst>
                <a:ea typeface="黑体" panose="02010609060101010101" pitchFamily="49" charset="-122"/>
              </a:rPr>
              <a:t>信息科学</a:t>
            </a:r>
            <a:r>
              <a:rPr lang="zh-CN" altLang="en-US" sz="2100" dirty="0">
                <a:solidFill>
                  <a:srgbClr val="FF0000"/>
                </a:solidFill>
              </a:rPr>
              <a:t>、</a:t>
            </a:r>
            <a:r>
              <a:rPr lang="zh-CN" altLang="en-US" sz="2100" b="1" dirty="0">
                <a:solidFill>
                  <a:srgbClr val="FF0000"/>
                </a:solidFill>
                <a:effectLst>
                  <a:outerShdw blurRad="38100" dist="38100" dir="2700000" algn="tl">
                    <a:srgbClr val="C0C0C0"/>
                  </a:outerShdw>
                </a:effectLst>
                <a:ea typeface="黑体" panose="02010609060101010101" pitchFamily="49" charset="-122"/>
              </a:rPr>
              <a:t>凝聚态物理</a:t>
            </a:r>
            <a:r>
              <a:rPr lang="zh-CN" altLang="en-US" sz="2100" dirty="0">
                <a:solidFill>
                  <a:srgbClr val="FF0000"/>
                </a:solidFill>
              </a:rPr>
              <a:t>、</a:t>
            </a:r>
            <a:r>
              <a:rPr lang="zh-CN" altLang="en-US" sz="2100" b="1" dirty="0">
                <a:solidFill>
                  <a:srgbClr val="FF0000"/>
                </a:solidFill>
                <a:effectLst>
                  <a:outerShdw blurRad="38100" dist="38100" dir="2700000" algn="tl">
                    <a:srgbClr val="C0C0C0"/>
                  </a:outerShdw>
                </a:effectLst>
                <a:ea typeface="黑体" panose="02010609060101010101" pitchFamily="49" charset="-122"/>
              </a:rPr>
              <a:t>原子分子物理</a:t>
            </a:r>
            <a:r>
              <a:rPr lang="zh-CN" altLang="en-US" sz="2100" dirty="0">
                <a:solidFill>
                  <a:srgbClr val="FF0000"/>
                </a:solidFill>
              </a:rPr>
              <a:t>、</a:t>
            </a:r>
            <a:r>
              <a:rPr lang="zh-CN" altLang="en-US" sz="2100" b="1" dirty="0">
                <a:solidFill>
                  <a:srgbClr val="FF0000"/>
                </a:solidFill>
                <a:effectLst>
                  <a:outerShdw blurRad="38100" dist="38100" dir="2700000" algn="tl">
                    <a:srgbClr val="C0C0C0"/>
                  </a:outerShdw>
                </a:effectLst>
                <a:ea typeface="黑体" panose="02010609060101010101" pitchFamily="49" charset="-122"/>
              </a:rPr>
              <a:t>团簇物理</a:t>
            </a:r>
            <a:r>
              <a:rPr lang="zh-CN" altLang="en-US" sz="2100" dirty="0">
                <a:solidFill>
                  <a:srgbClr val="FF0000"/>
                </a:solidFill>
              </a:rPr>
              <a:t>、</a:t>
            </a:r>
            <a:r>
              <a:rPr lang="zh-CN" altLang="en-US" sz="2100" b="1" dirty="0">
                <a:solidFill>
                  <a:srgbClr val="FF0000"/>
                </a:solidFill>
                <a:effectLst>
                  <a:outerShdw blurRad="38100" dist="38100" dir="2700000" algn="tl">
                    <a:srgbClr val="C0C0C0"/>
                  </a:outerShdw>
                </a:effectLst>
                <a:ea typeface="黑体" panose="02010609060101010101" pitchFamily="49" charset="-122"/>
              </a:rPr>
              <a:t>化学</a:t>
            </a:r>
            <a:r>
              <a:rPr lang="zh-CN" altLang="en-US" sz="2100" dirty="0">
                <a:solidFill>
                  <a:srgbClr val="FF0000"/>
                </a:solidFill>
              </a:rPr>
              <a:t>、</a:t>
            </a:r>
            <a:r>
              <a:rPr lang="zh-CN" altLang="en-US" sz="2100" b="1" dirty="0">
                <a:solidFill>
                  <a:srgbClr val="FF0000"/>
                </a:solidFill>
                <a:effectLst>
                  <a:outerShdw blurRad="38100" dist="38100" dir="2700000" algn="tl">
                    <a:srgbClr val="C0C0C0"/>
                  </a:outerShdw>
                </a:effectLst>
                <a:ea typeface="黑体" panose="02010609060101010101" pitchFamily="49" charset="-122"/>
              </a:rPr>
              <a:t>医学</a:t>
            </a:r>
            <a:r>
              <a:rPr lang="zh-CN" altLang="en-US" sz="2100" dirty="0">
                <a:solidFill>
                  <a:srgbClr val="FF0000"/>
                </a:solidFill>
              </a:rPr>
              <a:t>、</a:t>
            </a:r>
            <a:r>
              <a:rPr lang="zh-CN" altLang="en-US" sz="2100" b="1" dirty="0">
                <a:solidFill>
                  <a:srgbClr val="FF0000"/>
                </a:solidFill>
                <a:effectLst>
                  <a:outerShdw blurRad="38100" dist="38100" dir="2700000" algn="tl">
                    <a:srgbClr val="C0C0C0"/>
                  </a:outerShdw>
                </a:effectLst>
                <a:ea typeface="黑体" panose="02010609060101010101" pitchFamily="49" charset="-122"/>
              </a:rPr>
              <a:t>药学</a:t>
            </a:r>
            <a:r>
              <a:rPr lang="zh-CN" altLang="en-US" sz="2100" dirty="0">
                <a:solidFill>
                  <a:srgbClr val="FF0000"/>
                </a:solidFill>
              </a:rPr>
              <a:t>、</a:t>
            </a:r>
            <a:r>
              <a:rPr lang="zh-CN" altLang="en-US" sz="2100" b="1" dirty="0">
                <a:solidFill>
                  <a:srgbClr val="FF0000"/>
                </a:solidFill>
                <a:effectLst>
                  <a:outerShdw blurRad="38100" dist="38100" dir="2700000" algn="tl">
                    <a:srgbClr val="C0C0C0"/>
                  </a:outerShdw>
                </a:effectLst>
                <a:ea typeface="黑体" panose="02010609060101010101" pitchFamily="49" charset="-122"/>
              </a:rPr>
              <a:t>地质学</a:t>
            </a:r>
            <a:r>
              <a:rPr lang="zh-CN" altLang="en-US" sz="2100" dirty="0">
                <a:solidFill>
                  <a:srgbClr val="000000"/>
                </a:solidFill>
              </a:rPr>
              <a:t>等多学科的前沿基础研究</a:t>
            </a:r>
            <a:r>
              <a:rPr lang="zh-CN" altLang="en-US" sz="2100" dirty="0">
                <a:solidFill>
                  <a:srgbClr val="FF0000"/>
                </a:solidFill>
              </a:rPr>
              <a:t>，以及</a:t>
            </a:r>
            <a:r>
              <a:rPr lang="zh-CN" altLang="en-US" sz="2100" b="1" dirty="0">
                <a:solidFill>
                  <a:srgbClr val="FF0000"/>
                </a:solidFill>
                <a:effectLst>
                  <a:outerShdw blurRad="38100" dist="38100" dir="2700000" algn="tl">
                    <a:srgbClr val="C0C0C0"/>
                  </a:outerShdw>
                </a:effectLst>
                <a:ea typeface="黑体" panose="02010609060101010101" pitchFamily="49" charset="-122"/>
              </a:rPr>
              <a:t>微电子</a:t>
            </a:r>
            <a:r>
              <a:rPr lang="zh-CN" altLang="en-US" sz="2100" dirty="0">
                <a:solidFill>
                  <a:srgbClr val="FF0000"/>
                </a:solidFill>
              </a:rPr>
              <a:t>、</a:t>
            </a:r>
            <a:r>
              <a:rPr lang="zh-CN" altLang="en-US" sz="2100" b="1" dirty="0">
                <a:solidFill>
                  <a:srgbClr val="FF0000"/>
                </a:solidFill>
                <a:effectLst>
                  <a:outerShdw blurRad="38100" dist="38100" dir="2700000" algn="tl">
                    <a:srgbClr val="C0C0C0"/>
                  </a:outerShdw>
                </a:effectLst>
                <a:ea typeface="黑体" panose="02010609060101010101" pitchFamily="49" charset="-122"/>
              </a:rPr>
              <a:t>医药</a:t>
            </a:r>
            <a:r>
              <a:rPr lang="zh-CN" altLang="en-US" sz="2100" dirty="0">
                <a:solidFill>
                  <a:srgbClr val="FF0000"/>
                </a:solidFill>
              </a:rPr>
              <a:t>、</a:t>
            </a:r>
            <a:r>
              <a:rPr lang="zh-CN" altLang="en-US" sz="2100" b="1" dirty="0">
                <a:solidFill>
                  <a:srgbClr val="FF0000"/>
                </a:solidFill>
                <a:effectLst>
                  <a:outerShdw blurRad="38100" dist="38100" dir="2700000" algn="tl">
                    <a:srgbClr val="C0C0C0"/>
                  </a:outerShdw>
                </a:effectLst>
                <a:ea typeface="黑体" panose="02010609060101010101" pitchFamily="49" charset="-122"/>
              </a:rPr>
              <a:t>石油</a:t>
            </a:r>
            <a:r>
              <a:rPr lang="zh-CN" altLang="en-US" sz="2100" dirty="0">
                <a:solidFill>
                  <a:srgbClr val="FF0000"/>
                </a:solidFill>
              </a:rPr>
              <a:t>、</a:t>
            </a:r>
            <a:r>
              <a:rPr lang="zh-CN" altLang="en-US" sz="2100" b="1" dirty="0">
                <a:solidFill>
                  <a:srgbClr val="FF0000"/>
                </a:solidFill>
                <a:effectLst>
                  <a:outerShdw blurRad="38100" dist="38100" dir="2700000" algn="tl">
                    <a:srgbClr val="C0C0C0"/>
                  </a:outerShdw>
                </a:effectLst>
                <a:ea typeface="黑体" panose="02010609060101010101" pitchFamily="49" charset="-122"/>
              </a:rPr>
              <a:t>化工</a:t>
            </a:r>
            <a:r>
              <a:rPr lang="zh-CN" altLang="en-US" sz="2100" dirty="0">
                <a:solidFill>
                  <a:srgbClr val="FF0000"/>
                </a:solidFill>
              </a:rPr>
              <a:t>、</a:t>
            </a:r>
            <a:r>
              <a:rPr lang="zh-CN" altLang="en-US" sz="2100" b="1" dirty="0">
                <a:solidFill>
                  <a:srgbClr val="FF0000"/>
                </a:solidFill>
                <a:effectLst>
                  <a:outerShdw blurRad="38100" dist="38100" dir="2700000" algn="tl">
                    <a:srgbClr val="C0C0C0"/>
                  </a:outerShdw>
                </a:effectLst>
                <a:ea typeface="黑体" panose="02010609060101010101" pitchFamily="49" charset="-122"/>
              </a:rPr>
              <a:t>生物工程</a:t>
            </a:r>
            <a:r>
              <a:rPr lang="zh-CN" altLang="en-US" sz="2100" dirty="0">
                <a:solidFill>
                  <a:srgbClr val="FF0000"/>
                </a:solidFill>
              </a:rPr>
              <a:t>、</a:t>
            </a:r>
            <a:r>
              <a:rPr lang="zh-CN" altLang="en-US" sz="2100" b="1" dirty="0">
                <a:solidFill>
                  <a:srgbClr val="FF0000"/>
                </a:solidFill>
                <a:effectLst>
                  <a:outerShdw blurRad="38100" dist="38100" dir="2700000" algn="tl">
                    <a:srgbClr val="C0C0C0"/>
                  </a:outerShdw>
                </a:effectLst>
                <a:ea typeface="黑体" panose="02010609060101010101" pitchFamily="49" charset="-122"/>
              </a:rPr>
              <a:t>医疗诊断</a:t>
            </a:r>
            <a:r>
              <a:rPr lang="zh-CN" altLang="en-US" sz="2100" dirty="0">
                <a:solidFill>
                  <a:srgbClr val="FF0000"/>
                </a:solidFill>
              </a:rPr>
              <a:t>和</a:t>
            </a:r>
            <a:r>
              <a:rPr lang="zh-CN" altLang="en-US" sz="2100" b="1" dirty="0">
                <a:solidFill>
                  <a:srgbClr val="FF0000"/>
                </a:solidFill>
                <a:effectLst>
                  <a:outerShdw blurRad="38100" dist="38100" dir="2700000" algn="tl">
                    <a:srgbClr val="C0C0C0"/>
                  </a:outerShdw>
                </a:effectLst>
                <a:ea typeface="黑体" panose="02010609060101010101" pitchFamily="49" charset="-122"/>
              </a:rPr>
              <a:t>微加工</a:t>
            </a:r>
            <a:r>
              <a:rPr lang="zh-CN" altLang="en-US" sz="2100" dirty="0"/>
              <a:t>等高技术的开发应用，提供不可替代的先进实验平台。</a:t>
            </a:r>
          </a:p>
        </p:txBody>
      </p:sp>
      <p:pic>
        <p:nvPicPr>
          <p:cNvPr id="364551" name="Picture 7" descr="121122~1"/>
          <p:cNvPicPr>
            <a:picLocks noChangeAspect="1" noChangeArrowheads="1"/>
          </p:cNvPicPr>
          <p:nvPr/>
        </p:nvPicPr>
        <p:blipFill>
          <a:blip r:embed="rId2"/>
          <a:srcRect/>
          <a:stretch>
            <a:fillRect/>
          </a:stretch>
        </p:blipFill>
        <p:spPr bwMode="auto">
          <a:xfrm>
            <a:off x="1475656" y="1268764"/>
            <a:ext cx="3256768" cy="2160711"/>
          </a:xfrm>
          <a:prstGeom prst="rect">
            <a:avLst/>
          </a:prstGeom>
          <a:noFill/>
        </p:spPr>
      </p:pic>
      <p:pic>
        <p:nvPicPr>
          <p:cNvPr id="364553" name="Picture 9" descr="670EAB~1"/>
          <p:cNvPicPr>
            <a:picLocks noChangeAspect="1" noChangeArrowheads="1"/>
          </p:cNvPicPr>
          <p:nvPr/>
        </p:nvPicPr>
        <p:blipFill>
          <a:blip r:embed="rId3"/>
          <a:srcRect/>
          <a:stretch>
            <a:fillRect/>
          </a:stretch>
        </p:blipFill>
        <p:spPr bwMode="auto">
          <a:xfrm>
            <a:off x="5184071" y="1320544"/>
            <a:ext cx="2986857" cy="2160711"/>
          </a:xfrm>
          <a:prstGeom prst="rect">
            <a:avLst/>
          </a:prstGeom>
          <a:noFill/>
        </p:spPr>
      </p:pic>
      <p:sp>
        <p:nvSpPr>
          <p:cNvPr id="6" name="Text Box 14"/>
          <p:cNvSpPr txBox="1"/>
          <p:nvPr/>
        </p:nvSpPr>
        <p:spPr>
          <a:xfrm>
            <a:off x="107508" y="2420991"/>
            <a:ext cx="615553" cy="1440061"/>
          </a:xfrm>
          <a:prstGeom prst="rect">
            <a:avLst/>
          </a:prstGeom>
          <a:noFill/>
          <a:ln w="9525">
            <a:noFill/>
            <a:miter/>
          </a:ln>
        </p:spPr>
        <p:txBody>
          <a:bodyPr vert="eaVert" wrap="squar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绪   论</a:t>
            </a:r>
          </a:p>
        </p:txBody>
      </p:sp>
      <p:sp>
        <p:nvSpPr>
          <p:cNvPr id="2" name="日期占位符 1"/>
          <p:cNvSpPr>
            <a:spLocks noGrp="1"/>
          </p:cNvSpPr>
          <p:nvPr>
            <p:ph type="dt" sz="half" idx="10"/>
          </p:nvPr>
        </p:nvSpPr>
        <p:spPr/>
        <p:txBody>
          <a:bodyPr/>
          <a:lstStyle/>
          <a:p>
            <a:pPr rtl="0">
              <a:defRPr/>
            </a:pPr>
            <a:fld id="{E356573E-9E82-46A7-9AD1-AB6142B3B4B1}" type="datetime1">
              <a:rPr lang="zh-CN" altLang="en-US" smtClean="0">
                <a:cs typeface="+mn-cs"/>
              </a:rPr>
              <a:t>2023/2/20</a:t>
            </a:fld>
            <a:endParaRPr lang="zh-CN" altLang="en-US">
              <a:cs typeface="+mn-cs"/>
            </a:endParaRPr>
          </a:p>
        </p:txBody>
      </p:sp>
      <p:sp>
        <p:nvSpPr>
          <p:cNvPr id="3" name="灯片编号占位符 2"/>
          <p:cNvSpPr>
            <a:spLocks noGrp="1"/>
          </p:cNvSpPr>
          <p:nvPr>
            <p:ph type="sldNum" sz="quarter" idx="12"/>
          </p:nvPr>
        </p:nvSpPr>
        <p:spPr/>
        <p:txBody>
          <a:bodyPr/>
          <a:lstStyle/>
          <a:p>
            <a:pPr lvl="0" algn="l" eaLnBrk="1" hangingPunct="1"/>
            <a:fld id="{9A0DB2DC-4C9A-4742-B13C-FB6460FD3503}" type="slidenum">
              <a:rPr lang="zh-CN" altLang="en-US" sz="1400" b="0" smtClean="0"/>
              <a:t>6</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64547">
                                            <p:txEl>
                                              <p:pRg st="0" end="0"/>
                                            </p:txEl>
                                          </p:spTgt>
                                        </p:tgtEl>
                                        <p:attrNameLst>
                                          <p:attrName>style.visibility</p:attrName>
                                        </p:attrNameLst>
                                      </p:cBhvr>
                                      <p:to>
                                        <p:strVal val="visible"/>
                                      </p:to>
                                    </p:set>
                                    <p:animEffect transition="in" filter="slide(fromBottom)">
                                      <p:cBhvr>
                                        <p:cTn id="7" dur="500"/>
                                        <p:tgtEl>
                                          <p:spTgt spid="3645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64547">
                                            <p:txEl>
                                              <p:pRg st="1" end="1"/>
                                            </p:txEl>
                                          </p:spTgt>
                                        </p:tgtEl>
                                        <p:attrNameLst>
                                          <p:attrName>style.visibility</p:attrName>
                                        </p:attrNameLst>
                                      </p:cBhvr>
                                      <p:to>
                                        <p:strVal val="visible"/>
                                      </p:to>
                                    </p:set>
                                    <p:animEffect transition="in" filter="slide(fromBottom)">
                                      <p:cBhvr>
                                        <p:cTn id="12" dur="500"/>
                                        <p:tgtEl>
                                          <p:spTgt spid="3645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64547">
                                            <p:txEl>
                                              <p:pRg st="2" end="2"/>
                                            </p:txEl>
                                          </p:spTgt>
                                        </p:tgtEl>
                                        <p:attrNameLst>
                                          <p:attrName>style.visibility</p:attrName>
                                        </p:attrNameLst>
                                      </p:cBhvr>
                                      <p:to>
                                        <p:strVal val="visible"/>
                                      </p:to>
                                    </p:set>
                                    <p:animEffect transition="in" filter="slide(fromBottom)">
                                      <p:cBhvr>
                                        <p:cTn id="17" dur="500"/>
                                        <p:tgtEl>
                                          <p:spTgt spid="3645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4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D7D5EAD5-C727-4C38-BD7B-122FC6D330D3}" type="datetime1">
              <a:rPr lang="zh-CN" altLang="en-US" smtClean="0"/>
              <a:t>2023/2/20</a:t>
            </a:fld>
            <a:endParaRPr lang="en-US" altLang="zh-CN" dirty="0"/>
          </a:p>
        </p:txBody>
      </p:sp>
      <p:sp>
        <p:nvSpPr>
          <p:cNvPr id="50179" name="Text Box 2"/>
          <p:cNvSpPr txBox="1"/>
          <p:nvPr/>
        </p:nvSpPr>
        <p:spPr>
          <a:xfrm>
            <a:off x="148039" y="1401767"/>
            <a:ext cx="615553" cy="4548187"/>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有 效 数 字 及 其 运 算</a:t>
            </a:r>
          </a:p>
        </p:txBody>
      </p:sp>
      <p:sp>
        <p:nvSpPr>
          <p:cNvPr id="164867" name="Text Box 3"/>
          <p:cNvSpPr txBox="1"/>
          <p:nvPr/>
        </p:nvSpPr>
        <p:spPr>
          <a:xfrm>
            <a:off x="1479550" y="1074738"/>
            <a:ext cx="2816797" cy="461665"/>
          </a:xfrm>
          <a:prstGeom prst="rect">
            <a:avLst/>
          </a:prstGeom>
          <a:noFill/>
          <a:ln w="9525">
            <a:noFill/>
            <a:miter/>
          </a:ln>
        </p:spPr>
        <p:txBody>
          <a:bodyPr wrap="none">
            <a:spAutoFit/>
          </a:bodyPr>
          <a:lstStyle/>
          <a:p>
            <a:pPr lvl="0" algn="l" eaLnBrk="1" hangingPunct="1"/>
            <a:r>
              <a:rPr lang="en-US" altLang="zh-CN" sz="2400" dirty="0">
                <a:solidFill>
                  <a:srgbClr val="FF0000"/>
                </a:solidFill>
                <a:latin typeface="宋体" panose="02010600030101010101" pitchFamily="2" charset="-122"/>
              </a:rPr>
              <a:t>1.</a:t>
            </a:r>
            <a:r>
              <a:rPr lang="zh-CN" altLang="en-US" sz="2400" dirty="0">
                <a:solidFill>
                  <a:srgbClr val="FF0000"/>
                </a:solidFill>
                <a:latin typeface="宋体" panose="02010600030101010101" pitchFamily="2" charset="-122"/>
              </a:rPr>
              <a:t>有效数字的修约:</a:t>
            </a:r>
          </a:p>
        </p:txBody>
      </p:sp>
      <p:sp>
        <p:nvSpPr>
          <p:cNvPr id="164868" name="Text Box 4"/>
          <p:cNvSpPr txBox="1"/>
          <p:nvPr/>
        </p:nvSpPr>
        <p:spPr>
          <a:xfrm>
            <a:off x="1411550" y="1684338"/>
            <a:ext cx="5465500" cy="430887"/>
          </a:xfrm>
          <a:prstGeom prst="rect">
            <a:avLst/>
          </a:prstGeom>
          <a:noFill/>
          <a:ln w="9525">
            <a:noFill/>
            <a:miter/>
          </a:ln>
        </p:spPr>
        <p:txBody>
          <a:bodyPr wrap="square">
            <a:spAutoFit/>
          </a:bodyPr>
          <a:lstStyle/>
          <a:p>
            <a:pPr lvl="0" algn="l" eaLnBrk="1" hangingPunct="1"/>
            <a:r>
              <a:rPr lang="zh-CN" altLang="en-US" sz="2200" dirty="0">
                <a:latin typeface="宋体" panose="02010600030101010101" pitchFamily="2" charset="-122"/>
              </a:rPr>
              <a:t>原则：五下舍，五上入，整五凑偶。</a:t>
            </a:r>
          </a:p>
        </p:txBody>
      </p:sp>
      <p:sp>
        <p:nvSpPr>
          <p:cNvPr id="164869" name="Text Box 5"/>
          <p:cNvSpPr txBox="1"/>
          <p:nvPr/>
        </p:nvSpPr>
        <p:spPr>
          <a:xfrm>
            <a:off x="1584329" y="2309813"/>
            <a:ext cx="2880917" cy="430887"/>
          </a:xfrm>
          <a:prstGeom prst="rect">
            <a:avLst/>
          </a:prstGeom>
          <a:noFill/>
          <a:ln w="9525">
            <a:noFill/>
            <a:miter/>
          </a:ln>
        </p:spPr>
        <p:txBody>
          <a:bodyPr wrap="none">
            <a:spAutoFit/>
          </a:bodyPr>
          <a:lstStyle/>
          <a:p>
            <a:pPr lvl="0" algn="l" eaLnBrk="1" hangingPunct="1"/>
            <a:r>
              <a:rPr lang="zh-CN" altLang="en-US" sz="2200" dirty="0">
                <a:latin typeface="宋体" panose="02010600030101010101" pitchFamily="2" charset="-122"/>
              </a:rPr>
              <a:t>如保留四位有效数字:</a:t>
            </a:r>
          </a:p>
        </p:txBody>
      </p:sp>
      <p:sp>
        <p:nvSpPr>
          <p:cNvPr id="164871" name="Rectangle 7"/>
          <p:cNvSpPr/>
          <p:nvPr/>
        </p:nvSpPr>
        <p:spPr>
          <a:xfrm>
            <a:off x="3419475" y="2997200"/>
            <a:ext cx="1079500" cy="430887"/>
          </a:xfrm>
          <a:prstGeom prst="rect">
            <a:avLst/>
          </a:prstGeom>
          <a:noFill/>
          <a:ln w="9525">
            <a:noFill/>
            <a:miter/>
          </a:ln>
        </p:spPr>
        <p:txBody>
          <a:bodyPr>
            <a:spAutoFit/>
          </a:bodyPr>
          <a:lstStyle/>
          <a:p>
            <a:pPr lvl="0" algn="l" eaLnBrk="1" hangingPunct="1"/>
            <a:r>
              <a:rPr lang="zh-CN" altLang="en-US" sz="2200" dirty="0">
                <a:latin typeface="宋体" panose="02010600030101010101" pitchFamily="2" charset="-122"/>
              </a:rPr>
              <a:t>3.142</a:t>
            </a:r>
          </a:p>
        </p:txBody>
      </p:sp>
      <p:sp>
        <p:nvSpPr>
          <p:cNvPr id="164873" name="Rectangle 9"/>
          <p:cNvSpPr/>
          <p:nvPr/>
        </p:nvSpPr>
        <p:spPr>
          <a:xfrm>
            <a:off x="3419479" y="3500438"/>
            <a:ext cx="1152525" cy="430887"/>
          </a:xfrm>
          <a:prstGeom prst="rect">
            <a:avLst/>
          </a:prstGeom>
          <a:noFill/>
          <a:ln w="9525">
            <a:noFill/>
            <a:miter/>
          </a:ln>
        </p:spPr>
        <p:txBody>
          <a:bodyPr>
            <a:spAutoFit/>
          </a:bodyPr>
          <a:lstStyle/>
          <a:p>
            <a:pPr lvl="0" algn="l" eaLnBrk="1" hangingPunct="1"/>
            <a:r>
              <a:rPr lang="zh-CN" altLang="en-US" sz="2200" dirty="0">
                <a:latin typeface="宋体" panose="02010600030101010101" pitchFamily="2" charset="-122"/>
              </a:rPr>
              <a:t>2.717</a:t>
            </a:r>
          </a:p>
        </p:txBody>
      </p:sp>
      <p:sp>
        <p:nvSpPr>
          <p:cNvPr id="164875" name="Rectangle 11"/>
          <p:cNvSpPr/>
          <p:nvPr/>
        </p:nvSpPr>
        <p:spPr>
          <a:xfrm>
            <a:off x="3419479" y="3933825"/>
            <a:ext cx="1152525" cy="430887"/>
          </a:xfrm>
          <a:prstGeom prst="rect">
            <a:avLst/>
          </a:prstGeom>
          <a:noFill/>
          <a:ln w="9525">
            <a:noFill/>
            <a:miter/>
          </a:ln>
        </p:spPr>
        <p:txBody>
          <a:bodyPr>
            <a:spAutoFit/>
          </a:bodyPr>
          <a:lstStyle/>
          <a:p>
            <a:pPr lvl="0" algn="l" eaLnBrk="1" hangingPunct="1"/>
            <a:r>
              <a:rPr lang="zh-CN" altLang="en-US" sz="2200" dirty="0">
                <a:latin typeface="宋体" panose="02010600030101010101" pitchFamily="2" charset="-122"/>
              </a:rPr>
              <a:t>4.51</a:t>
            </a:r>
            <a:r>
              <a:rPr lang="zh-CN" altLang="en-US" sz="2200" dirty="0">
                <a:solidFill>
                  <a:srgbClr val="FF0000"/>
                </a:solidFill>
                <a:latin typeface="宋体" panose="02010600030101010101" pitchFamily="2" charset="-122"/>
              </a:rPr>
              <a:t>0</a:t>
            </a:r>
          </a:p>
        </p:txBody>
      </p:sp>
      <p:sp>
        <p:nvSpPr>
          <p:cNvPr id="164877" name="Rectangle 13"/>
          <p:cNvSpPr/>
          <p:nvPr/>
        </p:nvSpPr>
        <p:spPr>
          <a:xfrm>
            <a:off x="7812092" y="2997200"/>
            <a:ext cx="1081087" cy="430887"/>
          </a:xfrm>
          <a:prstGeom prst="rect">
            <a:avLst/>
          </a:prstGeom>
          <a:noFill/>
          <a:ln w="9525">
            <a:noFill/>
            <a:miter/>
          </a:ln>
        </p:spPr>
        <p:txBody>
          <a:bodyPr>
            <a:spAutoFit/>
          </a:bodyPr>
          <a:lstStyle/>
          <a:p>
            <a:pPr lvl="0" algn="l" eaLnBrk="1" hangingPunct="1"/>
            <a:r>
              <a:rPr lang="zh-CN" altLang="en-US" sz="2200" dirty="0">
                <a:latin typeface="宋体" panose="02010600030101010101" pitchFamily="2" charset="-122"/>
              </a:rPr>
              <a:t>3.21</a:t>
            </a:r>
            <a:r>
              <a:rPr lang="zh-CN" altLang="en-US" sz="2200" dirty="0">
                <a:solidFill>
                  <a:srgbClr val="FF0000"/>
                </a:solidFill>
                <a:latin typeface="宋体" panose="02010600030101010101" pitchFamily="2" charset="-122"/>
              </a:rPr>
              <a:t>6</a:t>
            </a:r>
          </a:p>
        </p:txBody>
      </p:sp>
      <p:sp>
        <p:nvSpPr>
          <p:cNvPr id="164879" name="Rectangle 15"/>
          <p:cNvSpPr/>
          <p:nvPr/>
        </p:nvSpPr>
        <p:spPr>
          <a:xfrm>
            <a:off x="7885113" y="3500438"/>
            <a:ext cx="1079500" cy="430887"/>
          </a:xfrm>
          <a:prstGeom prst="rect">
            <a:avLst/>
          </a:prstGeom>
          <a:noFill/>
          <a:ln w="9525">
            <a:noFill/>
            <a:miter/>
          </a:ln>
        </p:spPr>
        <p:txBody>
          <a:bodyPr>
            <a:spAutoFit/>
          </a:bodyPr>
          <a:lstStyle/>
          <a:p>
            <a:pPr lvl="0" algn="l" eaLnBrk="1" hangingPunct="1"/>
            <a:r>
              <a:rPr lang="en-US" altLang="zh-CN" sz="2200" dirty="0">
                <a:latin typeface="宋体" panose="02010600030101010101" pitchFamily="2" charset="-122"/>
              </a:rPr>
              <a:t>6.379</a:t>
            </a:r>
            <a:endParaRPr lang="zh-CN" altLang="en-US" sz="2200" dirty="0">
              <a:latin typeface="宋体" panose="02010600030101010101" pitchFamily="2" charset="-122"/>
            </a:endParaRPr>
          </a:p>
        </p:txBody>
      </p:sp>
      <p:grpSp>
        <p:nvGrpSpPr>
          <p:cNvPr id="164886" name="Group 22"/>
          <p:cNvGrpSpPr/>
          <p:nvPr/>
        </p:nvGrpSpPr>
        <p:grpSpPr>
          <a:xfrm>
            <a:off x="1676404" y="2962276"/>
            <a:ext cx="6216054" cy="1497013"/>
            <a:chOff x="1056" y="1530"/>
            <a:chExt cx="3747" cy="943"/>
          </a:xfrm>
        </p:grpSpPr>
        <p:sp>
          <p:nvSpPr>
            <p:cNvPr id="50197" name="Rectangle 6"/>
            <p:cNvSpPr/>
            <p:nvPr/>
          </p:nvSpPr>
          <p:spPr>
            <a:xfrm>
              <a:off x="1056" y="1530"/>
              <a:ext cx="1085" cy="271"/>
            </a:xfrm>
            <a:prstGeom prst="rect">
              <a:avLst/>
            </a:prstGeom>
            <a:noFill/>
            <a:ln w="9525">
              <a:noFill/>
              <a:miter/>
            </a:ln>
          </p:spPr>
          <p:txBody>
            <a:bodyPr>
              <a:spAutoFit/>
            </a:bodyPr>
            <a:lstStyle/>
            <a:p>
              <a:pPr lvl="0" algn="l" eaLnBrk="1" hangingPunct="1"/>
              <a:r>
                <a:rPr lang="zh-CN" altLang="en-US" sz="2200" dirty="0">
                  <a:latin typeface="宋体" panose="02010600030101010101" pitchFamily="2" charset="-122"/>
                </a:rPr>
                <a:t>3.141</a:t>
              </a:r>
              <a:r>
                <a:rPr lang="zh-CN" altLang="en-US" sz="2200" dirty="0">
                  <a:solidFill>
                    <a:schemeClr val="accent1"/>
                  </a:solidFill>
                  <a:latin typeface="宋体" panose="02010600030101010101" pitchFamily="2" charset="-122"/>
                </a:rPr>
                <a:t>5</a:t>
              </a:r>
              <a:r>
                <a:rPr lang="zh-CN" altLang="en-US" sz="2200" dirty="0">
                  <a:latin typeface="宋体" panose="02010600030101010101" pitchFamily="2" charset="-122"/>
                </a:rPr>
                <a:t>9—&gt;</a:t>
              </a:r>
            </a:p>
          </p:txBody>
        </p:sp>
        <p:sp>
          <p:nvSpPr>
            <p:cNvPr id="50198" name="Rectangle 8"/>
            <p:cNvSpPr/>
            <p:nvPr/>
          </p:nvSpPr>
          <p:spPr>
            <a:xfrm>
              <a:off x="1056" y="1818"/>
              <a:ext cx="970" cy="271"/>
            </a:xfrm>
            <a:prstGeom prst="rect">
              <a:avLst/>
            </a:prstGeom>
            <a:noFill/>
            <a:ln w="9525">
              <a:noFill/>
              <a:miter/>
            </a:ln>
          </p:spPr>
          <p:txBody>
            <a:bodyPr wrap="none">
              <a:spAutoFit/>
            </a:bodyPr>
            <a:lstStyle/>
            <a:p>
              <a:pPr lvl="0" algn="l" eaLnBrk="1" hangingPunct="1"/>
              <a:r>
                <a:rPr lang="zh-CN" altLang="en-US" sz="2200" dirty="0">
                  <a:latin typeface="宋体" panose="02010600030101010101" pitchFamily="2" charset="-122"/>
                </a:rPr>
                <a:t>2.717</a:t>
              </a:r>
              <a:r>
                <a:rPr lang="zh-CN" altLang="en-US" sz="2200" dirty="0">
                  <a:solidFill>
                    <a:schemeClr val="accent1"/>
                  </a:solidFill>
                  <a:latin typeface="宋体" panose="02010600030101010101" pitchFamily="2" charset="-122"/>
                </a:rPr>
                <a:t>2</a:t>
              </a:r>
              <a:r>
                <a:rPr lang="zh-CN" altLang="en-US" sz="2200" dirty="0">
                  <a:latin typeface="宋体" panose="02010600030101010101" pitchFamily="2" charset="-122"/>
                </a:rPr>
                <a:t>9—&gt;</a:t>
              </a:r>
            </a:p>
          </p:txBody>
        </p:sp>
        <p:sp>
          <p:nvSpPr>
            <p:cNvPr id="50199" name="Rectangle 10"/>
            <p:cNvSpPr/>
            <p:nvPr/>
          </p:nvSpPr>
          <p:spPr>
            <a:xfrm>
              <a:off x="1056" y="2154"/>
              <a:ext cx="970" cy="271"/>
            </a:xfrm>
            <a:prstGeom prst="rect">
              <a:avLst/>
            </a:prstGeom>
            <a:noFill/>
            <a:ln w="9525">
              <a:noFill/>
              <a:miter/>
            </a:ln>
          </p:spPr>
          <p:txBody>
            <a:bodyPr wrap="none">
              <a:spAutoFit/>
            </a:bodyPr>
            <a:lstStyle/>
            <a:p>
              <a:pPr lvl="0" algn="l" eaLnBrk="1" hangingPunct="1"/>
              <a:r>
                <a:rPr lang="zh-CN" altLang="en-US" sz="2200" dirty="0">
                  <a:latin typeface="宋体" panose="02010600030101010101" pitchFamily="2" charset="-122"/>
                </a:rPr>
                <a:t>4.51</a:t>
              </a:r>
              <a:r>
                <a:rPr lang="zh-CN" altLang="en-US" sz="2200" dirty="0">
                  <a:solidFill>
                    <a:srgbClr val="FF0000"/>
                  </a:solidFill>
                  <a:latin typeface="宋体" panose="02010600030101010101" pitchFamily="2" charset="-122"/>
                </a:rPr>
                <a:t>0</a:t>
              </a:r>
              <a:r>
                <a:rPr lang="zh-CN" altLang="en-US" sz="2200" dirty="0">
                  <a:solidFill>
                    <a:schemeClr val="accent1"/>
                  </a:solidFill>
                  <a:latin typeface="宋体" panose="02010600030101010101" pitchFamily="2" charset="-122"/>
                </a:rPr>
                <a:t>5</a:t>
              </a:r>
              <a:r>
                <a:rPr lang="zh-CN" altLang="en-US" sz="2200" dirty="0">
                  <a:latin typeface="宋体" panose="02010600030101010101" pitchFamily="2" charset="-122"/>
                </a:rPr>
                <a:t>0—&gt;</a:t>
              </a:r>
            </a:p>
          </p:txBody>
        </p:sp>
        <p:sp>
          <p:nvSpPr>
            <p:cNvPr id="50200" name="Rectangle 12"/>
            <p:cNvSpPr/>
            <p:nvPr/>
          </p:nvSpPr>
          <p:spPr>
            <a:xfrm>
              <a:off x="3744" y="1530"/>
              <a:ext cx="970" cy="271"/>
            </a:xfrm>
            <a:prstGeom prst="rect">
              <a:avLst/>
            </a:prstGeom>
            <a:noFill/>
            <a:ln w="9525">
              <a:noFill/>
              <a:miter/>
            </a:ln>
          </p:spPr>
          <p:txBody>
            <a:bodyPr wrap="none">
              <a:spAutoFit/>
            </a:bodyPr>
            <a:lstStyle/>
            <a:p>
              <a:pPr lvl="0" algn="l" eaLnBrk="1" hangingPunct="1"/>
              <a:r>
                <a:rPr lang="zh-CN" altLang="en-US" sz="2200" dirty="0">
                  <a:latin typeface="宋体" panose="02010600030101010101" pitchFamily="2" charset="-122"/>
                </a:rPr>
                <a:t>3.21</a:t>
              </a:r>
              <a:r>
                <a:rPr lang="zh-CN" altLang="en-US" sz="2200" dirty="0">
                  <a:solidFill>
                    <a:srgbClr val="FF0000"/>
                  </a:solidFill>
                  <a:latin typeface="宋体" panose="02010600030101010101" pitchFamily="2" charset="-122"/>
                </a:rPr>
                <a:t>5</a:t>
              </a:r>
              <a:r>
                <a:rPr lang="zh-CN" altLang="en-US" sz="2200" dirty="0">
                  <a:solidFill>
                    <a:schemeClr val="accent1"/>
                  </a:solidFill>
                  <a:latin typeface="宋体" panose="02010600030101010101" pitchFamily="2" charset="-122"/>
                </a:rPr>
                <a:t>5</a:t>
              </a:r>
              <a:r>
                <a:rPr lang="zh-CN" altLang="en-US" sz="2200" dirty="0">
                  <a:latin typeface="宋体" panose="02010600030101010101" pitchFamily="2" charset="-122"/>
                </a:rPr>
                <a:t>0—&gt;</a:t>
              </a:r>
            </a:p>
          </p:txBody>
        </p:sp>
        <p:sp>
          <p:nvSpPr>
            <p:cNvPr id="50201" name="Rectangle 14"/>
            <p:cNvSpPr/>
            <p:nvPr/>
          </p:nvSpPr>
          <p:spPr>
            <a:xfrm>
              <a:off x="3747" y="1866"/>
              <a:ext cx="1056" cy="271"/>
            </a:xfrm>
            <a:prstGeom prst="rect">
              <a:avLst/>
            </a:prstGeom>
            <a:noFill/>
            <a:ln w="9525">
              <a:noFill/>
              <a:miter/>
            </a:ln>
          </p:spPr>
          <p:txBody>
            <a:bodyPr wrap="none">
              <a:spAutoFit/>
            </a:bodyPr>
            <a:lstStyle/>
            <a:p>
              <a:pPr lvl="0" algn="l" eaLnBrk="1" hangingPunct="1"/>
              <a:r>
                <a:rPr lang="zh-CN" altLang="en-US" sz="2200" dirty="0">
                  <a:latin typeface="宋体" panose="02010600030101010101" pitchFamily="2" charset="-122"/>
                </a:rPr>
                <a:t>6.378</a:t>
              </a:r>
              <a:r>
                <a:rPr lang="zh-CN" altLang="en-US" sz="2200" dirty="0">
                  <a:solidFill>
                    <a:schemeClr val="accent1"/>
                  </a:solidFill>
                  <a:latin typeface="宋体" panose="02010600030101010101" pitchFamily="2" charset="-122"/>
                </a:rPr>
                <a:t>5</a:t>
              </a:r>
              <a:r>
                <a:rPr lang="zh-CN" altLang="en-US" sz="2200" dirty="0">
                  <a:latin typeface="宋体" panose="02010600030101010101" pitchFamily="2" charset="-122"/>
                </a:rPr>
                <a:t>0</a:t>
              </a:r>
              <a:r>
                <a:rPr lang="en-US" altLang="zh-CN" sz="2200" dirty="0">
                  <a:latin typeface="宋体" panose="02010600030101010101" pitchFamily="2" charset="-122"/>
                </a:rPr>
                <a:t>l—&gt;</a:t>
              </a:r>
              <a:endParaRPr lang="zh-CN" altLang="en-US" sz="2200" dirty="0">
                <a:latin typeface="宋体" panose="02010600030101010101" pitchFamily="2" charset="-122"/>
              </a:endParaRPr>
            </a:p>
          </p:txBody>
        </p:sp>
        <p:sp>
          <p:nvSpPr>
            <p:cNvPr id="50202" name="Rectangle 16"/>
            <p:cNvSpPr/>
            <p:nvPr/>
          </p:nvSpPr>
          <p:spPr>
            <a:xfrm>
              <a:off x="3744" y="2202"/>
              <a:ext cx="1056" cy="271"/>
            </a:xfrm>
            <a:prstGeom prst="rect">
              <a:avLst/>
            </a:prstGeom>
            <a:noFill/>
            <a:ln w="9525">
              <a:noFill/>
              <a:miter/>
            </a:ln>
          </p:spPr>
          <p:txBody>
            <a:bodyPr wrap="none">
              <a:spAutoFit/>
            </a:bodyPr>
            <a:lstStyle/>
            <a:p>
              <a:pPr lvl="0" algn="l" eaLnBrk="1" hangingPunct="1"/>
              <a:r>
                <a:rPr lang="en-US" altLang="zh-CN" sz="2200" dirty="0">
                  <a:latin typeface="宋体" panose="02010600030101010101" pitchFamily="2" charset="-122"/>
                </a:rPr>
                <a:t>7.691</a:t>
              </a:r>
              <a:r>
                <a:rPr lang="en-US" altLang="zh-CN" sz="2200" dirty="0">
                  <a:solidFill>
                    <a:schemeClr val="accent1"/>
                  </a:solidFill>
                  <a:latin typeface="宋体" panose="02010600030101010101" pitchFamily="2" charset="-122"/>
                </a:rPr>
                <a:t>4</a:t>
              </a:r>
              <a:r>
                <a:rPr lang="en-US" altLang="zh-CN" sz="2200" dirty="0">
                  <a:latin typeface="宋体" panose="02010600030101010101" pitchFamily="2" charset="-122"/>
                </a:rPr>
                <a:t>99—&gt;</a:t>
              </a:r>
              <a:endParaRPr lang="zh-CN" altLang="en-US" sz="2200" dirty="0">
                <a:latin typeface="宋体" panose="02010600030101010101" pitchFamily="2" charset="-122"/>
              </a:endParaRPr>
            </a:p>
          </p:txBody>
        </p:sp>
      </p:grpSp>
      <p:sp>
        <p:nvSpPr>
          <p:cNvPr id="164881" name="Rectangle 17"/>
          <p:cNvSpPr/>
          <p:nvPr/>
        </p:nvSpPr>
        <p:spPr>
          <a:xfrm>
            <a:off x="7885113" y="4076700"/>
            <a:ext cx="1079500" cy="430887"/>
          </a:xfrm>
          <a:prstGeom prst="rect">
            <a:avLst/>
          </a:prstGeom>
          <a:noFill/>
          <a:ln w="9525">
            <a:noFill/>
            <a:miter/>
          </a:ln>
        </p:spPr>
        <p:txBody>
          <a:bodyPr>
            <a:spAutoFit/>
          </a:bodyPr>
          <a:lstStyle/>
          <a:p>
            <a:pPr lvl="0" algn="l" eaLnBrk="1" hangingPunct="1"/>
            <a:r>
              <a:rPr lang="en-US" altLang="zh-CN" sz="2200" dirty="0">
                <a:latin typeface="宋体" panose="02010600030101010101" pitchFamily="2" charset="-122"/>
              </a:rPr>
              <a:t>7.691</a:t>
            </a:r>
            <a:endParaRPr lang="zh-CN" altLang="en-US" sz="2200" dirty="0">
              <a:latin typeface="宋体" panose="02010600030101010101" pitchFamily="2" charset="-122"/>
            </a:endParaRPr>
          </a:p>
        </p:txBody>
      </p:sp>
      <p:sp>
        <p:nvSpPr>
          <p:cNvPr id="164882" name="Text Box 18"/>
          <p:cNvSpPr txBox="1">
            <a:spLocks noChangeArrowheads="1"/>
          </p:cNvSpPr>
          <p:nvPr/>
        </p:nvSpPr>
        <p:spPr bwMode="auto">
          <a:xfrm>
            <a:off x="1447800" y="4576763"/>
            <a:ext cx="715645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algn="l" eaLnBrk="1" hangingPunct="1"/>
            <a:r>
              <a:rPr lang="zh-CN" altLang="en-US" sz="2200" dirty="0">
                <a:solidFill>
                  <a:srgbClr val="FF0000"/>
                </a:solidFill>
                <a:effectLst>
                  <a:outerShdw blurRad="38100" dist="38100" dir="2700000">
                    <a:srgbClr val="C0C0C0"/>
                  </a:outerShdw>
                </a:effectLst>
                <a:latin typeface="宋体" panose="02010600030101010101" pitchFamily="2" charset="-122"/>
              </a:rPr>
              <a:t>测量误差的有效位数：修约原则------只入不舍</a:t>
            </a:r>
          </a:p>
        </p:txBody>
      </p:sp>
      <p:sp>
        <p:nvSpPr>
          <p:cNvPr id="164883" name="Text Box 19"/>
          <p:cNvSpPr txBox="1"/>
          <p:nvPr/>
        </p:nvSpPr>
        <p:spPr>
          <a:xfrm>
            <a:off x="1331913" y="5084763"/>
            <a:ext cx="7561262" cy="430887"/>
          </a:xfrm>
          <a:prstGeom prst="rect">
            <a:avLst/>
          </a:prstGeom>
          <a:noFill/>
          <a:ln w="9525">
            <a:noFill/>
            <a:miter/>
          </a:ln>
        </p:spPr>
        <p:txBody>
          <a:bodyPr>
            <a:spAutoFit/>
          </a:bodyPr>
          <a:lstStyle/>
          <a:p>
            <a:pPr lvl="0" algn="l" eaLnBrk="1" hangingPunct="1"/>
            <a:r>
              <a:rPr lang="zh-CN" altLang="en-US" sz="2200" dirty="0">
                <a:solidFill>
                  <a:schemeClr val="tx2"/>
                </a:solidFill>
                <a:latin typeface="宋体" panose="02010600030101010101" pitchFamily="2" charset="-122"/>
              </a:rPr>
              <a:t>相对误差-----两位，如</a:t>
            </a:r>
            <a:r>
              <a:rPr lang="en-US" altLang="zh-CN" sz="2200" i="1" dirty="0">
                <a:solidFill>
                  <a:schemeClr val="tx2"/>
                </a:solidFill>
                <a:latin typeface="宋体" panose="02010600030101010101" pitchFamily="2" charset="-122"/>
              </a:rPr>
              <a:t>E</a:t>
            </a:r>
            <a:r>
              <a:rPr lang="en-US" altLang="zh-CN" sz="2200" dirty="0">
                <a:solidFill>
                  <a:schemeClr val="tx2"/>
                </a:solidFill>
                <a:latin typeface="宋体" panose="02010600030101010101" pitchFamily="2" charset="-122"/>
              </a:rPr>
              <a:t>=0.0010023</a:t>
            </a:r>
            <a:r>
              <a:rPr lang="zh-CN" altLang="en-US" sz="2200" dirty="0">
                <a:solidFill>
                  <a:schemeClr val="tx2"/>
                </a:solidFill>
                <a:latin typeface="宋体" panose="02010600030101010101" pitchFamily="2" charset="-122"/>
              </a:rPr>
              <a:t>修约为0.11%</a:t>
            </a:r>
          </a:p>
        </p:txBody>
      </p:sp>
      <p:sp>
        <p:nvSpPr>
          <p:cNvPr id="164884" name="Text Box 20"/>
          <p:cNvSpPr txBox="1"/>
          <p:nvPr/>
        </p:nvSpPr>
        <p:spPr>
          <a:xfrm>
            <a:off x="1373192" y="5541963"/>
            <a:ext cx="6574236" cy="430887"/>
          </a:xfrm>
          <a:prstGeom prst="rect">
            <a:avLst/>
          </a:prstGeom>
          <a:noFill/>
          <a:ln w="9525">
            <a:noFill/>
            <a:miter/>
          </a:ln>
        </p:spPr>
        <p:txBody>
          <a:bodyPr wrap="none">
            <a:spAutoFit/>
          </a:bodyPr>
          <a:lstStyle/>
          <a:p>
            <a:pPr lvl="0" algn="l" eaLnBrk="1" hangingPunct="1"/>
            <a:r>
              <a:rPr lang="zh-CN" altLang="en-US" sz="2200" dirty="0">
                <a:latin typeface="宋体" panose="02010600030101010101" pitchFamily="2" charset="-122"/>
              </a:rPr>
              <a:t>绝对误差-----一位，当为</a:t>
            </a:r>
            <a:r>
              <a:rPr lang="zh-CN" altLang="en-US" sz="2200" dirty="0">
                <a:latin typeface="宋体" panose="02010600030101010101" pitchFamily="2" charset="-122"/>
                <a:ea typeface="Times New Roman" panose="02020603050405020304" pitchFamily="18" charset="0"/>
              </a:rPr>
              <a:t>1</a:t>
            </a:r>
            <a:r>
              <a:rPr lang="zh-CN" altLang="en-US" sz="2200" dirty="0">
                <a:latin typeface="宋体" panose="02010600030101010101" pitchFamily="2" charset="-122"/>
              </a:rPr>
              <a:t>或</a:t>
            </a:r>
            <a:r>
              <a:rPr lang="zh-CN" altLang="en-US" sz="2200" dirty="0">
                <a:latin typeface="宋体" panose="02010600030101010101" pitchFamily="2" charset="-122"/>
                <a:ea typeface="Times New Roman" panose="02020603050405020304" pitchFamily="18" charset="0"/>
              </a:rPr>
              <a:t>9</a:t>
            </a:r>
            <a:r>
              <a:rPr lang="zh-CN" altLang="en-US" sz="2200" dirty="0">
                <a:latin typeface="宋体" panose="02010600030101010101" pitchFamily="2" charset="-122"/>
              </a:rPr>
              <a:t>时，可以保留两位。</a:t>
            </a:r>
          </a:p>
        </p:txBody>
      </p:sp>
      <p:sp>
        <p:nvSpPr>
          <p:cNvPr id="164885" name="Rectangle 21"/>
          <p:cNvSpPr/>
          <p:nvPr/>
        </p:nvSpPr>
        <p:spPr>
          <a:xfrm>
            <a:off x="1835154" y="6021388"/>
            <a:ext cx="5735866" cy="430887"/>
          </a:xfrm>
          <a:prstGeom prst="rect">
            <a:avLst/>
          </a:prstGeom>
          <a:noFill/>
          <a:ln w="9525">
            <a:noFill/>
            <a:miter/>
          </a:ln>
        </p:spPr>
        <p:txBody>
          <a:bodyPr wrap="none">
            <a:spAutoFit/>
          </a:bodyPr>
          <a:lstStyle/>
          <a:p>
            <a:pPr lvl="0" algn="l" eaLnBrk="1" hangingPunct="1"/>
            <a:r>
              <a:rPr lang="zh-CN" altLang="en-US" sz="2200" dirty="0">
                <a:latin typeface="宋体" panose="02010600030101010101" pitchFamily="2" charset="-122"/>
              </a:rPr>
              <a:t>如：</a:t>
            </a:r>
            <a:r>
              <a:rPr lang="zh-CN" altLang="en-US" sz="2200" dirty="0">
                <a:latin typeface="宋体" panose="02010600030101010101" pitchFamily="2" charset="-122"/>
                <a:ea typeface="Times New Roman" panose="02020603050405020304" pitchFamily="18" charset="0"/>
              </a:rPr>
              <a:t>0.00123</a:t>
            </a:r>
            <a:r>
              <a:rPr lang="zh-CN" altLang="en-US" sz="2200" dirty="0">
                <a:latin typeface="宋体" panose="02010600030101010101" pitchFamily="2" charset="-122"/>
              </a:rPr>
              <a:t>写为</a:t>
            </a:r>
            <a:r>
              <a:rPr lang="zh-CN" altLang="en-US" sz="2200" dirty="0">
                <a:latin typeface="宋体" panose="02010600030101010101" pitchFamily="2" charset="-122"/>
                <a:ea typeface="Times New Roman" panose="02020603050405020304" pitchFamily="18" charset="0"/>
              </a:rPr>
              <a:t>0.0013</a:t>
            </a:r>
            <a:r>
              <a:rPr lang="zh-CN" altLang="en-US" sz="2200" dirty="0">
                <a:latin typeface="宋体" panose="02010600030101010101" pitchFamily="2" charset="-122"/>
              </a:rPr>
              <a:t>，</a:t>
            </a:r>
            <a:r>
              <a:rPr lang="zh-CN" altLang="en-US" sz="2200" dirty="0">
                <a:latin typeface="宋体" panose="02010600030101010101" pitchFamily="2" charset="-122"/>
                <a:ea typeface="Times New Roman" panose="02020603050405020304" pitchFamily="18" charset="0"/>
              </a:rPr>
              <a:t>0.0962</a:t>
            </a:r>
            <a:r>
              <a:rPr lang="zh-CN" altLang="en-US" sz="2200" dirty="0">
                <a:latin typeface="宋体" panose="02010600030101010101" pitchFamily="2" charset="-122"/>
              </a:rPr>
              <a:t>写为</a:t>
            </a:r>
            <a:r>
              <a:rPr lang="zh-CN" altLang="en-US" sz="2200" dirty="0">
                <a:latin typeface="宋体" panose="02010600030101010101" pitchFamily="2" charset="-122"/>
                <a:ea typeface="Times New Roman" panose="02020603050405020304" pitchFamily="18" charset="0"/>
              </a:rPr>
              <a:t>0.10</a:t>
            </a:r>
            <a:r>
              <a:rPr lang="zh-CN" altLang="en-US" sz="2200" dirty="0">
                <a:latin typeface="宋体" panose="02010600030101010101" pitchFamily="2" charset="-122"/>
              </a:rPr>
              <a:t>。</a:t>
            </a:r>
          </a:p>
        </p:txBody>
      </p:sp>
      <p:sp>
        <p:nvSpPr>
          <p:cNvPr id="164887" name="Comment 23"/>
          <p:cNvSpPr/>
          <p:nvPr/>
        </p:nvSpPr>
        <p:spPr>
          <a:xfrm>
            <a:off x="5148267" y="411167"/>
            <a:ext cx="3113087" cy="919401"/>
          </a:xfrm>
          <a:prstGeom prst="wedgeRoundRectCallout">
            <a:avLst>
              <a:gd name="adj1" fmla="val -48778"/>
              <a:gd name="adj2" fmla="val 87208"/>
              <a:gd name="adj3" fmla="val 16667"/>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lvl="0" algn="l" eaLnBrk="1" hangingPunct="1">
              <a:lnSpc>
                <a:spcPct val="120000"/>
              </a:lnSpc>
              <a:spcBef>
                <a:spcPct val="50000"/>
              </a:spcBef>
            </a:pPr>
            <a:r>
              <a:rPr lang="zh-CN" altLang="en-US" sz="2000" dirty="0">
                <a:solidFill>
                  <a:srgbClr val="000000"/>
                </a:solidFill>
                <a:latin typeface="宋体" panose="02010600030101010101" pitchFamily="2" charset="-122"/>
              </a:rPr>
              <a:t>拟舍的第一位数字为</a:t>
            </a:r>
            <a:r>
              <a:rPr lang="zh-CN" altLang="en-US" sz="2000" dirty="0">
                <a:solidFill>
                  <a:srgbClr val="000000"/>
                </a:solidFill>
                <a:latin typeface="Times New Roman" panose="02020603050405020304" pitchFamily="18" charset="0"/>
                <a:ea typeface="Times New Roman" panose="02020603050405020304" pitchFamily="18" charset="0"/>
              </a:rPr>
              <a:t>5</a:t>
            </a:r>
            <a:r>
              <a:rPr lang="zh-CN" altLang="en-US" sz="2000" dirty="0">
                <a:solidFill>
                  <a:srgbClr val="000000"/>
                </a:solidFill>
                <a:latin typeface="宋体" panose="02010600030101010101" pitchFamily="2" charset="-122"/>
              </a:rPr>
              <a:t>，其后无数字或皆为</a:t>
            </a:r>
            <a:r>
              <a:rPr lang="zh-CN" altLang="en-US" sz="2000" dirty="0">
                <a:solidFill>
                  <a:srgbClr val="000000"/>
                </a:solidFill>
                <a:latin typeface="Times New Roman" panose="02020603050405020304" pitchFamily="18" charset="0"/>
                <a:ea typeface="Times New Roman" panose="02020603050405020304" pitchFamily="18" charset="0"/>
              </a:rPr>
              <a:t>0</a:t>
            </a:r>
            <a:r>
              <a:rPr lang="zh-CN" altLang="en-US" sz="2000" dirty="0">
                <a:solidFill>
                  <a:srgbClr val="000000"/>
                </a:solidFill>
              </a:rPr>
              <a:t> </a:t>
            </a:r>
          </a:p>
        </p:txBody>
      </p:sp>
      <p:sp>
        <p:nvSpPr>
          <p:cNvPr id="164888" name="Comment 24"/>
          <p:cNvSpPr/>
          <p:nvPr/>
        </p:nvSpPr>
        <p:spPr>
          <a:xfrm>
            <a:off x="6372229" y="1631950"/>
            <a:ext cx="2771775" cy="1338239"/>
          </a:xfrm>
          <a:prstGeom prst="wedgeRoundRectCallout">
            <a:avLst>
              <a:gd name="adj1" fmla="val -67699"/>
              <a:gd name="adj2" fmla="val -15403"/>
              <a:gd name="adj3" fmla="val 16667"/>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lvl="0" algn="l" eaLnBrk="1" hangingPunct="1">
              <a:lnSpc>
                <a:spcPct val="110000"/>
              </a:lnSpc>
              <a:spcBef>
                <a:spcPct val="50000"/>
              </a:spcBef>
            </a:pPr>
            <a:r>
              <a:rPr lang="zh-CN" altLang="en-US" sz="2200" dirty="0">
                <a:solidFill>
                  <a:srgbClr val="000000"/>
                </a:solidFill>
                <a:latin typeface="宋体" panose="02010600030101010101" pitchFamily="2" charset="-122"/>
              </a:rPr>
              <a:t>保留末位为奇数, 加</a:t>
            </a:r>
            <a:r>
              <a:rPr lang="zh-CN" altLang="en-US" sz="2200" dirty="0">
                <a:solidFill>
                  <a:srgbClr val="000000"/>
                </a:solidFill>
                <a:latin typeface="宋体" panose="02010600030101010101" pitchFamily="2" charset="-122"/>
                <a:ea typeface="Times New Roman" panose="02020603050405020304" pitchFamily="18" charset="0"/>
              </a:rPr>
              <a:t>1</a:t>
            </a:r>
            <a:r>
              <a:rPr lang="zh-CN" altLang="en-US" sz="2200" dirty="0">
                <a:solidFill>
                  <a:srgbClr val="000000"/>
                </a:solidFill>
                <a:latin typeface="宋体" panose="02010600030101010101" pitchFamily="2" charset="-122"/>
              </a:rPr>
              <a:t>，保留末位为偶数, 不变 </a:t>
            </a:r>
          </a:p>
        </p:txBody>
      </p:sp>
      <p:sp>
        <p:nvSpPr>
          <p:cNvPr id="50196" name="Text Box 25"/>
          <p:cNvSpPr txBox="1"/>
          <p:nvPr/>
        </p:nvSpPr>
        <p:spPr>
          <a:xfrm>
            <a:off x="1417216" y="388942"/>
            <a:ext cx="6249987" cy="461665"/>
          </a:xfrm>
          <a:prstGeom prst="rect">
            <a:avLst/>
          </a:prstGeom>
          <a:noFill/>
          <a:ln w="9525">
            <a:noFill/>
            <a:miter/>
          </a:ln>
        </p:spPr>
        <p:txBody>
          <a:bodyPr>
            <a:spAutoFit/>
          </a:bodyPr>
          <a:lstStyle/>
          <a:p>
            <a:pPr lvl="0" algn="l" eaLnBrk="1" hangingPunct="1"/>
            <a:r>
              <a:rPr lang="zh-CN" altLang="en-US" sz="2400" dirty="0">
                <a:solidFill>
                  <a:srgbClr val="0000FF"/>
                </a:solidFill>
                <a:latin typeface="黑体" panose="02010609060101010101" pitchFamily="49" charset="-122"/>
                <a:ea typeface="黑体" panose="02010609060101010101" pitchFamily="49" charset="-122"/>
              </a:rPr>
              <a:t>二、有效数字的运算规则</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60</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867"/>
                                        </p:tgtEl>
                                        <p:attrNameLst>
                                          <p:attrName>style.visibility</p:attrName>
                                        </p:attrNameLst>
                                      </p:cBhvr>
                                      <p:to>
                                        <p:strVal val="visible"/>
                                      </p:to>
                                    </p:set>
                                    <p:animEffect transition="in" filter="dissolve">
                                      <p:cBhvr>
                                        <p:cTn id="7" dur="500"/>
                                        <p:tgtEl>
                                          <p:spTgt spid="1648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4868"/>
                                        </p:tgtEl>
                                        <p:attrNameLst>
                                          <p:attrName>style.visibility</p:attrName>
                                        </p:attrNameLst>
                                      </p:cBhvr>
                                      <p:to>
                                        <p:strVal val="visible"/>
                                      </p:to>
                                    </p:set>
                                    <p:animEffect transition="in" filter="dissolve">
                                      <p:cBhvr>
                                        <p:cTn id="12" dur="500"/>
                                        <p:tgtEl>
                                          <p:spTgt spid="16486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4887"/>
                                        </p:tgtEl>
                                        <p:attrNameLst>
                                          <p:attrName>style.visibility</p:attrName>
                                        </p:attrNameLst>
                                      </p:cBhvr>
                                      <p:to>
                                        <p:strVal val="visible"/>
                                      </p:to>
                                    </p:set>
                                    <p:animEffect transition="in" filter="dissolve">
                                      <p:cBhvr>
                                        <p:cTn id="17" dur="500"/>
                                        <p:tgtEl>
                                          <p:spTgt spid="16488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4888"/>
                                        </p:tgtEl>
                                        <p:attrNameLst>
                                          <p:attrName>style.visibility</p:attrName>
                                        </p:attrNameLst>
                                      </p:cBhvr>
                                      <p:to>
                                        <p:strVal val="visible"/>
                                      </p:to>
                                    </p:set>
                                    <p:animEffect transition="in" filter="dissolve">
                                      <p:cBhvr>
                                        <p:cTn id="22" dur="500"/>
                                        <p:tgtEl>
                                          <p:spTgt spid="16488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4869"/>
                                        </p:tgtEl>
                                        <p:attrNameLst>
                                          <p:attrName>style.visibility</p:attrName>
                                        </p:attrNameLst>
                                      </p:cBhvr>
                                      <p:to>
                                        <p:strVal val="visible"/>
                                      </p:to>
                                    </p:set>
                                    <p:animEffect transition="in" filter="dissolve">
                                      <p:cBhvr>
                                        <p:cTn id="27" dur="500"/>
                                        <p:tgtEl>
                                          <p:spTgt spid="16486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64886"/>
                                        </p:tgtEl>
                                        <p:attrNameLst>
                                          <p:attrName>style.visibility</p:attrName>
                                        </p:attrNameLst>
                                      </p:cBhvr>
                                      <p:to>
                                        <p:strVal val="visible"/>
                                      </p:to>
                                    </p:set>
                                    <p:animEffect transition="in" filter="blinds(horizontal)">
                                      <p:cBhvr>
                                        <p:cTn id="32" dur="500"/>
                                        <p:tgtEl>
                                          <p:spTgt spid="16488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64871"/>
                                        </p:tgtEl>
                                        <p:attrNameLst>
                                          <p:attrName>style.visibility</p:attrName>
                                        </p:attrNameLst>
                                      </p:cBhvr>
                                      <p:to>
                                        <p:strVal val="visible"/>
                                      </p:to>
                                    </p:set>
                                    <p:animEffect transition="in" filter="dissolve">
                                      <p:cBhvr>
                                        <p:cTn id="37" dur="500"/>
                                        <p:tgtEl>
                                          <p:spTgt spid="16487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64873"/>
                                        </p:tgtEl>
                                        <p:attrNameLst>
                                          <p:attrName>style.visibility</p:attrName>
                                        </p:attrNameLst>
                                      </p:cBhvr>
                                      <p:to>
                                        <p:strVal val="visible"/>
                                      </p:to>
                                    </p:set>
                                    <p:animEffect transition="in" filter="dissolve">
                                      <p:cBhvr>
                                        <p:cTn id="42" dur="500"/>
                                        <p:tgtEl>
                                          <p:spTgt spid="16487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64875"/>
                                        </p:tgtEl>
                                        <p:attrNameLst>
                                          <p:attrName>style.visibility</p:attrName>
                                        </p:attrNameLst>
                                      </p:cBhvr>
                                      <p:to>
                                        <p:strVal val="visible"/>
                                      </p:to>
                                    </p:set>
                                    <p:animEffect transition="in" filter="dissolve">
                                      <p:cBhvr>
                                        <p:cTn id="47" dur="500"/>
                                        <p:tgtEl>
                                          <p:spTgt spid="16487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64877"/>
                                        </p:tgtEl>
                                        <p:attrNameLst>
                                          <p:attrName>style.visibility</p:attrName>
                                        </p:attrNameLst>
                                      </p:cBhvr>
                                      <p:to>
                                        <p:strVal val="visible"/>
                                      </p:to>
                                    </p:set>
                                    <p:animEffect transition="in" filter="dissolve">
                                      <p:cBhvr>
                                        <p:cTn id="52" dur="500"/>
                                        <p:tgtEl>
                                          <p:spTgt spid="16487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64879"/>
                                        </p:tgtEl>
                                        <p:attrNameLst>
                                          <p:attrName>style.visibility</p:attrName>
                                        </p:attrNameLst>
                                      </p:cBhvr>
                                      <p:to>
                                        <p:strVal val="visible"/>
                                      </p:to>
                                    </p:set>
                                    <p:animEffect transition="in" filter="dissolve">
                                      <p:cBhvr>
                                        <p:cTn id="57" dur="500"/>
                                        <p:tgtEl>
                                          <p:spTgt spid="16487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64881"/>
                                        </p:tgtEl>
                                        <p:attrNameLst>
                                          <p:attrName>style.visibility</p:attrName>
                                        </p:attrNameLst>
                                      </p:cBhvr>
                                      <p:to>
                                        <p:strVal val="visible"/>
                                      </p:to>
                                    </p:set>
                                    <p:animEffect transition="in" filter="dissolve">
                                      <p:cBhvr>
                                        <p:cTn id="62" dur="500"/>
                                        <p:tgtEl>
                                          <p:spTgt spid="164881"/>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grpId="0" nodeType="clickEffect">
                                  <p:stCondLst>
                                    <p:cond delay="0"/>
                                  </p:stCondLst>
                                  <p:childTnLst>
                                    <p:set>
                                      <p:cBhvr>
                                        <p:cTn id="66" dur="1" fill="hold">
                                          <p:stCondLst>
                                            <p:cond delay="0"/>
                                          </p:stCondLst>
                                        </p:cTn>
                                        <p:tgtEl>
                                          <p:spTgt spid="164882"/>
                                        </p:tgtEl>
                                        <p:attrNameLst>
                                          <p:attrName>style.visibility</p:attrName>
                                        </p:attrNameLst>
                                      </p:cBhvr>
                                      <p:to>
                                        <p:strVal val="visible"/>
                                      </p:to>
                                    </p:set>
                                    <p:animEffect transition="in" filter="barn(outVertical)">
                                      <p:cBhvr>
                                        <p:cTn id="67" dur="500"/>
                                        <p:tgtEl>
                                          <p:spTgt spid="164882"/>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164883"/>
                                        </p:tgtEl>
                                        <p:attrNameLst>
                                          <p:attrName>style.visibility</p:attrName>
                                        </p:attrNameLst>
                                      </p:cBhvr>
                                      <p:to>
                                        <p:strVal val="visible"/>
                                      </p:to>
                                    </p:set>
                                    <p:anim calcmode="lin" valueType="num">
                                      <p:cBhvr additive="base">
                                        <p:cTn id="72" dur="500" fill="hold"/>
                                        <p:tgtEl>
                                          <p:spTgt spid="164883"/>
                                        </p:tgtEl>
                                        <p:attrNameLst>
                                          <p:attrName>ppt_x</p:attrName>
                                        </p:attrNameLst>
                                      </p:cBhvr>
                                      <p:tavLst>
                                        <p:tav tm="0">
                                          <p:val>
                                            <p:strVal val="#ppt_x"/>
                                          </p:val>
                                        </p:tav>
                                        <p:tav tm="100000">
                                          <p:val>
                                            <p:strVal val="#ppt_x"/>
                                          </p:val>
                                        </p:tav>
                                      </p:tavLst>
                                    </p:anim>
                                    <p:anim calcmode="lin" valueType="num">
                                      <p:cBhvr additive="base">
                                        <p:cTn id="73" dur="500" fill="hold"/>
                                        <p:tgtEl>
                                          <p:spTgt spid="164883"/>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164884"/>
                                        </p:tgtEl>
                                        <p:attrNameLst>
                                          <p:attrName>style.visibility</p:attrName>
                                        </p:attrNameLst>
                                      </p:cBhvr>
                                      <p:to>
                                        <p:strVal val="visible"/>
                                      </p:to>
                                    </p:set>
                                    <p:anim calcmode="lin" valueType="num">
                                      <p:cBhvr additive="base">
                                        <p:cTn id="78" dur="500" fill="hold"/>
                                        <p:tgtEl>
                                          <p:spTgt spid="164884"/>
                                        </p:tgtEl>
                                        <p:attrNameLst>
                                          <p:attrName>ppt_x</p:attrName>
                                        </p:attrNameLst>
                                      </p:cBhvr>
                                      <p:tavLst>
                                        <p:tav tm="0">
                                          <p:val>
                                            <p:strVal val="#ppt_x"/>
                                          </p:val>
                                        </p:tav>
                                        <p:tav tm="100000">
                                          <p:val>
                                            <p:strVal val="#ppt_x"/>
                                          </p:val>
                                        </p:tav>
                                      </p:tavLst>
                                    </p:anim>
                                    <p:anim calcmode="lin" valueType="num">
                                      <p:cBhvr additive="base">
                                        <p:cTn id="79" dur="500" fill="hold"/>
                                        <p:tgtEl>
                                          <p:spTgt spid="164884"/>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64885"/>
                                        </p:tgtEl>
                                        <p:attrNameLst>
                                          <p:attrName>style.visibility</p:attrName>
                                        </p:attrNameLst>
                                      </p:cBhvr>
                                      <p:to>
                                        <p:strVal val="visible"/>
                                      </p:to>
                                    </p:set>
                                    <p:animEffect transition="in" filter="dissolve">
                                      <p:cBhvr>
                                        <p:cTn id="84" dur="500"/>
                                        <p:tgtEl>
                                          <p:spTgt spid="164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p:bldP spid="164868" grpId="0"/>
      <p:bldP spid="164869" grpId="0"/>
      <p:bldP spid="164871" grpId="0"/>
      <p:bldP spid="164873" grpId="0"/>
      <p:bldP spid="164875" grpId="0"/>
      <p:bldP spid="164877" grpId="0"/>
      <p:bldP spid="164879" grpId="0"/>
      <p:bldP spid="164881" grpId="0"/>
      <p:bldP spid="164882" grpId="0"/>
      <p:bldP spid="164883" grpId="0"/>
      <p:bldP spid="164884" grpId="0"/>
      <p:bldP spid="164885" grpId="0"/>
      <p:bldP spid="164887" grpId="0" animBg="1"/>
      <p:bldP spid="16488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A258F825-9650-49B0-B2E8-A3A8EAA037DC}" type="datetime1">
              <a:rPr lang="zh-CN" altLang="en-US" smtClean="0"/>
              <a:t>2023/2/20</a:t>
            </a:fld>
            <a:endParaRPr lang="en-US" altLang="zh-CN" dirty="0"/>
          </a:p>
        </p:txBody>
      </p:sp>
      <p:sp>
        <p:nvSpPr>
          <p:cNvPr id="51203" name="Text Box 2"/>
          <p:cNvSpPr txBox="1"/>
          <p:nvPr/>
        </p:nvSpPr>
        <p:spPr>
          <a:xfrm>
            <a:off x="175026" y="1412875"/>
            <a:ext cx="615553" cy="4548188"/>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有 效 数 字 及 其 运 算</a:t>
            </a:r>
          </a:p>
        </p:txBody>
      </p:sp>
      <p:sp>
        <p:nvSpPr>
          <p:cNvPr id="51204" name="Text Box 3"/>
          <p:cNvSpPr txBox="1"/>
          <p:nvPr/>
        </p:nvSpPr>
        <p:spPr>
          <a:xfrm>
            <a:off x="1403350" y="333375"/>
            <a:ext cx="3070071" cy="493148"/>
          </a:xfrm>
          <a:prstGeom prst="rect">
            <a:avLst/>
          </a:prstGeom>
          <a:noFill/>
          <a:ln w="9525">
            <a:noFill/>
            <a:miter/>
          </a:ln>
        </p:spPr>
        <p:txBody>
          <a:bodyPr wrap="none">
            <a:spAutoFit/>
          </a:bodyPr>
          <a:lstStyle/>
          <a:p>
            <a:pPr lvl="0" algn="l" eaLnBrk="1" hangingPunct="1">
              <a:lnSpc>
                <a:spcPct val="120000"/>
              </a:lnSpc>
            </a:pPr>
            <a:r>
              <a:rPr lang="en-US" altLang="zh-CN" sz="2400" dirty="0">
                <a:solidFill>
                  <a:srgbClr val="FF0000"/>
                </a:solidFill>
                <a:latin typeface="Times New Roman" panose="02020603050405020304" pitchFamily="18" charset="0"/>
              </a:rPr>
              <a:t>2. </a:t>
            </a:r>
            <a:r>
              <a:rPr lang="zh-CN" altLang="en-US" sz="2400" dirty="0">
                <a:solidFill>
                  <a:srgbClr val="FF0000"/>
                </a:solidFill>
                <a:latin typeface="Times New Roman" panose="02020603050405020304" pitchFamily="18" charset="0"/>
              </a:rPr>
              <a:t>有效数字运算规则</a:t>
            </a:r>
            <a:r>
              <a:rPr lang="en-US" altLang="zh-CN" sz="2400" dirty="0">
                <a:solidFill>
                  <a:srgbClr val="FF0000"/>
                </a:solidFill>
                <a:latin typeface="Times New Roman" panose="02020603050405020304" pitchFamily="18" charset="0"/>
              </a:rPr>
              <a:t>:</a:t>
            </a:r>
          </a:p>
        </p:txBody>
      </p:sp>
      <p:sp>
        <p:nvSpPr>
          <p:cNvPr id="165892" name="Text Box 4"/>
          <p:cNvSpPr txBox="1"/>
          <p:nvPr/>
        </p:nvSpPr>
        <p:spPr>
          <a:xfrm>
            <a:off x="1331912" y="1125538"/>
            <a:ext cx="7788275" cy="1272271"/>
          </a:xfrm>
          <a:prstGeom prst="rect">
            <a:avLst/>
          </a:prstGeom>
          <a:noFill/>
          <a:ln w="9525">
            <a:noFill/>
            <a:miter/>
          </a:ln>
        </p:spPr>
        <p:txBody>
          <a:bodyPr>
            <a:spAutoFit/>
          </a:bodyPr>
          <a:lstStyle/>
          <a:p>
            <a:pPr lvl="0" algn="l" eaLnBrk="1" hangingPunct="1">
              <a:lnSpc>
                <a:spcPct val="120000"/>
              </a:lnSpc>
            </a:pPr>
            <a:r>
              <a:rPr lang="zh-CN" altLang="en-US" sz="2200" dirty="0">
                <a:solidFill>
                  <a:srgbClr val="FF3300"/>
                </a:solidFill>
                <a:latin typeface="Times New Roman" panose="02020603050405020304" pitchFamily="18" charset="0"/>
              </a:rPr>
              <a:t>规则: </a:t>
            </a:r>
            <a:r>
              <a:rPr lang="zh-CN" altLang="en-US" sz="2200" dirty="0">
                <a:latin typeface="Times New Roman" panose="02020603050405020304" pitchFamily="18" charset="0"/>
              </a:rPr>
              <a:t>准确数字与准确数字的运算结果仍为准确数字，准确数字与非准确数字或非准确数字与非准确数字的运算结果为非准确数字。运算结果只保留一位非准确数字。</a:t>
            </a:r>
          </a:p>
        </p:txBody>
      </p:sp>
      <p:sp>
        <p:nvSpPr>
          <p:cNvPr id="165893" name="Text Box 5"/>
          <p:cNvSpPr txBox="1"/>
          <p:nvPr/>
        </p:nvSpPr>
        <p:spPr>
          <a:xfrm>
            <a:off x="1187449" y="2708275"/>
            <a:ext cx="7859713" cy="1311128"/>
          </a:xfrm>
          <a:prstGeom prst="rect">
            <a:avLst/>
          </a:prstGeom>
          <a:noFill/>
          <a:ln w="9525">
            <a:noFill/>
            <a:miter/>
          </a:ln>
        </p:spPr>
        <p:txBody>
          <a:bodyPr>
            <a:spAutoFit/>
          </a:bodyPr>
          <a:lstStyle/>
          <a:p>
            <a:pPr lvl="0" algn="l" eaLnBrk="1" hangingPunct="1">
              <a:lnSpc>
                <a:spcPct val="120000"/>
              </a:lnSpc>
            </a:pPr>
            <a:r>
              <a:rPr lang="zh-CN" altLang="en-US" sz="2200" dirty="0">
                <a:latin typeface="Times New Roman" panose="02020603050405020304" pitchFamily="18" charset="0"/>
                <a:ea typeface="Times New Roman" panose="02020603050405020304" pitchFamily="18" charset="0"/>
              </a:rPr>
              <a:t>(1)</a:t>
            </a:r>
            <a:r>
              <a:rPr lang="zh-CN" altLang="en-US" sz="2200" dirty="0">
                <a:latin typeface="Times New Roman" panose="02020603050405020304" pitchFamily="18" charset="0"/>
              </a:rPr>
              <a:t>加减法—</a:t>
            </a:r>
          </a:p>
          <a:p>
            <a:pPr lvl="0" algn="l" eaLnBrk="1" hangingPunct="1">
              <a:lnSpc>
                <a:spcPct val="120000"/>
              </a:lnSpc>
            </a:pPr>
            <a:r>
              <a:rPr lang="zh-CN" altLang="en-US" sz="2200" dirty="0">
                <a:latin typeface="Times New Roman" panose="02020603050405020304" pitchFamily="18" charset="0"/>
              </a:rPr>
              <a:t>    结果的非准确位与参与运算的所有数字中非准确位数值最大者相同</a:t>
            </a:r>
          </a:p>
        </p:txBody>
      </p:sp>
      <p:sp>
        <p:nvSpPr>
          <p:cNvPr id="165894" name="Text Box 6"/>
          <p:cNvSpPr txBox="1"/>
          <p:nvPr/>
        </p:nvSpPr>
        <p:spPr>
          <a:xfrm>
            <a:off x="1187450" y="4149725"/>
            <a:ext cx="7715249" cy="1311128"/>
          </a:xfrm>
          <a:prstGeom prst="rect">
            <a:avLst/>
          </a:prstGeom>
          <a:noFill/>
          <a:ln w="9525">
            <a:noFill/>
            <a:miter/>
          </a:ln>
        </p:spPr>
        <p:txBody>
          <a:bodyPr wrap="square">
            <a:spAutoFit/>
          </a:bodyPr>
          <a:lstStyle/>
          <a:p>
            <a:pPr lvl="0" algn="l" eaLnBrk="1" hangingPunct="1">
              <a:lnSpc>
                <a:spcPct val="120000"/>
              </a:lnSpc>
            </a:pPr>
            <a:r>
              <a:rPr lang="zh-CN" altLang="en-US" sz="2200" dirty="0">
                <a:latin typeface="Times New Roman" panose="02020603050405020304" pitchFamily="18" charset="0"/>
                <a:ea typeface="Times New Roman" panose="02020603050405020304" pitchFamily="18" charset="0"/>
              </a:rPr>
              <a:t>(2)</a:t>
            </a:r>
            <a:r>
              <a:rPr lang="zh-CN" altLang="en-US" sz="2200" dirty="0">
                <a:latin typeface="Times New Roman" panose="02020603050405020304" pitchFamily="18" charset="0"/>
              </a:rPr>
              <a:t>乘除法—</a:t>
            </a:r>
          </a:p>
          <a:p>
            <a:pPr lvl="0" algn="l" eaLnBrk="1" hangingPunct="1">
              <a:lnSpc>
                <a:spcPct val="120000"/>
              </a:lnSpc>
            </a:pPr>
            <a:r>
              <a:rPr lang="zh-CN" altLang="en-US" sz="2200" dirty="0">
                <a:latin typeface="Times New Roman" panose="02020603050405020304" pitchFamily="18" charset="0"/>
              </a:rPr>
              <a:t>    结果的位数与所有参与运算的数字中有效数字位数最少的相同</a:t>
            </a:r>
          </a:p>
        </p:txBody>
      </p:sp>
      <p:sp>
        <p:nvSpPr>
          <p:cNvPr id="165896" name="Text Box 8"/>
          <p:cNvSpPr txBox="1"/>
          <p:nvPr/>
        </p:nvSpPr>
        <p:spPr>
          <a:xfrm>
            <a:off x="1189523" y="5512564"/>
            <a:ext cx="5077031" cy="904863"/>
          </a:xfrm>
          <a:prstGeom prst="rect">
            <a:avLst/>
          </a:prstGeom>
          <a:noFill/>
          <a:ln w="9525">
            <a:noFill/>
            <a:miter/>
          </a:ln>
        </p:spPr>
        <p:txBody>
          <a:bodyPr wrap="none">
            <a:spAutoFit/>
          </a:bodyPr>
          <a:lstStyle/>
          <a:p>
            <a:pPr lvl="0" algn="l" eaLnBrk="1" hangingPunct="1">
              <a:lnSpc>
                <a:spcPct val="120000"/>
              </a:lnSpc>
            </a:pPr>
            <a:r>
              <a:rPr lang="zh-CN" altLang="en-US" sz="2200" dirty="0">
                <a:latin typeface="Times New Roman" panose="02020603050405020304" pitchFamily="18" charset="0"/>
              </a:rPr>
              <a:t>(3)乘方开方—</a:t>
            </a:r>
          </a:p>
          <a:p>
            <a:pPr lvl="0" algn="l" eaLnBrk="1" hangingPunct="1">
              <a:lnSpc>
                <a:spcPct val="120000"/>
              </a:lnSpc>
            </a:pPr>
            <a:r>
              <a:rPr lang="zh-CN" altLang="en-US" sz="2200" dirty="0">
                <a:latin typeface="Times New Roman" panose="02020603050405020304" pitchFamily="18" charset="0"/>
              </a:rPr>
              <a:t>     结果的位数与相应的底数的位数相同</a:t>
            </a:r>
          </a:p>
        </p:txBody>
      </p:sp>
      <p:sp>
        <p:nvSpPr>
          <p:cNvPr id="165897" name="Comment 9"/>
          <p:cNvSpPr/>
          <p:nvPr/>
        </p:nvSpPr>
        <p:spPr>
          <a:xfrm>
            <a:off x="5108574" y="2870200"/>
            <a:ext cx="3794125" cy="869469"/>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lvl="0" algn="just" eaLnBrk="1" hangingPunct="1">
              <a:lnSpc>
                <a:spcPct val="120000"/>
              </a:lnSpc>
              <a:spcBef>
                <a:spcPct val="50000"/>
              </a:spcBef>
            </a:pPr>
            <a:r>
              <a:rPr lang="zh-CN" altLang="en-US" sz="2200" dirty="0">
                <a:solidFill>
                  <a:schemeClr val="tx2"/>
                </a:solidFill>
                <a:latin typeface="Times New Roman" panose="02020603050405020304" pitchFamily="18" charset="0"/>
              </a:rPr>
              <a:t>如</a:t>
            </a:r>
            <a:r>
              <a:rPr lang="zh-CN" altLang="en-US" sz="2200" dirty="0">
                <a:solidFill>
                  <a:schemeClr val="tx2"/>
                </a:solidFill>
                <a:latin typeface="Times New Roman" panose="02020603050405020304" pitchFamily="18" charset="0"/>
                <a:ea typeface="Times New Roman" panose="02020603050405020304" pitchFamily="18" charset="0"/>
              </a:rPr>
              <a:t>674.6-21.3542</a:t>
            </a:r>
            <a:r>
              <a:rPr lang="zh-CN" altLang="en-US" sz="2200" dirty="0">
                <a:solidFill>
                  <a:schemeClr val="tx2"/>
                </a:solidFill>
                <a:latin typeface="Times New Roman" panose="02020603050405020304" pitchFamily="18" charset="0"/>
              </a:rPr>
              <a:t>的结果取为</a:t>
            </a:r>
            <a:r>
              <a:rPr lang="zh-CN" altLang="en-US" sz="2200" dirty="0">
                <a:solidFill>
                  <a:schemeClr val="tx2"/>
                </a:solidFill>
                <a:latin typeface="Times New Roman" panose="02020603050405020304" pitchFamily="18" charset="0"/>
                <a:ea typeface="Times New Roman" panose="02020603050405020304" pitchFamily="18" charset="0"/>
              </a:rPr>
              <a:t>653.2</a:t>
            </a:r>
            <a:endParaRPr lang="zh-CN" altLang="en-US" sz="2200" dirty="0">
              <a:solidFill>
                <a:schemeClr val="tx2"/>
              </a:solidFill>
              <a:latin typeface="Times New Roman" panose="02020603050405020304" pitchFamily="18" charset="0"/>
            </a:endParaRPr>
          </a:p>
        </p:txBody>
      </p:sp>
      <p:sp>
        <p:nvSpPr>
          <p:cNvPr id="165898" name="Comment 10"/>
          <p:cNvSpPr/>
          <p:nvPr/>
        </p:nvSpPr>
        <p:spPr>
          <a:xfrm>
            <a:off x="3584574" y="4038600"/>
            <a:ext cx="3336925" cy="904863"/>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lvl="0" algn="l" eaLnBrk="1" hangingPunct="1">
              <a:lnSpc>
                <a:spcPct val="120000"/>
              </a:lnSpc>
              <a:spcBef>
                <a:spcPct val="50000"/>
              </a:spcBef>
            </a:pPr>
            <a:r>
              <a:rPr lang="zh-CN" altLang="en-US" sz="2200" dirty="0">
                <a:solidFill>
                  <a:schemeClr val="tx2"/>
                </a:solidFill>
                <a:latin typeface="Times New Roman" panose="02020603050405020304" pitchFamily="18" charset="0"/>
              </a:rPr>
              <a:t>如</a:t>
            </a:r>
            <a:r>
              <a:rPr lang="zh-CN" altLang="en-US" sz="2200" dirty="0">
                <a:solidFill>
                  <a:schemeClr val="tx2"/>
                </a:solidFill>
                <a:latin typeface="Times New Roman" panose="02020603050405020304" pitchFamily="18" charset="0"/>
                <a:ea typeface="Times New Roman" panose="02020603050405020304" pitchFamily="18" charset="0"/>
              </a:rPr>
              <a:t>23.4*26</a:t>
            </a:r>
            <a:r>
              <a:rPr lang="zh-CN" altLang="en-US" sz="2200" dirty="0">
                <a:solidFill>
                  <a:schemeClr val="tx2"/>
                </a:solidFill>
                <a:latin typeface="Times New Roman" panose="02020603050405020304" pitchFamily="18" charset="0"/>
              </a:rPr>
              <a:t>的结果取为</a:t>
            </a:r>
            <a:r>
              <a:rPr lang="zh-CN" altLang="en-US" sz="2200" dirty="0">
                <a:solidFill>
                  <a:schemeClr val="tx2"/>
                </a:solidFill>
                <a:latin typeface="Times New Roman" panose="02020603050405020304" pitchFamily="18" charset="0"/>
                <a:ea typeface="Times New Roman" panose="02020603050405020304" pitchFamily="18" charset="0"/>
              </a:rPr>
              <a:t>6.1*10</a:t>
            </a:r>
            <a:r>
              <a:rPr lang="zh-CN" altLang="en-US" sz="2200" baseline="30000" dirty="0">
                <a:solidFill>
                  <a:schemeClr val="tx2"/>
                </a:solidFill>
                <a:latin typeface="Times New Roman" panose="02020603050405020304" pitchFamily="18" charset="0"/>
                <a:ea typeface="Times New Roman" panose="02020603050405020304" pitchFamily="18" charset="0"/>
              </a:rPr>
              <a:t>2</a:t>
            </a:r>
            <a:r>
              <a:rPr lang="zh-CN" altLang="en-US" sz="2200" b="0" dirty="0">
                <a:solidFill>
                  <a:schemeClr val="tx2"/>
                </a:solidFill>
                <a:latin typeface="Times New Roman" panose="02020603050405020304" pitchFamily="18" charset="0"/>
              </a:rPr>
              <a:t> </a:t>
            </a:r>
          </a:p>
        </p:txBody>
      </p:sp>
      <p:sp>
        <p:nvSpPr>
          <p:cNvPr id="165899" name="Comment 11"/>
          <p:cNvSpPr/>
          <p:nvPr/>
        </p:nvSpPr>
        <p:spPr>
          <a:xfrm>
            <a:off x="5854699" y="5257800"/>
            <a:ext cx="2651125" cy="904863"/>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lvl="0" algn="l" eaLnBrk="1" hangingPunct="1">
              <a:lnSpc>
                <a:spcPct val="120000"/>
              </a:lnSpc>
              <a:spcBef>
                <a:spcPct val="50000"/>
              </a:spcBef>
            </a:pPr>
            <a:r>
              <a:rPr lang="zh-CN" altLang="en-US" sz="2200" dirty="0">
                <a:solidFill>
                  <a:schemeClr val="tx2"/>
                </a:solidFill>
                <a:latin typeface="Times New Roman" panose="02020603050405020304" pitchFamily="18" charset="0"/>
              </a:rPr>
              <a:t>如</a:t>
            </a:r>
            <a:r>
              <a:rPr lang="zh-CN" altLang="en-US" sz="2200" dirty="0">
                <a:solidFill>
                  <a:schemeClr val="tx2"/>
                </a:solidFill>
                <a:latin typeface="Times New Roman" panose="02020603050405020304" pitchFamily="18" charset="0"/>
                <a:ea typeface="Times New Roman" panose="02020603050405020304" pitchFamily="18" charset="0"/>
              </a:rPr>
              <a:t>23.4</a:t>
            </a:r>
            <a:r>
              <a:rPr lang="zh-CN" altLang="en-US" sz="2200" baseline="30000" dirty="0">
                <a:solidFill>
                  <a:schemeClr val="tx2"/>
                </a:solidFill>
                <a:latin typeface="Times New Roman" panose="02020603050405020304" pitchFamily="18" charset="0"/>
                <a:ea typeface="Times New Roman" panose="02020603050405020304" pitchFamily="18" charset="0"/>
              </a:rPr>
              <a:t>2</a:t>
            </a:r>
            <a:r>
              <a:rPr lang="zh-CN" altLang="en-US" sz="2200" dirty="0">
                <a:solidFill>
                  <a:schemeClr val="tx2"/>
                </a:solidFill>
                <a:latin typeface="Times New Roman" panose="02020603050405020304" pitchFamily="18" charset="0"/>
              </a:rPr>
              <a:t>的结果取为</a:t>
            </a:r>
            <a:r>
              <a:rPr lang="zh-CN" altLang="en-US" sz="2200" dirty="0">
                <a:solidFill>
                  <a:schemeClr val="tx2"/>
                </a:solidFill>
                <a:latin typeface="Times New Roman" panose="02020603050405020304" pitchFamily="18" charset="0"/>
                <a:ea typeface="Times New Roman" panose="02020603050405020304" pitchFamily="18" charset="0"/>
              </a:rPr>
              <a:t>548</a:t>
            </a:r>
            <a:r>
              <a:rPr lang="zh-CN" altLang="en-US" sz="2200" dirty="0">
                <a:solidFill>
                  <a:schemeClr val="tx2"/>
                </a:solidFill>
                <a:latin typeface="Times New Roman" panose="02020603050405020304" pitchFamily="18" charset="0"/>
              </a:rPr>
              <a:t> </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61</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5892"/>
                                        </p:tgtEl>
                                        <p:attrNameLst>
                                          <p:attrName>style.visibility</p:attrName>
                                        </p:attrNameLst>
                                      </p:cBhvr>
                                      <p:to>
                                        <p:strVal val="visible"/>
                                      </p:to>
                                    </p:set>
                                    <p:animEffect transition="in" filter="blinds(horizontal)">
                                      <p:cBhvr>
                                        <p:cTn id="7" dur="500"/>
                                        <p:tgtEl>
                                          <p:spTgt spid="16589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5893"/>
                                        </p:tgtEl>
                                        <p:attrNameLst>
                                          <p:attrName>style.visibility</p:attrName>
                                        </p:attrNameLst>
                                      </p:cBhvr>
                                      <p:to>
                                        <p:strVal val="visible"/>
                                      </p:to>
                                    </p:set>
                                    <p:animEffect transition="in" filter="dissolve">
                                      <p:cBhvr>
                                        <p:cTn id="12" dur="500"/>
                                        <p:tgtEl>
                                          <p:spTgt spid="16589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5897"/>
                                        </p:tgtEl>
                                        <p:attrNameLst>
                                          <p:attrName>style.visibility</p:attrName>
                                        </p:attrNameLst>
                                      </p:cBhvr>
                                      <p:to>
                                        <p:strVal val="visible"/>
                                      </p:to>
                                    </p:set>
                                    <p:animEffect transition="in" filter="dissolve">
                                      <p:cBhvr>
                                        <p:cTn id="17" dur="500"/>
                                        <p:tgtEl>
                                          <p:spTgt spid="16589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5894"/>
                                        </p:tgtEl>
                                        <p:attrNameLst>
                                          <p:attrName>style.visibility</p:attrName>
                                        </p:attrNameLst>
                                      </p:cBhvr>
                                      <p:to>
                                        <p:strVal val="visible"/>
                                      </p:to>
                                    </p:set>
                                    <p:animEffect transition="in" filter="dissolve">
                                      <p:cBhvr>
                                        <p:cTn id="22" dur="500"/>
                                        <p:tgtEl>
                                          <p:spTgt spid="16589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5898"/>
                                        </p:tgtEl>
                                        <p:attrNameLst>
                                          <p:attrName>style.visibility</p:attrName>
                                        </p:attrNameLst>
                                      </p:cBhvr>
                                      <p:to>
                                        <p:strVal val="visible"/>
                                      </p:to>
                                    </p:set>
                                    <p:animEffect transition="in" filter="dissolve">
                                      <p:cBhvr>
                                        <p:cTn id="27" dur="500"/>
                                        <p:tgtEl>
                                          <p:spTgt spid="16589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65896"/>
                                        </p:tgtEl>
                                        <p:attrNameLst>
                                          <p:attrName>style.visibility</p:attrName>
                                        </p:attrNameLst>
                                      </p:cBhvr>
                                      <p:to>
                                        <p:strVal val="visible"/>
                                      </p:to>
                                    </p:set>
                                    <p:animEffect transition="in" filter="dissolve">
                                      <p:cBhvr>
                                        <p:cTn id="32" dur="500"/>
                                        <p:tgtEl>
                                          <p:spTgt spid="16589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65899"/>
                                        </p:tgtEl>
                                        <p:attrNameLst>
                                          <p:attrName>style.visibility</p:attrName>
                                        </p:attrNameLst>
                                      </p:cBhvr>
                                      <p:to>
                                        <p:strVal val="visible"/>
                                      </p:to>
                                    </p:set>
                                    <p:animEffect transition="in" filter="dissolve">
                                      <p:cBhvr>
                                        <p:cTn id="37" dur="500"/>
                                        <p:tgtEl>
                                          <p:spTgt spid="165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2" grpId="0"/>
      <p:bldP spid="165893" grpId="0"/>
      <p:bldP spid="165894" grpId="0"/>
      <p:bldP spid="165896" grpId="0"/>
      <p:bldP spid="165897" grpId="0" animBg="1"/>
      <p:bldP spid="165898" grpId="0" animBg="1"/>
      <p:bldP spid="16589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3E6FF9E1-4E39-4B59-917E-3434F6187D75}" type="datetime1">
              <a:rPr lang="zh-CN" altLang="en-US" smtClean="0"/>
              <a:t>2023/2/20</a:t>
            </a:fld>
            <a:endParaRPr lang="en-US" altLang="zh-CN" dirty="0"/>
          </a:p>
        </p:txBody>
      </p:sp>
      <p:sp>
        <p:nvSpPr>
          <p:cNvPr id="52227" name="Text Box 2"/>
          <p:cNvSpPr txBox="1"/>
          <p:nvPr/>
        </p:nvSpPr>
        <p:spPr>
          <a:xfrm>
            <a:off x="148039" y="1401767"/>
            <a:ext cx="615553" cy="4548187"/>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有 效 数 字 及 其 运 算</a:t>
            </a:r>
          </a:p>
        </p:txBody>
      </p:sp>
      <p:sp>
        <p:nvSpPr>
          <p:cNvPr id="52228" name="Text Box 3"/>
          <p:cNvSpPr txBox="1"/>
          <p:nvPr/>
        </p:nvSpPr>
        <p:spPr>
          <a:xfrm>
            <a:off x="1547638" y="592142"/>
            <a:ext cx="6613525" cy="904863"/>
          </a:xfrm>
          <a:prstGeom prst="rect">
            <a:avLst/>
          </a:prstGeom>
          <a:noFill/>
          <a:ln w="9525">
            <a:noFill/>
            <a:miter/>
          </a:ln>
        </p:spPr>
        <p:txBody>
          <a:bodyPr>
            <a:spAutoFit/>
          </a:bodyPr>
          <a:lstStyle/>
          <a:p>
            <a:pPr lvl="0" algn="l" eaLnBrk="1" hangingPunct="1">
              <a:lnSpc>
                <a:spcPct val="120000"/>
              </a:lnSpc>
            </a:pPr>
            <a:r>
              <a:rPr lang="zh-CN" altLang="en-US" sz="2200" dirty="0">
                <a:latin typeface="宋体" panose="02010600030101010101" pitchFamily="2" charset="-122"/>
              </a:rPr>
              <a:t>(4)对数</a:t>
            </a:r>
            <a:r>
              <a:rPr lang="zh-CN" altLang="en-US" sz="2200" dirty="0">
                <a:latin typeface="Times New Roman" panose="02020603050405020304" pitchFamily="18" charset="0"/>
              </a:rPr>
              <a:t>—</a:t>
            </a:r>
            <a:endParaRPr lang="zh-CN" altLang="en-US" sz="2200" dirty="0">
              <a:latin typeface="宋体" panose="02010600030101010101" pitchFamily="2" charset="-122"/>
            </a:endParaRPr>
          </a:p>
          <a:p>
            <a:pPr lvl="0" algn="l" eaLnBrk="1" hangingPunct="1">
              <a:lnSpc>
                <a:spcPct val="120000"/>
              </a:lnSpc>
            </a:pPr>
            <a:r>
              <a:rPr lang="zh-CN" altLang="en-US" sz="2200" dirty="0">
                <a:latin typeface="宋体" panose="02010600030101010101" pitchFamily="2" charset="-122"/>
              </a:rPr>
              <a:t>     结果的位数与真数的位数相同</a:t>
            </a:r>
          </a:p>
        </p:txBody>
      </p:sp>
      <p:sp>
        <p:nvSpPr>
          <p:cNvPr id="166916" name="Text Box 4"/>
          <p:cNvSpPr txBox="1"/>
          <p:nvPr/>
        </p:nvSpPr>
        <p:spPr>
          <a:xfrm>
            <a:off x="1536972" y="1925638"/>
            <a:ext cx="1747594" cy="430887"/>
          </a:xfrm>
          <a:prstGeom prst="rect">
            <a:avLst/>
          </a:prstGeom>
          <a:noFill/>
          <a:ln w="9525">
            <a:noFill/>
            <a:miter/>
          </a:ln>
        </p:spPr>
        <p:txBody>
          <a:bodyPr wrap="none">
            <a:spAutoFit/>
          </a:bodyPr>
          <a:lstStyle/>
          <a:p>
            <a:pPr lvl="0" algn="l" eaLnBrk="1" hangingPunct="1"/>
            <a:r>
              <a:rPr lang="zh-CN" altLang="en-US" sz="2200" dirty="0">
                <a:latin typeface="宋体" panose="02010600030101010101" pitchFamily="2" charset="-122"/>
              </a:rPr>
              <a:t>(5)三角函数</a:t>
            </a:r>
          </a:p>
        </p:txBody>
      </p:sp>
      <p:graphicFrame>
        <p:nvGraphicFramePr>
          <p:cNvPr id="166977" name="Group 65"/>
          <p:cNvGraphicFramePr>
            <a:graphicFrameLocks noGrp="1"/>
          </p:cNvGraphicFramePr>
          <p:nvPr>
            <p:extLst>
              <p:ext uri="{D42A27DB-BD31-4B8C-83A1-F6EECF244321}">
                <p14:modId xmlns:p14="http://schemas.microsoft.com/office/powerpoint/2010/main" val="1604928952"/>
              </p:ext>
            </p:extLst>
          </p:nvPr>
        </p:nvGraphicFramePr>
        <p:xfrm>
          <a:off x="1156439" y="2487140"/>
          <a:ext cx="7593335" cy="853440"/>
        </p:xfrm>
        <a:graphic>
          <a:graphicData uri="http://schemas.openxmlformats.org/drawingml/2006/table">
            <a:tbl>
              <a:tblPr/>
              <a:tblGrid>
                <a:gridCol w="1922321">
                  <a:extLst>
                    <a:ext uri="{9D8B030D-6E8A-4147-A177-3AD203B41FA5}">
                      <a16:colId xmlns:a16="http://schemas.microsoft.com/office/drawing/2014/main" val="20000"/>
                    </a:ext>
                  </a:extLst>
                </a:gridCol>
                <a:gridCol w="1004951">
                  <a:extLst>
                    <a:ext uri="{9D8B030D-6E8A-4147-A177-3AD203B41FA5}">
                      <a16:colId xmlns:a16="http://schemas.microsoft.com/office/drawing/2014/main" val="20001"/>
                    </a:ext>
                  </a:extLst>
                </a:gridCol>
                <a:gridCol w="1463635">
                  <a:extLst>
                    <a:ext uri="{9D8B030D-6E8A-4147-A177-3AD203B41FA5}">
                      <a16:colId xmlns:a16="http://schemas.microsoft.com/office/drawing/2014/main" val="20002"/>
                    </a:ext>
                  </a:extLst>
                </a:gridCol>
                <a:gridCol w="1463636">
                  <a:extLst>
                    <a:ext uri="{9D8B030D-6E8A-4147-A177-3AD203B41FA5}">
                      <a16:colId xmlns:a16="http://schemas.microsoft.com/office/drawing/2014/main" val="20003"/>
                    </a:ext>
                  </a:extLst>
                </a:gridCol>
                <a:gridCol w="1738792">
                  <a:extLst>
                    <a:ext uri="{9D8B030D-6E8A-4147-A177-3AD203B41FA5}">
                      <a16:colId xmlns:a16="http://schemas.microsoft.com/office/drawing/2014/main" val="20004"/>
                    </a:ext>
                  </a:extLst>
                </a:gridCol>
              </a:tblGrid>
              <a:tr h="381000">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角度误差（秒）</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200" b="0" i="0" u="none" strike="noStrike" cap="none" normalizeH="0" baseline="0">
                          <a:ln>
                            <a:noFill/>
                          </a:ln>
                          <a:solidFill>
                            <a:srgbClr val="FF0000"/>
                          </a:solidFill>
                          <a:effectLst/>
                          <a:latin typeface="Arial" panose="020B0604020202020204" pitchFamily="34" charset="0"/>
                          <a:ea typeface="宋体" panose="02010600030101010101" pitchFamily="2" charset="-122"/>
                        </a:rPr>
                        <a:t>1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200" b="0" i="0" u="none" strike="noStrike" cap="none" normalizeH="0" baseline="0">
                          <a:ln>
                            <a:noFill/>
                          </a:ln>
                          <a:solidFill>
                            <a:schemeClr val="tx1"/>
                          </a:solidFill>
                          <a:effectLst/>
                          <a:latin typeface="Arial" panose="020B0604020202020204" pitchFamily="34" charset="0"/>
                          <a:ea typeface="宋体" panose="02010600030101010101" pitchFamily="2" charset="-122"/>
                        </a:rPr>
                        <a:t>0.1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200" b="0" i="0" u="none" strike="noStrike" cap="none" normalizeH="0" baseline="0">
                          <a:ln>
                            <a:noFill/>
                          </a:ln>
                          <a:solidFill>
                            <a:schemeClr val="tx1"/>
                          </a:solidFill>
                          <a:effectLst/>
                          <a:latin typeface="Arial" panose="020B0604020202020204" pitchFamily="34" charset="0"/>
                          <a:ea typeface="宋体" panose="02010600030101010101" pitchFamily="2" charset="-122"/>
                        </a:rPr>
                        <a:t>0.01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1300">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200" b="0" i="0" u="none" strike="noStrike" cap="none" normalizeH="0" baseline="0">
                          <a:ln>
                            <a:noFill/>
                          </a:ln>
                          <a:solidFill>
                            <a:schemeClr val="tx1"/>
                          </a:solidFill>
                          <a:effectLst/>
                          <a:latin typeface="Arial" panose="020B0604020202020204" pitchFamily="34" charset="0"/>
                          <a:ea typeface="宋体" panose="02010600030101010101" pitchFamily="2" charset="-122"/>
                        </a:rPr>
                        <a:t>选择位数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2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6946" name="Text Box 34"/>
          <p:cNvSpPr txBox="1"/>
          <p:nvPr/>
        </p:nvSpPr>
        <p:spPr>
          <a:xfrm>
            <a:off x="1392804" y="4581529"/>
            <a:ext cx="7419019" cy="1175706"/>
          </a:xfrm>
          <a:prstGeom prst="rect">
            <a:avLst/>
          </a:prstGeom>
          <a:noFill/>
          <a:ln w="9525">
            <a:noFill/>
            <a:miter/>
          </a:ln>
        </p:spPr>
        <p:txBody>
          <a:bodyPr wrap="none">
            <a:spAutoFit/>
          </a:bodyPr>
          <a:lstStyle/>
          <a:p>
            <a:pPr lvl="0" algn="l" eaLnBrk="1" hangingPunct="1">
              <a:lnSpc>
                <a:spcPct val="160000"/>
              </a:lnSpc>
            </a:pPr>
            <a:r>
              <a:rPr lang="zh-CN" altLang="en-US" sz="2200" dirty="0">
                <a:latin typeface="Times New Roman" panose="02020603050405020304" pitchFamily="18" charset="0"/>
                <a:cs typeface="Times New Roman" panose="02020603050405020304" pitchFamily="18" charset="0"/>
              </a:rPr>
              <a:t>以上方法对少量数据运算可用, 运算过程中可多保留位数。</a:t>
            </a:r>
            <a:endParaRPr lang="en-US" altLang="zh-CN" sz="2200" dirty="0">
              <a:latin typeface="Times New Roman" panose="02020603050405020304" pitchFamily="18" charset="0"/>
              <a:cs typeface="Times New Roman" panose="02020603050405020304" pitchFamily="18" charset="0"/>
            </a:endParaRPr>
          </a:p>
          <a:p>
            <a:pPr lvl="0" algn="l" eaLnBrk="1" hangingPunct="1">
              <a:lnSpc>
                <a:spcPct val="160000"/>
              </a:lnSpc>
            </a:pPr>
            <a:r>
              <a:rPr lang="zh-CN" altLang="en-US" sz="2200" dirty="0">
                <a:latin typeface="Times New Roman" panose="02020603050405020304" pitchFamily="18" charset="0"/>
                <a:cs typeface="Times New Roman" panose="02020603050405020304" pitchFamily="18" charset="0"/>
              </a:rPr>
              <a:t>对大量数据用统计方法处理.</a:t>
            </a:r>
          </a:p>
        </p:txBody>
      </p:sp>
      <p:sp>
        <p:nvSpPr>
          <p:cNvPr id="166947" name="Comment 35"/>
          <p:cNvSpPr/>
          <p:nvPr/>
        </p:nvSpPr>
        <p:spPr>
          <a:xfrm>
            <a:off x="4953107" y="297661"/>
            <a:ext cx="3899669" cy="430887"/>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wrap="square">
            <a:spAutoFit/>
          </a:bodyPr>
          <a:lstStyle/>
          <a:p>
            <a:pPr lvl="0" algn="l" eaLnBrk="1" hangingPunct="1">
              <a:spcBef>
                <a:spcPct val="50000"/>
              </a:spcBef>
            </a:pPr>
            <a:r>
              <a:rPr lang="zh-CN" altLang="en-US" sz="2200" dirty="0">
                <a:solidFill>
                  <a:schemeClr val="tx2"/>
                </a:solidFill>
                <a:latin typeface="Times New Roman" panose="02020603050405020304" pitchFamily="18" charset="0"/>
              </a:rPr>
              <a:t>如 </a:t>
            </a:r>
            <a:r>
              <a:rPr lang="en-US" altLang="zh-CN" sz="2200" dirty="0">
                <a:solidFill>
                  <a:schemeClr val="tx2"/>
                </a:solidFill>
                <a:latin typeface="Times New Roman" panose="02020603050405020304" pitchFamily="18" charset="0"/>
                <a:ea typeface="Times New Roman" panose="02020603050405020304" pitchFamily="18" charset="0"/>
              </a:rPr>
              <a:t>ln23.4</a:t>
            </a:r>
            <a:r>
              <a:rPr lang="zh-CN" altLang="en-US" sz="2200" dirty="0">
                <a:solidFill>
                  <a:schemeClr val="tx2"/>
                </a:solidFill>
                <a:latin typeface="宋体" panose="02010600030101010101" pitchFamily="2" charset="-122"/>
              </a:rPr>
              <a:t>的结果取为</a:t>
            </a:r>
            <a:r>
              <a:rPr lang="zh-CN" altLang="en-US" sz="2200" dirty="0">
                <a:solidFill>
                  <a:schemeClr val="tx2"/>
                </a:solidFill>
                <a:latin typeface="Times New Roman" panose="02020603050405020304" pitchFamily="18" charset="0"/>
                <a:ea typeface="Times New Roman" panose="02020603050405020304" pitchFamily="18" charset="0"/>
              </a:rPr>
              <a:t>3.15</a:t>
            </a:r>
            <a:r>
              <a:rPr lang="zh-CN" altLang="en-US" sz="2200" dirty="0">
                <a:solidFill>
                  <a:schemeClr val="tx2"/>
                </a:solidFill>
              </a:rPr>
              <a:t> </a:t>
            </a:r>
          </a:p>
        </p:txBody>
      </p:sp>
      <p:sp>
        <p:nvSpPr>
          <p:cNvPr id="166948" name="Comment 36"/>
          <p:cNvSpPr/>
          <p:nvPr/>
        </p:nvSpPr>
        <p:spPr>
          <a:xfrm>
            <a:off x="3120008" y="3789367"/>
            <a:ext cx="5208587" cy="430887"/>
          </a:xfrm>
          <a:prstGeom prst="rect">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spAutoFit/>
          </a:bodyPr>
          <a:lstStyle/>
          <a:p>
            <a:pPr lvl="0" algn="l" eaLnBrk="1" hangingPunct="1">
              <a:spcBef>
                <a:spcPct val="50000"/>
              </a:spcBef>
            </a:pPr>
            <a:r>
              <a:rPr lang="zh-CN" altLang="en-US" sz="2200" dirty="0">
                <a:solidFill>
                  <a:schemeClr val="tx2"/>
                </a:solidFill>
                <a:latin typeface="宋体" panose="02010600030101010101" pitchFamily="2" charset="-122"/>
              </a:rPr>
              <a:t>如</a:t>
            </a:r>
            <a:r>
              <a:rPr lang="en-US" altLang="zh-CN" sz="2200" dirty="0">
                <a:solidFill>
                  <a:schemeClr val="tx2"/>
                </a:solidFill>
                <a:latin typeface="Times New Roman" panose="02020603050405020304" pitchFamily="18" charset="0"/>
                <a:ea typeface="Times New Roman" panose="02020603050405020304" pitchFamily="18" charset="0"/>
              </a:rPr>
              <a:t>sin(16</a:t>
            </a:r>
            <a:r>
              <a:rPr lang="en-US" altLang="zh-CN" sz="2200" baseline="30000" dirty="0">
                <a:solidFill>
                  <a:schemeClr val="tx2"/>
                </a:solidFill>
                <a:latin typeface="Times New Roman" panose="02020603050405020304" pitchFamily="18" charset="0"/>
                <a:ea typeface="Times New Roman" panose="02020603050405020304" pitchFamily="18" charset="0"/>
              </a:rPr>
              <a:t>O</a:t>
            </a:r>
            <a:r>
              <a:rPr lang="en-US" altLang="zh-CN" sz="2200" dirty="0">
                <a:solidFill>
                  <a:schemeClr val="tx2"/>
                </a:solidFill>
                <a:latin typeface="Times New Roman" panose="02020603050405020304" pitchFamily="18" charset="0"/>
                <a:ea typeface="Times New Roman" panose="02020603050405020304" pitchFamily="18" charset="0"/>
              </a:rPr>
              <a:t>25</a:t>
            </a:r>
            <a:r>
              <a:rPr lang="en-US" altLang="zh-CN" sz="2200" dirty="0">
                <a:solidFill>
                  <a:schemeClr val="tx2"/>
                </a:solidFill>
                <a:ea typeface="Times New Roman" panose="02020603050405020304" pitchFamily="18" charset="0"/>
              </a:rPr>
              <a:t>’</a:t>
            </a:r>
            <a:r>
              <a:rPr lang="en-US" altLang="zh-CN" sz="2200" dirty="0">
                <a:solidFill>
                  <a:schemeClr val="tx2"/>
                </a:solidFill>
                <a:latin typeface="Times New Roman" panose="02020603050405020304" pitchFamily="18" charset="0"/>
                <a:ea typeface="Times New Roman" panose="02020603050405020304" pitchFamily="18" charset="0"/>
              </a:rPr>
              <a:t>12</a:t>
            </a:r>
            <a:r>
              <a:rPr lang="en-US" altLang="zh-CN" sz="2200" dirty="0">
                <a:solidFill>
                  <a:schemeClr val="tx2"/>
                </a:solidFill>
                <a:ea typeface="Times New Roman" panose="02020603050405020304" pitchFamily="18" charset="0"/>
              </a:rPr>
              <a:t>’’</a:t>
            </a:r>
            <a:r>
              <a:rPr lang="en-US" altLang="zh-CN" sz="2200" dirty="0">
                <a:solidFill>
                  <a:schemeClr val="tx2"/>
                </a:solidFill>
                <a:latin typeface="Times New Roman" panose="02020603050405020304" pitchFamily="18" charset="0"/>
                <a:ea typeface="Times New Roman" panose="02020603050405020304" pitchFamily="18" charset="0"/>
              </a:rPr>
              <a:t>)</a:t>
            </a:r>
            <a:r>
              <a:rPr lang="zh-CN" altLang="en-US" sz="2200" dirty="0">
                <a:solidFill>
                  <a:schemeClr val="tx2"/>
                </a:solidFill>
                <a:latin typeface="宋体" panose="02010600030101010101" pitchFamily="2" charset="-122"/>
              </a:rPr>
              <a:t>的结果取为</a:t>
            </a:r>
            <a:r>
              <a:rPr lang="zh-CN" altLang="en-US" sz="2200" dirty="0">
                <a:solidFill>
                  <a:schemeClr val="tx2"/>
                </a:solidFill>
                <a:latin typeface="Times New Roman" panose="02020603050405020304" pitchFamily="18" charset="0"/>
                <a:ea typeface="Times New Roman" panose="02020603050405020304" pitchFamily="18" charset="0"/>
              </a:rPr>
              <a:t>0.282676</a:t>
            </a:r>
            <a:r>
              <a:rPr lang="zh-CN" altLang="en-US" sz="2200" b="0" dirty="0">
                <a:solidFill>
                  <a:schemeClr val="tx2"/>
                </a:solidFill>
              </a:rPr>
              <a:t> </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62</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6947"/>
                                        </p:tgtEl>
                                        <p:attrNameLst>
                                          <p:attrName>style.visibility</p:attrName>
                                        </p:attrNameLst>
                                      </p:cBhvr>
                                      <p:to>
                                        <p:strVal val="visible"/>
                                      </p:to>
                                    </p:set>
                                    <p:animEffect transition="in" filter="dissolve">
                                      <p:cBhvr>
                                        <p:cTn id="7" dur="500"/>
                                        <p:tgtEl>
                                          <p:spTgt spid="16694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6916"/>
                                        </p:tgtEl>
                                        <p:attrNameLst>
                                          <p:attrName>style.visibility</p:attrName>
                                        </p:attrNameLst>
                                      </p:cBhvr>
                                      <p:to>
                                        <p:strVal val="visible"/>
                                      </p:to>
                                    </p:set>
                                    <p:animEffect transition="in" filter="dissolve">
                                      <p:cBhvr>
                                        <p:cTn id="12" dur="500"/>
                                        <p:tgtEl>
                                          <p:spTgt spid="1669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6977"/>
                                        </p:tgtEl>
                                        <p:attrNameLst>
                                          <p:attrName>style.visibility</p:attrName>
                                        </p:attrNameLst>
                                      </p:cBhvr>
                                      <p:to>
                                        <p:strVal val="visible"/>
                                      </p:to>
                                    </p:set>
                                    <p:animEffect transition="in" filter="dissolve">
                                      <p:cBhvr>
                                        <p:cTn id="17" dur="500"/>
                                        <p:tgtEl>
                                          <p:spTgt spid="16697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6948"/>
                                        </p:tgtEl>
                                        <p:attrNameLst>
                                          <p:attrName>style.visibility</p:attrName>
                                        </p:attrNameLst>
                                      </p:cBhvr>
                                      <p:to>
                                        <p:strVal val="visible"/>
                                      </p:to>
                                    </p:set>
                                    <p:animEffect transition="in" filter="dissolve">
                                      <p:cBhvr>
                                        <p:cTn id="22" dur="500"/>
                                        <p:tgtEl>
                                          <p:spTgt spid="16694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6946"/>
                                        </p:tgtEl>
                                        <p:attrNameLst>
                                          <p:attrName>style.visibility</p:attrName>
                                        </p:attrNameLst>
                                      </p:cBhvr>
                                      <p:to>
                                        <p:strVal val="visible"/>
                                      </p:to>
                                    </p:set>
                                    <p:animEffect transition="in" filter="dissolve">
                                      <p:cBhvr>
                                        <p:cTn id="27" dur="500"/>
                                        <p:tgtEl>
                                          <p:spTgt spid="166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6" grpId="0"/>
      <p:bldP spid="166946" grpId="0"/>
      <p:bldP spid="166947" grpId="0" animBg="1"/>
      <p:bldP spid="16694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日期占位符 1"/>
          <p:cNvSpPr txBox="1">
            <a:spLocks noGrp="1"/>
          </p:cNvSpPr>
          <p:nvPr>
            <p:ph type="dt" sz="half" idx="10"/>
          </p:nvPr>
        </p:nvSpPr>
        <p:spPr>
          <a:xfrm>
            <a:off x="6915472" y="6500192"/>
            <a:ext cx="1905000" cy="313184"/>
          </a:xfrm>
          <a:prstGeom prst="rect">
            <a:avLst/>
          </a:prstGeom>
          <a:noFill/>
          <a:ln w="9525">
            <a:noFill/>
            <a:miter/>
          </a:ln>
        </p:spPr>
        <p:txBody>
          <a:bodyPr/>
          <a:lstStyle/>
          <a:p>
            <a:pPr eaLnBrk="1" hangingPunct="1"/>
            <a:fld id="{3B3C5ADB-14C3-4C76-8547-D3BC04BE115A}" type="datetime1">
              <a:rPr lang="zh-CN" altLang="en-US" smtClean="0"/>
              <a:t>2023/2/20</a:t>
            </a:fld>
            <a:endParaRPr lang="en-US" altLang="zh-CN" dirty="0"/>
          </a:p>
        </p:txBody>
      </p:sp>
      <p:sp>
        <p:nvSpPr>
          <p:cNvPr id="53251" name="Text Box 2"/>
          <p:cNvSpPr txBox="1"/>
          <p:nvPr/>
        </p:nvSpPr>
        <p:spPr>
          <a:xfrm>
            <a:off x="148039" y="1401763"/>
            <a:ext cx="615553" cy="4475162"/>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有 效 数 字 及 其 运 算</a:t>
            </a:r>
          </a:p>
        </p:txBody>
      </p:sp>
      <p:sp>
        <p:nvSpPr>
          <p:cNvPr id="186371" name="Text Box 3"/>
          <p:cNvSpPr txBox="1"/>
          <p:nvPr/>
        </p:nvSpPr>
        <p:spPr>
          <a:xfrm>
            <a:off x="1387857" y="804138"/>
            <a:ext cx="8229600" cy="1175706"/>
          </a:xfrm>
          <a:prstGeom prst="rect">
            <a:avLst/>
          </a:prstGeom>
          <a:noFill/>
          <a:ln w="9525">
            <a:noFill/>
            <a:miter/>
          </a:ln>
        </p:spPr>
        <p:txBody>
          <a:bodyPr>
            <a:spAutoFit/>
          </a:bodyPr>
          <a:lstStyle/>
          <a:p>
            <a:pPr lvl="0" algn="l" eaLnBrk="1" hangingPunct="1">
              <a:lnSpc>
                <a:spcPct val="110000"/>
              </a:lnSpc>
            </a:pPr>
            <a:r>
              <a:rPr lang="zh-CN" altLang="en-US" sz="2200" dirty="0">
                <a:latin typeface="Times New Roman" panose="02020603050405020304" pitchFamily="18" charset="0"/>
                <a:ea typeface="Times New Roman" panose="02020603050405020304" pitchFamily="18" charset="0"/>
              </a:rPr>
              <a:t>(1)</a:t>
            </a:r>
            <a:r>
              <a:rPr lang="zh-CN" altLang="en-US" sz="2200" dirty="0">
                <a:latin typeface="Times New Roman" panose="02020603050405020304" pitchFamily="18" charset="0"/>
              </a:rPr>
              <a:t>加减法—</a:t>
            </a:r>
            <a:endParaRPr lang="en-US" altLang="zh-CN" sz="2200" dirty="0">
              <a:latin typeface="Times New Roman" panose="02020603050405020304" pitchFamily="18" charset="0"/>
            </a:endParaRPr>
          </a:p>
          <a:p>
            <a:pPr lvl="0" algn="l" eaLnBrk="1" hangingPunct="1">
              <a:lnSpc>
                <a:spcPct val="110000"/>
              </a:lnSpc>
            </a:pPr>
            <a:r>
              <a:rPr lang="zh-CN" altLang="en-US" sz="2000" dirty="0">
                <a:latin typeface="Times New Roman" panose="02020603050405020304" pitchFamily="18" charset="0"/>
              </a:rPr>
              <a:t>       求</a:t>
            </a:r>
            <a:r>
              <a:rPr lang="en-US" altLang="zh-CN" sz="2000" i="1" dirty="0">
                <a:latin typeface="Times New Roman" panose="02020603050405020304" pitchFamily="18" charset="0"/>
              </a:rPr>
              <a:t>N=X+Y+Z</a:t>
            </a:r>
            <a:r>
              <a:rPr lang="en-US" altLang="zh-CN" sz="2000" dirty="0">
                <a:latin typeface="Times New Roman" panose="02020603050405020304" pitchFamily="18" charset="0"/>
              </a:rPr>
              <a:t>，</a:t>
            </a:r>
            <a:r>
              <a:rPr lang="zh-CN" altLang="en-US" sz="2000" dirty="0">
                <a:latin typeface="Times New Roman" panose="02020603050405020304" pitchFamily="18" charset="0"/>
              </a:rPr>
              <a:t>其中</a:t>
            </a:r>
            <a:r>
              <a:rPr lang="en-US" altLang="zh-CN" sz="2000" i="1" dirty="0">
                <a:latin typeface="Times New Roman" panose="02020603050405020304" pitchFamily="18" charset="0"/>
              </a:rPr>
              <a:t>X</a:t>
            </a:r>
            <a:r>
              <a:rPr lang="en-US" altLang="zh-CN" sz="2000" dirty="0">
                <a:latin typeface="Times New Roman" panose="02020603050405020304" pitchFamily="18" charset="0"/>
              </a:rPr>
              <a:t>=(98.7±0.3)cm， </a:t>
            </a:r>
            <a:r>
              <a:rPr lang="en-US" altLang="zh-CN" sz="2000" i="1" dirty="0">
                <a:latin typeface="Times New Roman" panose="02020603050405020304" pitchFamily="18" charset="0"/>
              </a:rPr>
              <a:t>Y</a:t>
            </a:r>
            <a:r>
              <a:rPr lang="en-US" altLang="zh-CN" sz="2000" dirty="0">
                <a:latin typeface="Times New Roman" panose="02020603050405020304" pitchFamily="18" charset="0"/>
              </a:rPr>
              <a:t>=(6.238±0.006)cm，</a:t>
            </a:r>
          </a:p>
          <a:p>
            <a:pPr lvl="0" algn="l" eaLnBrk="1" hangingPunct="1">
              <a:lnSpc>
                <a:spcPct val="110000"/>
              </a:lnSpc>
            </a:pPr>
            <a:r>
              <a:rPr lang="en-US" altLang="zh-CN" sz="2000" i="1" dirty="0">
                <a:latin typeface="Times New Roman" panose="02020603050405020304" pitchFamily="18" charset="0"/>
              </a:rPr>
              <a:t>                          Z</a:t>
            </a:r>
            <a:r>
              <a:rPr lang="en-US" altLang="zh-CN" sz="2000" dirty="0">
                <a:latin typeface="Times New Roman" panose="02020603050405020304" pitchFamily="18" charset="0"/>
              </a:rPr>
              <a:t>=(14.36±0.08)cm </a:t>
            </a:r>
            <a:endParaRPr lang="zh-CN" altLang="en-US" sz="2000" dirty="0">
              <a:latin typeface="Times New Roman" panose="02020603050405020304" pitchFamily="18" charset="0"/>
            </a:endParaRPr>
          </a:p>
        </p:txBody>
      </p:sp>
      <p:sp>
        <p:nvSpPr>
          <p:cNvPr id="186372" name="Text Box 4"/>
          <p:cNvSpPr txBox="1"/>
          <p:nvPr/>
        </p:nvSpPr>
        <p:spPr>
          <a:xfrm>
            <a:off x="1331640" y="3531551"/>
            <a:ext cx="7812360" cy="1175706"/>
          </a:xfrm>
          <a:prstGeom prst="rect">
            <a:avLst/>
          </a:prstGeom>
          <a:noFill/>
          <a:ln w="9525">
            <a:noFill/>
            <a:miter/>
          </a:ln>
        </p:spPr>
        <p:txBody>
          <a:bodyPr wrap="square">
            <a:spAutoFit/>
          </a:bodyPr>
          <a:lstStyle/>
          <a:p>
            <a:pPr algn="l">
              <a:lnSpc>
                <a:spcPct val="110000"/>
              </a:lnSpc>
            </a:pPr>
            <a:r>
              <a:rPr lang="zh-CN" altLang="en-US" sz="2200" dirty="0">
                <a:latin typeface="Times New Roman" panose="02020603050405020304" pitchFamily="18" charset="0"/>
                <a:ea typeface="Times New Roman" panose="02020603050405020304" pitchFamily="18" charset="0"/>
              </a:rPr>
              <a:t>(2)乘除法—</a:t>
            </a:r>
          </a:p>
          <a:p>
            <a:pPr lvl="0" algn="l" eaLnBrk="1" hangingPunct="1">
              <a:lnSpc>
                <a:spcPct val="110000"/>
              </a:lnSpc>
            </a:pPr>
            <a:r>
              <a:rPr lang="zh-CN" altLang="en-US" sz="2000" dirty="0">
                <a:latin typeface="Times New Roman" panose="02020603050405020304" pitchFamily="18" charset="0"/>
              </a:rPr>
              <a:t>   求立方体体积</a:t>
            </a:r>
            <a:r>
              <a:rPr lang="en-US" altLang="zh-CN" sz="2000" i="1" dirty="0">
                <a:latin typeface="Times New Roman" panose="02020603050405020304" pitchFamily="18" charset="0"/>
              </a:rPr>
              <a:t>V</a:t>
            </a:r>
            <a:r>
              <a:rPr lang="en-US" altLang="zh-CN" sz="2000" dirty="0">
                <a:latin typeface="Times New Roman" panose="02020603050405020304" pitchFamily="18" charset="0"/>
              </a:rPr>
              <a:t>，</a:t>
            </a:r>
            <a:r>
              <a:rPr lang="zh-CN" altLang="en-US" sz="2000" dirty="0">
                <a:latin typeface="Times New Roman" panose="02020603050405020304" pitchFamily="18" charset="0"/>
              </a:rPr>
              <a:t>其中</a:t>
            </a:r>
            <a:r>
              <a:rPr lang="en-US" altLang="zh-CN" sz="2000" i="1" dirty="0">
                <a:latin typeface="Times New Roman" panose="02020603050405020304" pitchFamily="18" charset="0"/>
              </a:rPr>
              <a:t>L</a:t>
            </a:r>
            <a:r>
              <a:rPr lang="en-US" altLang="zh-CN" sz="2000" dirty="0">
                <a:latin typeface="Times New Roman" panose="02020603050405020304" pitchFamily="18" charset="0"/>
              </a:rPr>
              <a:t>=(22.455±0.002)mm，</a:t>
            </a:r>
            <a:r>
              <a:rPr lang="en-US" altLang="zh-CN" sz="2000" i="1" dirty="0">
                <a:latin typeface="Times New Roman" panose="02020603050405020304" pitchFamily="18" charset="0"/>
              </a:rPr>
              <a:t>H</a:t>
            </a:r>
            <a:r>
              <a:rPr lang="en-US" altLang="zh-CN" sz="2000" dirty="0">
                <a:latin typeface="Times New Roman" panose="02020603050405020304" pitchFamily="18" charset="0"/>
              </a:rPr>
              <a:t>=(90.35±0.03)mm，</a:t>
            </a:r>
          </a:p>
          <a:p>
            <a:pPr lvl="0" algn="l" eaLnBrk="1" hangingPunct="1">
              <a:lnSpc>
                <a:spcPct val="110000"/>
              </a:lnSpc>
            </a:pPr>
            <a:r>
              <a:rPr lang="en-US" altLang="zh-CN" sz="2000" dirty="0">
                <a:latin typeface="Times New Roman" panose="02020603050405020304" pitchFamily="18" charset="0"/>
              </a:rPr>
              <a:t>                      </a:t>
            </a:r>
            <a:r>
              <a:rPr lang="en-US" altLang="zh-CN" sz="2000" i="1" dirty="0">
                <a:latin typeface="Times New Roman" panose="02020603050405020304" pitchFamily="18" charset="0"/>
              </a:rPr>
              <a:t>B</a:t>
            </a:r>
            <a:r>
              <a:rPr lang="en-US" altLang="zh-CN" sz="2000" dirty="0">
                <a:latin typeface="Times New Roman" panose="02020603050405020304" pitchFamily="18" charset="0"/>
              </a:rPr>
              <a:t>=(279.68±0.05)mm </a:t>
            </a:r>
            <a:r>
              <a:rPr lang="zh-CN" altLang="en-US" sz="2000" dirty="0">
                <a:latin typeface="Times New Roman" panose="02020603050405020304" pitchFamily="18" charset="0"/>
              </a:rPr>
              <a:t>   </a:t>
            </a:r>
          </a:p>
        </p:txBody>
      </p:sp>
      <p:sp>
        <p:nvSpPr>
          <p:cNvPr id="53254" name="Text Box 7"/>
          <p:cNvSpPr txBox="1"/>
          <p:nvPr/>
        </p:nvSpPr>
        <p:spPr>
          <a:xfrm>
            <a:off x="1835150" y="333375"/>
            <a:ext cx="5617170" cy="498598"/>
          </a:xfrm>
          <a:prstGeom prst="rect">
            <a:avLst/>
          </a:prstGeom>
          <a:noFill/>
          <a:ln w="9525">
            <a:noFill/>
            <a:miter/>
          </a:ln>
        </p:spPr>
        <p:txBody>
          <a:bodyPr wrap="square">
            <a:spAutoFit/>
          </a:bodyPr>
          <a:lstStyle/>
          <a:p>
            <a:pPr lvl="0" algn="l" eaLnBrk="1" hangingPunct="1">
              <a:lnSpc>
                <a:spcPct val="110000"/>
              </a:lnSpc>
            </a:pPr>
            <a:r>
              <a:rPr lang="zh-CN" altLang="en-US" sz="2400" dirty="0">
                <a:solidFill>
                  <a:srgbClr val="0000CC"/>
                </a:solidFill>
                <a:latin typeface="Times New Roman" panose="02020603050405020304" pitchFamily="18" charset="0"/>
              </a:rPr>
              <a:t>基于标准差确定有效数字位数的例题：</a:t>
            </a:r>
          </a:p>
        </p:txBody>
      </p:sp>
      <p:sp>
        <p:nvSpPr>
          <p:cNvPr id="186379" name="Text Box 11"/>
          <p:cNvSpPr txBox="1"/>
          <p:nvPr/>
        </p:nvSpPr>
        <p:spPr>
          <a:xfrm>
            <a:off x="1403648" y="1952009"/>
            <a:ext cx="5422900" cy="396875"/>
          </a:xfrm>
          <a:prstGeom prst="rect">
            <a:avLst/>
          </a:prstGeom>
          <a:noFill/>
          <a:ln w="9525">
            <a:noFill/>
            <a:miter/>
          </a:ln>
        </p:spPr>
        <p:txBody>
          <a:bodyPr wrap="none">
            <a:spAutoFit/>
          </a:bodyPr>
          <a:lstStyle/>
          <a:p>
            <a:pPr lvl="0" algn="l" eaLnBrk="1" hangingPunct="1"/>
            <a:r>
              <a:rPr lang="zh-CN" altLang="en-US" sz="2000" dirty="0">
                <a:latin typeface="Times New Roman" panose="02020603050405020304" pitchFamily="18" charset="0"/>
              </a:rPr>
              <a:t>解:  </a:t>
            </a:r>
            <a:r>
              <a:rPr lang="en-US" altLang="zh-CN" sz="2000" i="1" dirty="0">
                <a:latin typeface="Times New Roman" panose="02020603050405020304" pitchFamily="18" charset="0"/>
              </a:rPr>
              <a:t>N=X+Y+Z</a:t>
            </a:r>
            <a:r>
              <a:rPr lang="en-US" altLang="zh-CN" sz="2000" dirty="0">
                <a:latin typeface="Times New Roman" panose="02020603050405020304" pitchFamily="18" charset="0"/>
              </a:rPr>
              <a:t>=98.7+6.238+14.36= 119.298 (cm) </a:t>
            </a:r>
          </a:p>
        </p:txBody>
      </p:sp>
      <mc:AlternateContent xmlns:mc="http://schemas.openxmlformats.org/markup-compatibility/2006" xmlns:a14="http://schemas.microsoft.com/office/drawing/2010/main">
        <mc:Choice Requires="a14">
          <p:sp>
            <p:nvSpPr>
              <p:cNvPr id="186380" name="Object 12"/>
              <p:cNvSpPr txBox="1"/>
              <p:nvPr/>
            </p:nvSpPr>
            <p:spPr bwMode="auto">
              <a:xfrm>
                <a:off x="1403652" y="2384425"/>
                <a:ext cx="7089477" cy="646112"/>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𝜎</m:t>
                          </m:r>
                        </m:e>
                        <m:sub>
                          <m:r>
                            <a:rPr lang="zh-CN" altLang="en-US" sz="2000" i="1">
                              <a:solidFill>
                                <a:srgbClr val="000000"/>
                              </a:solidFill>
                              <a:latin typeface="Cambria Math" panose="02040503050406030204" pitchFamily="18" charset="0"/>
                            </a:rPr>
                            <m:t>𝑁</m:t>
                          </m:r>
                        </m:sub>
                      </m:sSub>
                      <m:r>
                        <a:rPr lang="zh-CN" altLang="en-US" sz="2000" i="1">
                          <a:solidFill>
                            <a:srgbClr val="000000"/>
                          </a:solidFill>
                          <a:latin typeface="Cambria Math" panose="02040503050406030204" pitchFamily="18" charset="0"/>
                        </a:rPr>
                        <m:t>=</m:t>
                      </m:r>
                      <m:rad>
                        <m:radPr>
                          <m:degHide m:val="on"/>
                          <m:ctrlPr>
                            <a:rPr lang="zh-CN" altLang="en-US" sz="2000" i="1">
                              <a:solidFill>
                                <a:srgbClr val="000000"/>
                              </a:solidFill>
                              <a:latin typeface="Cambria Math" panose="02040503050406030204" pitchFamily="18" charset="0"/>
                            </a:rPr>
                          </m:ctrlPr>
                        </m:radPr>
                        <m:deg/>
                        <m:e>
                          <m:sSubSup>
                            <m:sSubSupPr>
                              <m:ctrlPr>
                                <a:rPr lang="zh-CN" altLang="en-US" sz="2000" i="1">
                                  <a:solidFill>
                                    <a:srgbClr val="000000"/>
                                  </a:solidFill>
                                  <a:latin typeface="Cambria Math" panose="02040503050406030204" pitchFamily="18" charset="0"/>
                                </a:rPr>
                              </m:ctrlPr>
                            </m:sSubSupPr>
                            <m:e>
                              <m:r>
                                <a:rPr lang="zh-CN" altLang="en-US" sz="2000" i="1">
                                  <a:solidFill>
                                    <a:srgbClr val="000000"/>
                                  </a:solidFill>
                                  <a:latin typeface="Cambria Math" panose="02040503050406030204" pitchFamily="18" charset="0"/>
                                </a:rPr>
                                <m:t>𝜎</m:t>
                              </m:r>
                            </m:e>
                            <m:sub>
                              <m:r>
                                <a:rPr lang="zh-CN" altLang="en-US" sz="2000" i="1">
                                  <a:solidFill>
                                    <a:srgbClr val="000000"/>
                                  </a:solidFill>
                                  <a:latin typeface="Cambria Math" panose="02040503050406030204" pitchFamily="18" charset="0"/>
                                </a:rPr>
                                <m:t>𝑋</m:t>
                              </m:r>
                            </m:sub>
                            <m:sup>
                              <m:r>
                                <a:rPr lang="zh-CN" altLang="en-US" sz="2000" i="1">
                                  <a:solidFill>
                                    <a:srgbClr val="000000"/>
                                  </a:solidFill>
                                  <a:latin typeface="Cambria Math" panose="02040503050406030204" pitchFamily="18" charset="0"/>
                                </a:rPr>
                                <m:t>2</m:t>
                              </m:r>
                            </m:sup>
                          </m:sSubSup>
                          <m:r>
                            <a:rPr lang="zh-CN" altLang="en-US" sz="2000" i="1">
                              <a:solidFill>
                                <a:srgbClr val="000000"/>
                              </a:solidFill>
                              <a:latin typeface="Cambria Math" panose="02040503050406030204" pitchFamily="18" charset="0"/>
                            </a:rPr>
                            <m:t>+</m:t>
                          </m:r>
                          <m:sSubSup>
                            <m:sSubSupPr>
                              <m:ctrlPr>
                                <a:rPr lang="zh-CN" altLang="en-US" sz="2000" i="1">
                                  <a:solidFill>
                                    <a:srgbClr val="000000"/>
                                  </a:solidFill>
                                  <a:latin typeface="Cambria Math" panose="02040503050406030204" pitchFamily="18" charset="0"/>
                                </a:rPr>
                              </m:ctrlPr>
                            </m:sSubSupPr>
                            <m:e>
                              <m:r>
                                <a:rPr lang="zh-CN" altLang="en-US" sz="2000" i="1">
                                  <a:solidFill>
                                    <a:srgbClr val="000000"/>
                                  </a:solidFill>
                                  <a:latin typeface="Cambria Math" panose="02040503050406030204" pitchFamily="18" charset="0"/>
                                </a:rPr>
                                <m:t>𝜎</m:t>
                              </m:r>
                            </m:e>
                            <m:sub>
                              <m:r>
                                <a:rPr lang="zh-CN" altLang="en-US" sz="2000" i="1">
                                  <a:solidFill>
                                    <a:srgbClr val="000000"/>
                                  </a:solidFill>
                                  <a:latin typeface="Cambria Math" panose="02040503050406030204" pitchFamily="18" charset="0"/>
                                </a:rPr>
                                <m:t>𝑌</m:t>
                              </m:r>
                            </m:sub>
                            <m:sup>
                              <m:r>
                                <a:rPr lang="zh-CN" altLang="en-US" sz="2000" i="1">
                                  <a:solidFill>
                                    <a:srgbClr val="000000"/>
                                  </a:solidFill>
                                  <a:latin typeface="Cambria Math" panose="02040503050406030204" pitchFamily="18" charset="0"/>
                                </a:rPr>
                                <m:t>2</m:t>
                              </m:r>
                            </m:sup>
                          </m:sSubSup>
                          <m:r>
                            <a:rPr lang="zh-CN" altLang="en-US" sz="2000" i="1">
                              <a:solidFill>
                                <a:srgbClr val="000000"/>
                              </a:solidFill>
                              <a:latin typeface="Cambria Math" panose="02040503050406030204" pitchFamily="18" charset="0"/>
                            </a:rPr>
                            <m:t>+</m:t>
                          </m:r>
                          <m:sSubSup>
                            <m:sSubSupPr>
                              <m:ctrlPr>
                                <a:rPr lang="zh-CN" altLang="en-US" sz="2000" i="1">
                                  <a:solidFill>
                                    <a:srgbClr val="000000"/>
                                  </a:solidFill>
                                  <a:latin typeface="Cambria Math" panose="02040503050406030204" pitchFamily="18" charset="0"/>
                                </a:rPr>
                              </m:ctrlPr>
                            </m:sSubSupPr>
                            <m:e>
                              <m:r>
                                <a:rPr lang="zh-CN" altLang="en-US" sz="2000" i="1">
                                  <a:solidFill>
                                    <a:srgbClr val="000000"/>
                                  </a:solidFill>
                                  <a:latin typeface="Cambria Math" panose="02040503050406030204" pitchFamily="18" charset="0"/>
                                </a:rPr>
                                <m:t>𝜎</m:t>
                              </m:r>
                            </m:e>
                            <m:sub>
                              <m:r>
                                <a:rPr lang="zh-CN" altLang="en-US" sz="2000" i="1">
                                  <a:solidFill>
                                    <a:srgbClr val="000000"/>
                                  </a:solidFill>
                                  <a:latin typeface="Cambria Math" panose="02040503050406030204" pitchFamily="18" charset="0"/>
                                </a:rPr>
                                <m:t>𝑍</m:t>
                              </m:r>
                            </m:sub>
                            <m:sup>
                              <m:r>
                                <a:rPr lang="zh-CN" altLang="en-US" sz="2000" i="1">
                                  <a:solidFill>
                                    <a:srgbClr val="000000"/>
                                  </a:solidFill>
                                  <a:latin typeface="Cambria Math" panose="02040503050406030204" pitchFamily="18" charset="0"/>
                                </a:rPr>
                                <m:t>2</m:t>
                              </m:r>
                            </m:sup>
                          </m:sSubSup>
                        </m:e>
                      </m:rad>
                      <m:r>
                        <a:rPr lang="zh-CN" altLang="en-US" sz="2000" i="1">
                          <a:solidFill>
                            <a:srgbClr val="000000"/>
                          </a:solidFill>
                          <a:latin typeface="Cambria Math" panose="02040503050406030204" pitchFamily="18" charset="0"/>
                        </a:rPr>
                        <m:t>=</m:t>
                      </m:r>
                      <m:rad>
                        <m:radPr>
                          <m:degHide m:val="on"/>
                          <m:ctrlPr>
                            <a:rPr lang="zh-CN" altLang="en-US" sz="2000" i="1">
                              <a:solidFill>
                                <a:srgbClr val="000000"/>
                              </a:solidFill>
                              <a:latin typeface="Cambria Math" panose="02040503050406030204" pitchFamily="18" charset="0"/>
                            </a:rPr>
                          </m:ctrlPr>
                        </m:radPr>
                        <m:deg/>
                        <m:e>
                          <m:r>
                            <a:rPr lang="zh-CN" altLang="en-US" sz="2000" i="1">
                              <a:solidFill>
                                <a:srgbClr val="000000"/>
                              </a:solidFill>
                              <a:latin typeface="Cambria Math" panose="02040503050406030204" pitchFamily="18" charset="0"/>
                            </a:rPr>
                            <m:t>0.</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3</m:t>
                              </m:r>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+0.00</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6</m:t>
                              </m:r>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+0.0</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8</m:t>
                              </m:r>
                            </m:e>
                            <m:sup>
                              <m:r>
                                <a:rPr lang="zh-CN" altLang="en-US" sz="2000" i="1">
                                  <a:solidFill>
                                    <a:srgbClr val="000000"/>
                                  </a:solidFill>
                                  <a:latin typeface="Cambria Math" panose="02040503050406030204" pitchFamily="18" charset="0"/>
                                </a:rPr>
                                <m:t>2</m:t>
                              </m:r>
                            </m:sup>
                          </m:sSup>
                        </m:e>
                      </m:rad>
                      <m:r>
                        <a:rPr lang="zh-CN" altLang="en-US" sz="2000" i="1">
                          <a:solidFill>
                            <a:srgbClr val="000000"/>
                          </a:solidFill>
                          <a:latin typeface="Cambria Math" panose="02040503050406030204" pitchFamily="18" charset="0"/>
                        </a:rPr>
                        <m:t>=0.</m:t>
                      </m:r>
                      <m:r>
                        <a:rPr lang="zh-CN" altLang="en-US" sz="2000" i="1" smtClean="0">
                          <a:solidFill>
                            <a:srgbClr val="FF0000"/>
                          </a:solidFill>
                          <a:latin typeface="Cambria Math" panose="02040503050406030204" pitchFamily="18" charset="0"/>
                        </a:rPr>
                        <m:t>3</m:t>
                      </m:r>
                      <m:r>
                        <a:rPr lang="zh-CN" altLang="en-US" sz="2000" i="1">
                          <a:solidFill>
                            <a:srgbClr val="000000"/>
                          </a:solidFill>
                          <a:latin typeface="Cambria Math" panose="02040503050406030204" pitchFamily="18" charset="0"/>
                        </a:rPr>
                        <m:t>1=0.4</m:t>
                      </m:r>
                    </m:oMath>
                  </m:oMathPara>
                </a14:m>
                <a:endParaRPr lang="zh-CN" altLang="en-US" sz="2000" dirty="0"/>
              </a:p>
            </p:txBody>
          </p:sp>
        </mc:Choice>
        <mc:Fallback xmlns="">
          <p:sp>
            <p:nvSpPr>
              <p:cNvPr id="186380" name="Object 12"/>
              <p:cNvSpPr txBox="1">
                <a:spLocks noRot="1" noChangeAspect="1" noMove="1" noResize="1" noEditPoints="1" noAdjustHandles="1" noChangeArrowheads="1" noChangeShapeType="1" noTextEdit="1"/>
              </p:cNvSpPr>
              <p:nvPr/>
            </p:nvSpPr>
            <p:spPr bwMode="auto">
              <a:xfrm>
                <a:off x="1403652" y="2384425"/>
                <a:ext cx="7089477" cy="646112"/>
              </a:xfrm>
              <a:prstGeom prst="rect">
                <a:avLst/>
              </a:prstGeom>
              <a:blipFill>
                <a:blip r:embed="rId2"/>
                <a:stretch>
                  <a:fillRect b="-3774"/>
                </a:stretch>
              </a:blipFill>
              <a:ln>
                <a:noFill/>
              </a:ln>
              <a:extLst/>
            </p:spPr>
            <p:txBody>
              <a:bodyPr/>
              <a:lstStyle/>
              <a:p>
                <a:r>
                  <a:rPr lang="zh-CN" altLang="en-US">
                    <a:noFill/>
                  </a:rPr>
                  <a:t> </a:t>
                </a:r>
              </a:p>
            </p:txBody>
          </p:sp>
        </mc:Fallback>
      </mc:AlternateContent>
      <p:sp>
        <p:nvSpPr>
          <p:cNvPr id="186383" name="Text Box 15"/>
          <p:cNvSpPr txBox="1"/>
          <p:nvPr/>
        </p:nvSpPr>
        <p:spPr>
          <a:xfrm>
            <a:off x="1835154" y="3032129"/>
            <a:ext cx="3140075" cy="396875"/>
          </a:xfrm>
          <a:prstGeom prst="rect">
            <a:avLst/>
          </a:prstGeom>
          <a:noFill/>
          <a:ln w="9525">
            <a:noFill/>
            <a:miter/>
          </a:ln>
        </p:spPr>
        <p:txBody>
          <a:bodyPr wrap="none">
            <a:spAutoFit/>
          </a:bodyPr>
          <a:lstStyle/>
          <a:p>
            <a:pPr lvl="0" algn="l" eaLnBrk="1" hangingPunct="1"/>
            <a:r>
              <a:rPr lang="zh-CN" altLang="en-US" dirty="0">
                <a:latin typeface="Times New Roman" panose="02020603050405020304" pitchFamily="18" charset="0"/>
              </a:rPr>
              <a:t>所以   </a:t>
            </a:r>
            <a:r>
              <a:rPr lang="en-US" altLang="zh-CN" sz="2000" i="1" dirty="0">
                <a:latin typeface="Times New Roman" panose="02020603050405020304" pitchFamily="18" charset="0"/>
              </a:rPr>
              <a:t>N</a:t>
            </a:r>
            <a:r>
              <a:rPr lang="en-US" altLang="zh-CN" sz="2000" dirty="0">
                <a:latin typeface="Times New Roman" panose="02020603050405020304" pitchFamily="18" charset="0"/>
              </a:rPr>
              <a:t>=(119.3 ± 0.4) (cm)</a:t>
            </a:r>
          </a:p>
        </p:txBody>
      </p:sp>
      <p:sp>
        <p:nvSpPr>
          <p:cNvPr id="186384" name="Text Box 16"/>
          <p:cNvSpPr txBox="1"/>
          <p:nvPr/>
        </p:nvSpPr>
        <p:spPr>
          <a:xfrm>
            <a:off x="2971800" y="6129168"/>
            <a:ext cx="3397250" cy="396875"/>
          </a:xfrm>
          <a:prstGeom prst="rect">
            <a:avLst/>
          </a:prstGeom>
          <a:noFill/>
          <a:ln w="9525">
            <a:noFill/>
            <a:miter/>
          </a:ln>
        </p:spPr>
        <p:txBody>
          <a:bodyPr wrap="none">
            <a:spAutoFit/>
          </a:bodyPr>
          <a:lstStyle/>
          <a:p>
            <a:pPr lvl="0" algn="l" eaLnBrk="1" hangingPunct="1"/>
            <a:r>
              <a:rPr lang="zh-CN" altLang="en-US" sz="2000" dirty="0">
                <a:latin typeface="Times New Roman" panose="02020603050405020304" pitchFamily="18" charset="0"/>
              </a:rPr>
              <a:t>所以  </a:t>
            </a:r>
            <a:r>
              <a:rPr lang="en-US" altLang="zh-CN" sz="2000" i="1" dirty="0">
                <a:latin typeface="Times New Roman" panose="02020603050405020304" pitchFamily="18" charset="0"/>
              </a:rPr>
              <a:t>V</a:t>
            </a:r>
            <a:r>
              <a:rPr lang="en-US" altLang="zh-CN" sz="2000" dirty="0">
                <a:latin typeface="Times New Roman" panose="02020603050405020304" pitchFamily="18" charset="0"/>
              </a:rPr>
              <a:t>=(5674±3)</a:t>
            </a:r>
            <a:r>
              <a:rPr lang="en-US" altLang="zh-CN" sz="2000" dirty="0">
                <a:latin typeface="Times New Roman" panose="02020603050405020304" pitchFamily="18" charset="0"/>
                <a:ea typeface="Times New Roman" panose="02020603050405020304" pitchFamily="18" charset="0"/>
              </a:rPr>
              <a:t>×</a:t>
            </a:r>
            <a:r>
              <a:rPr lang="en-US" altLang="zh-CN" sz="2000" dirty="0">
                <a:latin typeface="Times New Roman" panose="02020603050405020304" pitchFamily="18" charset="0"/>
              </a:rPr>
              <a:t>10</a:t>
            </a:r>
            <a:r>
              <a:rPr lang="en-US" altLang="zh-CN" sz="2000" baseline="30000" dirty="0">
                <a:latin typeface="Times New Roman" panose="02020603050405020304" pitchFamily="18" charset="0"/>
              </a:rPr>
              <a:t>2 </a:t>
            </a:r>
            <a:r>
              <a:rPr lang="en-US" altLang="zh-CN" sz="2000" dirty="0">
                <a:latin typeface="Times New Roman" panose="02020603050405020304" pitchFamily="18" charset="0"/>
              </a:rPr>
              <a:t>mm</a:t>
            </a:r>
            <a:r>
              <a:rPr lang="en-US" altLang="zh-CN" sz="2000" baseline="30000" dirty="0">
                <a:latin typeface="Times New Roman" panose="02020603050405020304" pitchFamily="18" charset="0"/>
              </a:rPr>
              <a:t>3</a:t>
            </a:r>
            <a:r>
              <a:rPr lang="en-US" altLang="zh-CN" sz="2000" dirty="0">
                <a:latin typeface="Times New Roman" panose="02020603050405020304" pitchFamily="18" charset="0"/>
              </a:rPr>
              <a:t> </a:t>
            </a:r>
          </a:p>
        </p:txBody>
      </p:sp>
      <p:sp>
        <p:nvSpPr>
          <p:cNvPr id="186385" name="Text Box 17"/>
          <p:cNvSpPr txBox="1"/>
          <p:nvPr/>
        </p:nvSpPr>
        <p:spPr>
          <a:xfrm>
            <a:off x="6705600" y="5443368"/>
            <a:ext cx="1766888" cy="396875"/>
          </a:xfrm>
          <a:prstGeom prst="rect">
            <a:avLst/>
          </a:prstGeom>
          <a:noFill/>
          <a:ln w="9525">
            <a:noFill/>
            <a:miter/>
          </a:ln>
        </p:spPr>
        <p:txBody>
          <a:bodyPr wrap="none">
            <a:spAutoFit/>
          </a:bodyPr>
          <a:lstStyle/>
          <a:p>
            <a:pPr lvl="0" algn="l" eaLnBrk="1" hangingPunct="1"/>
            <a:r>
              <a:rPr lang="zh-CN" altLang="en-US" sz="2000" dirty="0">
                <a:latin typeface="Times New Roman" panose="02020603050405020304" pitchFamily="18" charset="0"/>
              </a:rPr>
              <a:t>=</a:t>
            </a:r>
            <a:r>
              <a:rPr lang="zh-CN" altLang="en-US" sz="2000" dirty="0">
                <a:solidFill>
                  <a:srgbClr val="FF0000"/>
                </a:solidFill>
                <a:latin typeface="Times New Roman" panose="02020603050405020304" pitchFamily="18" charset="0"/>
              </a:rPr>
              <a:t>2</a:t>
            </a:r>
            <a:r>
              <a:rPr lang="zh-CN" altLang="en-US" sz="2000" dirty="0">
                <a:latin typeface="Times New Roman" panose="02020603050405020304" pitchFamily="18" charset="0"/>
              </a:rPr>
              <a:t>19.866 </a:t>
            </a:r>
            <a:r>
              <a:rPr lang="en-US" altLang="zh-CN" sz="2000" dirty="0">
                <a:latin typeface="Times New Roman" panose="02020603050405020304" pitchFamily="18" charset="0"/>
              </a:rPr>
              <a:t>mm3</a:t>
            </a:r>
            <a:endParaRPr lang="en-US" altLang="zh-CN"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86386" name="Object 18"/>
              <p:cNvSpPr txBox="1"/>
              <p:nvPr/>
            </p:nvSpPr>
            <p:spPr bwMode="auto">
              <a:xfrm>
                <a:off x="685800" y="5166937"/>
                <a:ext cx="4572000" cy="932004"/>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𝑉</m:t>
                              </m:r>
                            </m:e>
                          </m:acc>
                        </m:sub>
                      </m:sSub>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𝑉</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𝐿</m:t>
                                      </m:r>
                                    </m:den>
                                  </m:f>
                                </m:e>
                              </m:d>
                            </m:e>
                            <m:sup>
                              <m:r>
                                <a:rPr lang="zh-CN" altLang="en-US" i="1">
                                  <a:solidFill>
                                    <a:srgbClr val="000000"/>
                                  </a:solidFill>
                                  <a:latin typeface="Cambria Math" panose="02040503050406030204" pitchFamily="18" charset="0"/>
                                </a:rPr>
                                <m:t>2</m:t>
                              </m:r>
                            </m:sup>
                          </m:sSup>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𝐿</m:t>
                                  </m:r>
                                </m:e>
                              </m:acc>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𝑉</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den>
                                  </m:f>
                                </m:e>
                              </m:d>
                            </m:e>
                            <m:sup>
                              <m:r>
                                <a:rPr lang="zh-CN" altLang="en-US" i="1">
                                  <a:solidFill>
                                    <a:srgbClr val="000000"/>
                                  </a:solidFill>
                                  <a:latin typeface="Cambria Math" panose="02040503050406030204" pitchFamily="18" charset="0"/>
                                </a:rPr>
                                <m:t>2</m:t>
                              </m:r>
                            </m:sup>
                          </m:sSup>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𝐵</m:t>
                                  </m:r>
                                </m:e>
                              </m:acc>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𝑉</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𝐻</m:t>
                                      </m:r>
                                    </m:den>
                                  </m:f>
                                </m:e>
                              </m:d>
                            </m:e>
                            <m:sup>
                              <m:r>
                                <a:rPr lang="zh-CN" altLang="en-US" i="1">
                                  <a:solidFill>
                                    <a:srgbClr val="000000"/>
                                  </a:solidFill>
                                  <a:latin typeface="Cambria Math" panose="02040503050406030204" pitchFamily="18" charset="0"/>
                                </a:rPr>
                                <m:t>2</m:t>
                              </m:r>
                            </m:sup>
                          </m:sSup>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𝐻</m:t>
                                  </m:r>
                                </m:e>
                              </m:acc>
                            </m:sub>
                            <m:sup>
                              <m:r>
                                <a:rPr lang="zh-CN" altLang="en-US" i="1">
                                  <a:solidFill>
                                    <a:srgbClr val="000000"/>
                                  </a:solidFill>
                                  <a:latin typeface="Cambria Math" panose="02040503050406030204" pitchFamily="18" charset="0"/>
                                </a:rPr>
                                <m:t>2</m:t>
                              </m:r>
                            </m:sup>
                          </m:sSubSup>
                        </m:e>
                      </m:rad>
                    </m:oMath>
                  </m:oMathPara>
                </a14:m>
                <a:endParaRPr lang="zh-CN" altLang="en-US" dirty="0"/>
              </a:p>
            </p:txBody>
          </p:sp>
        </mc:Choice>
        <mc:Fallback xmlns="">
          <p:sp>
            <p:nvSpPr>
              <p:cNvPr id="186386" name="Object 18"/>
              <p:cNvSpPr txBox="1">
                <a:spLocks noRot="1" noChangeAspect="1" noMove="1" noResize="1" noEditPoints="1" noAdjustHandles="1" noChangeArrowheads="1" noChangeShapeType="1" noTextEdit="1"/>
              </p:cNvSpPr>
              <p:nvPr/>
            </p:nvSpPr>
            <p:spPr bwMode="auto">
              <a:xfrm>
                <a:off x="685800" y="5166937"/>
                <a:ext cx="4572000" cy="932004"/>
              </a:xfrm>
              <a:prstGeom prst="rect">
                <a:avLst/>
              </a:prstGeom>
              <a:blipFill rotWithShape="0">
                <a:blip r:embed="rId3"/>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6387" name="Object 19"/>
              <p:cNvSpPr txBox="1"/>
              <p:nvPr/>
            </p:nvSpPr>
            <p:spPr bwMode="auto">
              <a:xfrm>
                <a:off x="1614488" y="4703593"/>
                <a:ext cx="7133976" cy="433387"/>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𝑉</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𝐿𝐻𝐵</m:t>
                      </m:r>
                      <m:r>
                        <a:rPr lang="zh-CN" altLang="en-US" sz="2000" i="1">
                          <a:solidFill>
                            <a:srgbClr val="000000"/>
                          </a:solidFill>
                          <a:latin typeface="Cambria Math" panose="02040503050406030204" pitchFamily="18" charset="0"/>
                        </a:rPr>
                        <m:t>=22.455×90.35×279.68=567417.37104</m:t>
                      </m:r>
                      <m:r>
                        <a:rPr lang="zh-CN" altLang="en-US" sz="2000" i="1">
                          <a:solidFill>
                            <a:srgbClr val="000000"/>
                          </a:solidFill>
                          <a:latin typeface="Cambria Math" panose="02040503050406030204" pitchFamily="18" charset="0"/>
                        </a:rPr>
                        <m:t>𝑚</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𝑚</m:t>
                          </m:r>
                        </m:e>
                        <m:sup>
                          <m:r>
                            <a:rPr lang="zh-CN" altLang="en-US" sz="2000" i="1">
                              <a:solidFill>
                                <a:srgbClr val="000000"/>
                              </a:solidFill>
                              <a:latin typeface="Cambria Math" panose="02040503050406030204" pitchFamily="18" charset="0"/>
                            </a:rPr>
                            <m:t>3</m:t>
                          </m:r>
                        </m:sup>
                      </m:sSup>
                    </m:oMath>
                  </m:oMathPara>
                </a14:m>
                <a:endParaRPr lang="zh-CN" altLang="en-US" sz="2000" dirty="0"/>
              </a:p>
            </p:txBody>
          </p:sp>
        </mc:Choice>
        <mc:Fallback xmlns="">
          <p:sp>
            <p:nvSpPr>
              <p:cNvPr id="186387" name="Object 19"/>
              <p:cNvSpPr txBox="1">
                <a:spLocks noRot="1" noChangeAspect="1" noMove="1" noResize="1" noEditPoints="1" noAdjustHandles="1" noChangeArrowheads="1" noChangeShapeType="1" noTextEdit="1"/>
              </p:cNvSpPr>
              <p:nvPr/>
            </p:nvSpPr>
            <p:spPr bwMode="auto">
              <a:xfrm>
                <a:off x="1614488" y="4703589"/>
                <a:ext cx="7133976" cy="433387"/>
              </a:xfrm>
              <a:prstGeom prst="rect">
                <a:avLst/>
              </a:prstGeom>
              <a:blipFill rotWithShape="0">
                <a:blip r:embed="rId4"/>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6390" name="Object 22"/>
              <p:cNvSpPr txBox="1"/>
              <p:nvPr/>
            </p:nvSpPr>
            <p:spPr bwMode="auto">
              <a:xfrm>
                <a:off x="2519822" y="5363255"/>
                <a:ext cx="4230526" cy="530225"/>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r>
                            <a:rPr lang="zh-CN" altLang="en-US" i="1">
                              <a:solidFill>
                                <a:srgbClr val="000000"/>
                              </a:solidFill>
                              <a:latin typeface="Cambria Math" panose="02040503050406030204" pitchFamily="18" charset="0"/>
                            </a:rPr>
                            <m:t>𝑣</m:t>
                          </m:r>
                        </m:sub>
                      </m:sSub>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𝐵𝐻</m:t>
                                  </m:r>
                                </m:e>
                              </m:d>
                            </m:e>
                            <m:sup>
                              <m:r>
                                <a:rPr lang="zh-CN" altLang="en-US" i="1">
                                  <a:solidFill>
                                    <a:srgbClr val="000000"/>
                                  </a:solidFill>
                                  <a:latin typeface="Cambria Math" panose="02040503050406030204" pitchFamily="18" charset="0"/>
                                </a:rPr>
                                <m:t>2</m:t>
                              </m:r>
                            </m:sup>
                          </m:sSup>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𝐿</m:t>
                                  </m:r>
                                </m:e>
                              </m:acc>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𝐿𝐻</m:t>
                                  </m:r>
                                </m:e>
                              </m:d>
                            </m:e>
                            <m:sup>
                              <m:r>
                                <a:rPr lang="zh-CN" altLang="en-US" i="1">
                                  <a:solidFill>
                                    <a:srgbClr val="000000"/>
                                  </a:solidFill>
                                  <a:latin typeface="Cambria Math" panose="02040503050406030204" pitchFamily="18" charset="0"/>
                                </a:rPr>
                                <m:t>2</m:t>
                              </m:r>
                            </m:sup>
                          </m:sSup>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𝐵</m:t>
                                  </m:r>
                                </m:e>
                              </m:acc>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𝐿𝐵</m:t>
                                  </m:r>
                                </m:e>
                              </m:d>
                            </m:e>
                            <m:sup>
                              <m:r>
                                <a:rPr lang="zh-CN" altLang="en-US" i="1">
                                  <a:solidFill>
                                    <a:srgbClr val="000000"/>
                                  </a:solidFill>
                                  <a:latin typeface="Cambria Math" panose="02040503050406030204" pitchFamily="18" charset="0"/>
                                </a:rPr>
                                <m:t>2</m:t>
                              </m:r>
                            </m:sup>
                          </m:sSup>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𝐻</m:t>
                                  </m:r>
                                </m:e>
                              </m:acc>
                            </m:sub>
                            <m:sup>
                              <m:r>
                                <a:rPr lang="zh-CN" altLang="en-US" i="1">
                                  <a:solidFill>
                                    <a:srgbClr val="000000"/>
                                  </a:solidFill>
                                  <a:latin typeface="Cambria Math" panose="02040503050406030204" pitchFamily="18" charset="0"/>
                                </a:rPr>
                                <m:t>2</m:t>
                              </m:r>
                            </m:sup>
                          </m:sSubSup>
                        </m:e>
                      </m:rad>
                    </m:oMath>
                  </m:oMathPara>
                </a14:m>
                <a:endParaRPr lang="zh-CN" altLang="en-US" dirty="0"/>
              </a:p>
            </p:txBody>
          </p:sp>
        </mc:Choice>
        <mc:Fallback xmlns="">
          <p:sp>
            <p:nvSpPr>
              <p:cNvPr id="186390" name="Object 22"/>
              <p:cNvSpPr txBox="1">
                <a:spLocks noRot="1" noChangeAspect="1" noMove="1" noResize="1" noEditPoints="1" noAdjustHandles="1" noChangeArrowheads="1" noChangeShapeType="1" noTextEdit="1"/>
              </p:cNvSpPr>
              <p:nvPr/>
            </p:nvSpPr>
            <p:spPr bwMode="auto">
              <a:xfrm>
                <a:off x="2519822" y="5363251"/>
                <a:ext cx="4230526" cy="530225"/>
              </a:xfrm>
              <a:prstGeom prst="rect">
                <a:avLst/>
              </a:prstGeom>
              <a:blipFill rotWithShape="0">
                <a:blip r:embed="rId5"/>
                <a:stretch>
                  <a:fillRect b="-14943"/>
                </a:stretch>
              </a:blipFill>
              <a:ln>
                <a:noFill/>
              </a:ln>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63</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86371"/>
                                        </p:tgtEl>
                                        <p:attrNameLst>
                                          <p:attrName>style.visibility</p:attrName>
                                        </p:attrNameLst>
                                      </p:cBhvr>
                                      <p:to>
                                        <p:strVal val="visible"/>
                                      </p:to>
                                    </p:set>
                                    <p:animEffect transition="in" filter="blinds(vertical)">
                                      <p:cBhvr>
                                        <p:cTn id="7" dur="500"/>
                                        <p:tgtEl>
                                          <p:spTgt spid="18637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6379"/>
                                        </p:tgtEl>
                                        <p:attrNameLst>
                                          <p:attrName>style.visibility</p:attrName>
                                        </p:attrNameLst>
                                      </p:cBhvr>
                                      <p:to>
                                        <p:strVal val="visible"/>
                                      </p:to>
                                    </p:set>
                                    <p:animEffect transition="in" filter="dissolve">
                                      <p:cBhvr>
                                        <p:cTn id="12" dur="500"/>
                                        <p:tgtEl>
                                          <p:spTgt spid="18637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6380"/>
                                        </p:tgtEl>
                                        <p:attrNameLst>
                                          <p:attrName>style.visibility</p:attrName>
                                        </p:attrNameLst>
                                      </p:cBhvr>
                                      <p:to>
                                        <p:strVal val="visible"/>
                                      </p:to>
                                    </p:set>
                                    <p:animEffect transition="in" filter="wipe(down)">
                                      <p:cBhvr>
                                        <p:cTn id="17" dur="500"/>
                                        <p:tgtEl>
                                          <p:spTgt spid="18638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6383"/>
                                        </p:tgtEl>
                                        <p:attrNameLst>
                                          <p:attrName>style.visibility</p:attrName>
                                        </p:attrNameLst>
                                      </p:cBhvr>
                                      <p:to>
                                        <p:strVal val="visible"/>
                                      </p:to>
                                    </p:set>
                                    <p:animEffect transition="in" filter="dissolve">
                                      <p:cBhvr>
                                        <p:cTn id="22" dur="500"/>
                                        <p:tgtEl>
                                          <p:spTgt spid="18638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86372"/>
                                        </p:tgtEl>
                                        <p:attrNameLst>
                                          <p:attrName>style.visibility</p:attrName>
                                        </p:attrNameLst>
                                      </p:cBhvr>
                                      <p:to>
                                        <p:strVal val="visible"/>
                                      </p:to>
                                    </p:set>
                                    <p:animEffect transition="in" filter="box(in)">
                                      <p:cBhvr>
                                        <p:cTn id="27" dur="500"/>
                                        <p:tgtEl>
                                          <p:spTgt spid="18637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6387"/>
                                        </p:tgtEl>
                                        <p:attrNameLst>
                                          <p:attrName>style.visibility</p:attrName>
                                        </p:attrNameLst>
                                      </p:cBhvr>
                                      <p:to>
                                        <p:strVal val="visible"/>
                                      </p:to>
                                    </p:set>
                                    <p:animEffect transition="in" filter="wipe(down)">
                                      <p:cBhvr>
                                        <p:cTn id="32" dur="500"/>
                                        <p:tgtEl>
                                          <p:spTgt spid="18638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6386"/>
                                        </p:tgtEl>
                                        <p:attrNameLst>
                                          <p:attrName>style.visibility</p:attrName>
                                        </p:attrNameLst>
                                      </p:cBhvr>
                                      <p:to>
                                        <p:strVal val="visible"/>
                                      </p:to>
                                    </p:set>
                                    <p:animEffect transition="in" filter="wipe(down)">
                                      <p:cBhvr>
                                        <p:cTn id="37" dur="500"/>
                                        <p:tgtEl>
                                          <p:spTgt spid="18638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86390"/>
                                        </p:tgtEl>
                                        <p:attrNameLst>
                                          <p:attrName>style.visibility</p:attrName>
                                        </p:attrNameLst>
                                      </p:cBhvr>
                                      <p:to>
                                        <p:strVal val="visible"/>
                                      </p:to>
                                    </p:set>
                                    <p:animEffect transition="in" filter="wipe(down)">
                                      <p:cBhvr>
                                        <p:cTn id="42" dur="500"/>
                                        <p:tgtEl>
                                          <p:spTgt spid="18639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86385"/>
                                        </p:tgtEl>
                                        <p:attrNameLst>
                                          <p:attrName>style.visibility</p:attrName>
                                        </p:attrNameLst>
                                      </p:cBhvr>
                                      <p:to>
                                        <p:strVal val="visible"/>
                                      </p:to>
                                    </p:set>
                                    <p:animEffect transition="in" filter="dissolve">
                                      <p:cBhvr>
                                        <p:cTn id="47" dur="500"/>
                                        <p:tgtEl>
                                          <p:spTgt spid="186385"/>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86384"/>
                                        </p:tgtEl>
                                        <p:attrNameLst>
                                          <p:attrName>style.visibility</p:attrName>
                                        </p:attrNameLst>
                                      </p:cBhvr>
                                      <p:to>
                                        <p:strVal val="visible"/>
                                      </p:to>
                                    </p:set>
                                    <p:anim calcmode="lin" valueType="num">
                                      <p:cBhvr additive="base">
                                        <p:cTn id="52" dur="500" fill="hold"/>
                                        <p:tgtEl>
                                          <p:spTgt spid="186384"/>
                                        </p:tgtEl>
                                        <p:attrNameLst>
                                          <p:attrName>ppt_x</p:attrName>
                                        </p:attrNameLst>
                                      </p:cBhvr>
                                      <p:tavLst>
                                        <p:tav tm="0">
                                          <p:val>
                                            <p:strVal val="#ppt_x"/>
                                          </p:val>
                                        </p:tav>
                                        <p:tav tm="100000">
                                          <p:val>
                                            <p:strVal val="#ppt_x"/>
                                          </p:val>
                                        </p:tav>
                                      </p:tavLst>
                                    </p:anim>
                                    <p:anim calcmode="lin" valueType="num">
                                      <p:cBhvr additive="base">
                                        <p:cTn id="53" dur="500" fill="hold"/>
                                        <p:tgtEl>
                                          <p:spTgt spid="1863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p:bldP spid="186372" grpId="0"/>
      <p:bldP spid="186379" grpId="0"/>
      <p:bldP spid="186380" grpId="0" animBg="1"/>
      <p:bldP spid="186383" grpId="0"/>
      <p:bldP spid="186384" grpId="0"/>
      <p:bldP spid="186385" grpId="0"/>
      <p:bldP spid="186386" grpId="0" animBg="1"/>
      <p:bldP spid="186387" grpId="0" animBg="1"/>
      <p:bldP spid="18639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16AD54FD-D8F0-4684-B47F-95EFAAE69412}" type="datetime1">
              <a:rPr lang="zh-CN" altLang="en-US" smtClean="0"/>
              <a:t>2023/2/20</a:t>
            </a:fld>
            <a:endParaRPr lang="en-US" altLang="zh-CN" dirty="0"/>
          </a:p>
        </p:txBody>
      </p:sp>
      <p:sp>
        <p:nvSpPr>
          <p:cNvPr id="54275" name="Text Box 2"/>
          <p:cNvSpPr txBox="1"/>
          <p:nvPr/>
        </p:nvSpPr>
        <p:spPr>
          <a:xfrm>
            <a:off x="148039" y="1401767"/>
            <a:ext cx="615553" cy="4332287"/>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有 效 数 字 及 其 运 算</a:t>
            </a:r>
          </a:p>
        </p:txBody>
      </p:sp>
      <p:sp>
        <p:nvSpPr>
          <p:cNvPr id="54276" name="Text Box 3"/>
          <p:cNvSpPr txBox="1"/>
          <p:nvPr/>
        </p:nvSpPr>
        <p:spPr>
          <a:xfrm>
            <a:off x="1331644" y="476676"/>
            <a:ext cx="4530407" cy="430887"/>
          </a:xfrm>
          <a:prstGeom prst="rect">
            <a:avLst/>
          </a:prstGeom>
          <a:noFill/>
          <a:ln w="9525">
            <a:noFill/>
            <a:miter/>
          </a:ln>
        </p:spPr>
        <p:txBody>
          <a:bodyPr wrap="none">
            <a:spAutoFit/>
          </a:bodyPr>
          <a:lstStyle/>
          <a:p>
            <a:pPr lvl="0" algn="l" eaLnBrk="1" hangingPunct="1"/>
            <a:r>
              <a:rPr lang="zh-CN" altLang="en-US" sz="2200" dirty="0">
                <a:latin typeface="宋体" panose="02010600030101010101" pitchFamily="2" charset="-122"/>
              </a:rPr>
              <a:t>(3)</a:t>
            </a:r>
            <a:r>
              <a:rPr lang="zh-CN" altLang="en-US" sz="2200" dirty="0">
                <a:latin typeface="Times New Roman" panose="02020603050405020304" pitchFamily="18" charset="0"/>
                <a:cs typeface="Times New Roman" panose="02020603050405020304" pitchFamily="18" charset="0"/>
              </a:rPr>
              <a:t>指数— 求</a:t>
            </a:r>
            <a:r>
              <a:rPr lang="en-US" altLang="zh-CN" sz="2200" dirty="0">
                <a:latin typeface="Times New Roman" panose="02020603050405020304" pitchFamily="18" charset="0"/>
                <a:cs typeface="Times New Roman" panose="02020603050405020304" pitchFamily="18" charset="0"/>
              </a:rPr>
              <a:t>e</a:t>
            </a:r>
            <a:r>
              <a:rPr lang="en-US" altLang="zh-CN" sz="2200" i="1" baseline="30000" dirty="0">
                <a:latin typeface="Times New Roman" panose="02020603050405020304" pitchFamily="18" charset="0"/>
                <a:cs typeface="Times New Roman" panose="02020603050405020304" pitchFamily="18" charset="0"/>
              </a:rPr>
              <a:t>x</a:t>
            </a:r>
            <a:r>
              <a:rPr lang="zh-CN" altLang="en-US" sz="2200" dirty="0">
                <a:latin typeface="Times New Roman" panose="02020603050405020304" pitchFamily="18" charset="0"/>
                <a:cs typeface="Times New Roman" panose="02020603050405020304" pitchFamily="18" charset="0"/>
              </a:rPr>
              <a:t>，已知 </a:t>
            </a:r>
            <a:r>
              <a:rPr lang="en-US" altLang="zh-CN" sz="2200" i="1" dirty="0">
                <a:latin typeface="Times New Roman" panose="02020603050405020304" pitchFamily="18" charset="0"/>
                <a:cs typeface="Times New Roman" panose="02020603050405020304" pitchFamily="18" charset="0"/>
              </a:rPr>
              <a:t>x</a:t>
            </a:r>
            <a:r>
              <a:rPr lang="en-US" altLang="zh-CN" sz="2200" dirty="0">
                <a:latin typeface="Times New Roman" panose="02020603050405020304" pitchFamily="18" charset="0"/>
                <a:cs typeface="Times New Roman" panose="02020603050405020304" pitchFamily="18" charset="0"/>
              </a:rPr>
              <a:t>=7.85±0.05</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7396" name="Object 4"/>
              <p:cNvSpPr txBox="1"/>
              <p:nvPr/>
            </p:nvSpPr>
            <p:spPr bwMode="auto">
              <a:xfrm>
                <a:off x="2339979" y="1773238"/>
                <a:ext cx="2304033" cy="476250"/>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rPr>
                        <m:t>𝑑</m:t>
                      </m:r>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𝑒</m:t>
                          </m:r>
                        </m:e>
                        <m:sup>
                          <m:r>
                            <a:rPr lang="zh-CN" altLang="en-US" sz="2200" i="1">
                              <a:solidFill>
                                <a:srgbClr val="000000"/>
                              </a:solidFill>
                              <a:latin typeface="Cambria Math" panose="02040503050406030204" pitchFamily="18" charset="0"/>
                            </a:rPr>
                            <m:t>𝑥</m:t>
                          </m:r>
                        </m:sup>
                      </m:sSup>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𝑑𝑥</m:t>
                      </m:r>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𝑒</m:t>
                          </m:r>
                        </m:e>
                        <m:sup>
                          <m:r>
                            <a:rPr lang="zh-CN" altLang="en-US" sz="2200" i="1">
                              <a:solidFill>
                                <a:srgbClr val="000000"/>
                              </a:solidFill>
                              <a:latin typeface="Cambria Math" panose="02040503050406030204" pitchFamily="18" charset="0"/>
                            </a:rPr>
                            <m:t>𝑥</m:t>
                          </m:r>
                        </m:sup>
                      </m:sSup>
                    </m:oMath>
                  </m:oMathPara>
                </a14:m>
                <a:endParaRPr lang="zh-CN" altLang="en-US" sz="2200" dirty="0"/>
              </a:p>
            </p:txBody>
          </p:sp>
        </mc:Choice>
        <mc:Fallback xmlns="">
          <p:sp>
            <p:nvSpPr>
              <p:cNvPr id="187396" name="Object 4"/>
              <p:cNvSpPr txBox="1">
                <a:spLocks noRot="1" noChangeAspect="1" noMove="1" noResize="1" noEditPoints="1" noAdjustHandles="1" noChangeArrowheads="1" noChangeShapeType="1" noTextEdit="1"/>
              </p:cNvSpPr>
              <p:nvPr/>
            </p:nvSpPr>
            <p:spPr bwMode="auto">
              <a:xfrm>
                <a:off x="2339979" y="1773238"/>
                <a:ext cx="2304033" cy="476250"/>
              </a:xfrm>
              <a:prstGeom prst="rect">
                <a:avLst/>
              </a:prstGeom>
              <a:blipFill rotWithShape="0">
                <a:blip r:embed="rId2"/>
                <a:stretch>
                  <a:fillRect l="-529" b="-7692"/>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398" name="Object 6"/>
              <p:cNvSpPr txBox="1"/>
              <p:nvPr/>
            </p:nvSpPr>
            <p:spPr bwMode="auto">
              <a:xfrm>
                <a:off x="2339978" y="2349500"/>
                <a:ext cx="5976441" cy="495300"/>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200" i="1">
                          <a:solidFill>
                            <a:srgbClr val="000000"/>
                          </a:solidFill>
                          <a:latin typeface="Cambria Math" panose="02040503050406030204" pitchFamily="18" charset="0"/>
                        </a:rPr>
                        <m:t>Δ</m:t>
                      </m:r>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𝑒</m:t>
                          </m:r>
                        </m:e>
                        <m:sup>
                          <m:r>
                            <a:rPr lang="zh-CN" altLang="en-US" sz="2200" i="1">
                              <a:solidFill>
                                <a:srgbClr val="000000"/>
                              </a:solidFill>
                              <a:latin typeface="Cambria Math" panose="02040503050406030204" pitchFamily="18" charset="0"/>
                            </a:rPr>
                            <m:t>𝑥</m:t>
                          </m:r>
                        </m:sup>
                      </m:sSup>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𝑒</m:t>
                          </m:r>
                        </m:e>
                        <m:sup>
                          <m:r>
                            <a:rPr lang="zh-CN" altLang="en-US" sz="2200" i="1">
                              <a:solidFill>
                                <a:srgbClr val="000000"/>
                              </a:solidFill>
                              <a:latin typeface="Cambria Math" panose="02040503050406030204" pitchFamily="18" charset="0"/>
                            </a:rPr>
                            <m:t>𝑥</m:t>
                          </m:r>
                        </m:sup>
                      </m:sSup>
                      <m:r>
                        <a:rPr lang="zh-CN" altLang="en-US" sz="2200" i="1">
                          <a:solidFill>
                            <a:srgbClr val="000000"/>
                          </a:solidFill>
                          <a:latin typeface="Cambria Math" panose="02040503050406030204" pitchFamily="18" charset="0"/>
                        </a:rPr>
                        <m:t>⋅</m:t>
                      </m:r>
                      <m:r>
                        <m:rPr>
                          <m:sty m:val="p"/>
                        </m:rPr>
                        <a:rPr lang="zh-CN" altLang="en-US" sz="2200" i="1">
                          <a:solidFill>
                            <a:srgbClr val="000000"/>
                          </a:solidFill>
                          <a:latin typeface="Cambria Math" panose="02040503050406030204" pitchFamily="18" charset="0"/>
                        </a:rPr>
                        <m:t>Δ</m:t>
                      </m:r>
                      <m:r>
                        <a:rPr lang="zh-CN" altLang="en-US" sz="2200" i="1">
                          <a:solidFill>
                            <a:srgbClr val="000000"/>
                          </a:solidFill>
                          <a:latin typeface="Cambria Math" panose="02040503050406030204" pitchFamily="18" charset="0"/>
                        </a:rPr>
                        <m:t>𝑥</m:t>
                      </m:r>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𝑒</m:t>
                          </m:r>
                        </m:e>
                        <m:sup>
                          <m:r>
                            <a:rPr lang="zh-CN" altLang="en-US" sz="2200" i="1">
                              <a:solidFill>
                                <a:srgbClr val="000000"/>
                              </a:solidFill>
                              <a:latin typeface="Cambria Math" panose="02040503050406030204" pitchFamily="18" charset="0"/>
                            </a:rPr>
                            <m:t>7.85</m:t>
                          </m:r>
                        </m:sup>
                      </m:sSup>
                      <m:r>
                        <a:rPr lang="zh-CN" altLang="en-US" sz="2200" i="1">
                          <a:solidFill>
                            <a:srgbClr val="000000"/>
                          </a:solidFill>
                          <a:latin typeface="Cambria Math" panose="02040503050406030204" pitchFamily="18" charset="0"/>
                        </a:rPr>
                        <m:t>⋅0.05=0.13×1</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0</m:t>
                          </m:r>
                        </m:e>
                        <m:sup>
                          <m:r>
                            <a:rPr lang="zh-CN" altLang="en-US" sz="2200" i="1">
                              <a:solidFill>
                                <a:srgbClr val="000000"/>
                              </a:solidFill>
                              <a:latin typeface="Cambria Math" panose="02040503050406030204" pitchFamily="18" charset="0"/>
                            </a:rPr>
                            <m:t>3</m:t>
                          </m:r>
                        </m:sup>
                      </m:sSup>
                    </m:oMath>
                  </m:oMathPara>
                </a14:m>
                <a:endParaRPr lang="zh-CN" altLang="en-US" sz="2200"/>
              </a:p>
            </p:txBody>
          </p:sp>
        </mc:Choice>
        <mc:Fallback xmlns="">
          <p:sp>
            <p:nvSpPr>
              <p:cNvPr id="187398" name="Object 6"/>
              <p:cNvSpPr txBox="1">
                <a:spLocks noRot="1" noChangeAspect="1" noMove="1" noResize="1" noEditPoints="1" noAdjustHandles="1" noChangeArrowheads="1" noChangeShapeType="1" noTextEdit="1"/>
              </p:cNvSpPr>
              <p:nvPr/>
            </p:nvSpPr>
            <p:spPr bwMode="auto">
              <a:xfrm>
                <a:off x="2339978" y="2349500"/>
                <a:ext cx="5976441" cy="495300"/>
              </a:xfrm>
              <a:prstGeom prst="rect">
                <a:avLst/>
              </a:prstGeom>
              <a:blipFill rotWithShape="0">
                <a:blip r:embed="rId3"/>
                <a:stretch>
                  <a:fillRect l="-102" b="-2439"/>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400" name="Object 8"/>
              <p:cNvSpPr txBox="1"/>
              <p:nvPr/>
            </p:nvSpPr>
            <p:spPr bwMode="auto">
              <a:xfrm>
                <a:off x="2339976" y="1196979"/>
                <a:ext cx="3633788" cy="442913"/>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𝑒</m:t>
                          </m:r>
                        </m:e>
                        <m:sup>
                          <m:r>
                            <a:rPr lang="zh-CN" altLang="en-US" sz="2200" i="1">
                              <a:solidFill>
                                <a:srgbClr val="000000"/>
                              </a:solidFill>
                              <a:latin typeface="Cambria Math" panose="02040503050406030204" pitchFamily="18" charset="0"/>
                            </a:rPr>
                            <m:t>𝑥</m:t>
                          </m:r>
                        </m:sup>
                      </m:sSup>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𝑒</m:t>
                          </m:r>
                        </m:e>
                        <m:sup>
                          <m:r>
                            <a:rPr lang="zh-CN" altLang="en-US" sz="2200" i="1">
                              <a:solidFill>
                                <a:srgbClr val="000000"/>
                              </a:solidFill>
                              <a:latin typeface="Cambria Math" panose="02040503050406030204" pitchFamily="18" charset="0"/>
                            </a:rPr>
                            <m:t>7.85</m:t>
                          </m:r>
                        </m:sup>
                      </m:sSup>
                      <m:r>
                        <a:rPr lang="zh-CN" altLang="en-US" sz="2200" i="1">
                          <a:solidFill>
                            <a:srgbClr val="000000"/>
                          </a:solidFill>
                          <a:latin typeface="Cambria Math" panose="02040503050406030204" pitchFamily="18" charset="0"/>
                        </a:rPr>
                        <m:t>=2.566×1</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0</m:t>
                          </m:r>
                        </m:e>
                        <m:sup>
                          <m:r>
                            <a:rPr lang="zh-CN" altLang="en-US" sz="2200" i="1">
                              <a:solidFill>
                                <a:srgbClr val="000000"/>
                              </a:solidFill>
                              <a:latin typeface="Cambria Math" panose="02040503050406030204" pitchFamily="18" charset="0"/>
                            </a:rPr>
                            <m:t>3</m:t>
                          </m:r>
                        </m:sup>
                      </m:sSup>
                    </m:oMath>
                  </m:oMathPara>
                </a14:m>
                <a:endParaRPr lang="zh-CN" altLang="en-US" sz="2200" dirty="0"/>
              </a:p>
            </p:txBody>
          </p:sp>
        </mc:Choice>
        <mc:Fallback xmlns="">
          <p:sp>
            <p:nvSpPr>
              <p:cNvPr id="187400" name="Object 8"/>
              <p:cNvSpPr txBox="1">
                <a:spLocks noRot="1" noChangeAspect="1" noMove="1" noResize="1" noEditPoints="1" noAdjustHandles="1" noChangeArrowheads="1" noChangeShapeType="1" noTextEdit="1"/>
              </p:cNvSpPr>
              <p:nvPr/>
            </p:nvSpPr>
            <p:spPr bwMode="auto">
              <a:xfrm>
                <a:off x="2339976" y="1196979"/>
                <a:ext cx="3633788" cy="442913"/>
              </a:xfrm>
              <a:prstGeom prst="rect">
                <a:avLst/>
              </a:prstGeom>
              <a:blipFill rotWithShape="0">
                <a:blip r:embed="rId4"/>
                <a:stretch>
                  <a:fillRect/>
                </a:stretch>
              </a:blipFill>
              <a:ln>
                <a:noFill/>
              </a:ln>
              <a:extLst/>
            </p:spPr>
            <p:txBody>
              <a:bodyPr/>
              <a:lstStyle/>
              <a:p>
                <a:r>
                  <a:rPr lang="zh-CN" altLang="en-US">
                    <a:noFill/>
                  </a:rPr>
                  <a:t> </a:t>
                </a:r>
              </a:p>
            </p:txBody>
          </p:sp>
        </mc:Fallback>
      </mc:AlternateContent>
      <p:sp>
        <p:nvSpPr>
          <p:cNvPr id="187402" name="Text Box 10"/>
          <p:cNvSpPr txBox="1"/>
          <p:nvPr/>
        </p:nvSpPr>
        <p:spPr>
          <a:xfrm>
            <a:off x="2339979" y="2924175"/>
            <a:ext cx="3932487" cy="430887"/>
          </a:xfrm>
          <a:prstGeom prst="rect">
            <a:avLst/>
          </a:prstGeom>
          <a:solidFill>
            <a:schemeClr val="bg2">
              <a:lumMod val="75000"/>
            </a:schemeClr>
          </a:solidFill>
          <a:ln w="9525">
            <a:noFill/>
            <a:miter/>
          </a:ln>
        </p:spPr>
        <p:txBody>
          <a:bodyPr wrap="none">
            <a:spAutoFit/>
          </a:bodyPr>
          <a:lstStyle/>
          <a:p>
            <a:pPr lvl="0" algn="l" eaLnBrk="1" hangingPunct="1"/>
            <a:r>
              <a:rPr lang="zh-CN" altLang="en-US" sz="2200" dirty="0">
                <a:solidFill>
                  <a:srgbClr val="000000"/>
                </a:solidFill>
                <a:latin typeface="宋体" panose="02010600030101010101" pitchFamily="2" charset="-122"/>
              </a:rPr>
              <a:t>故 </a:t>
            </a:r>
            <a:r>
              <a:rPr lang="en-US" altLang="zh-CN" sz="2200" dirty="0">
                <a:solidFill>
                  <a:srgbClr val="000000"/>
                </a:solidFill>
                <a:latin typeface="宋体" panose="02010600030101010101" pitchFamily="2" charset="-122"/>
              </a:rPr>
              <a:t>e</a:t>
            </a:r>
            <a:r>
              <a:rPr lang="en-US" altLang="zh-CN" sz="2200" i="1" baseline="30000" dirty="0">
                <a:solidFill>
                  <a:srgbClr val="000000"/>
                </a:solidFill>
                <a:latin typeface="宋体" panose="02010600030101010101" pitchFamily="2" charset="-122"/>
              </a:rPr>
              <a:t>x</a:t>
            </a:r>
            <a:r>
              <a:rPr lang="en-US" altLang="zh-CN" sz="2200" dirty="0">
                <a:solidFill>
                  <a:srgbClr val="000000"/>
                </a:solidFill>
                <a:latin typeface="宋体" panose="02010600030101010101" pitchFamily="2" charset="-122"/>
              </a:rPr>
              <a:t> =（2.57±0.13）×10</a:t>
            </a:r>
            <a:r>
              <a:rPr lang="en-US" altLang="zh-CN" sz="2200" baseline="30000" dirty="0">
                <a:solidFill>
                  <a:srgbClr val="000000"/>
                </a:solidFill>
                <a:latin typeface="宋体" panose="02010600030101010101" pitchFamily="2" charset="-122"/>
              </a:rPr>
              <a:t>3</a:t>
            </a:r>
            <a:r>
              <a:rPr lang="en-US" altLang="zh-CN" sz="2200" dirty="0">
                <a:latin typeface="宋体" panose="02010600030101010101" pitchFamily="2" charset="-122"/>
              </a:rPr>
              <a:t> </a:t>
            </a:r>
          </a:p>
        </p:txBody>
      </p:sp>
      <p:sp>
        <p:nvSpPr>
          <p:cNvPr id="187404" name="Text Box 12"/>
          <p:cNvSpPr txBox="1"/>
          <p:nvPr/>
        </p:nvSpPr>
        <p:spPr>
          <a:xfrm>
            <a:off x="1475660" y="3644904"/>
            <a:ext cx="5782352" cy="430887"/>
          </a:xfrm>
          <a:prstGeom prst="rect">
            <a:avLst/>
          </a:prstGeom>
          <a:noFill/>
          <a:ln w="9525">
            <a:noFill/>
            <a:miter/>
          </a:ln>
        </p:spPr>
        <p:txBody>
          <a:bodyPr wrap="none">
            <a:spAutoFit/>
          </a:bodyPr>
          <a:lstStyle/>
          <a:p>
            <a:pPr lvl="0" algn="l" eaLnBrk="1" hangingPunct="1"/>
            <a:r>
              <a:rPr lang="zh-CN" altLang="en-US" sz="2200" dirty="0">
                <a:latin typeface="宋体" panose="02010600030101010101" pitchFamily="2" charset="-122"/>
              </a:rPr>
              <a:t>(4)三角函数--- 已知</a:t>
            </a:r>
            <a:r>
              <a:rPr lang="en-US" altLang="zh-CN" sz="2200" i="1" dirty="0">
                <a:latin typeface="Times New Roman" panose="02020603050405020304" pitchFamily="18" charset="0"/>
                <a:ea typeface="Times New Roman" panose="02020603050405020304" pitchFamily="18" charset="0"/>
              </a:rPr>
              <a:t>x </a:t>
            </a:r>
            <a:r>
              <a:rPr lang="en-US" altLang="zh-CN" sz="2200" dirty="0">
                <a:latin typeface="Times New Roman" panose="02020603050405020304" pitchFamily="18" charset="0"/>
                <a:ea typeface="Times New Roman" panose="02020603050405020304" pitchFamily="18" charset="0"/>
              </a:rPr>
              <a:t>= 38°24</a:t>
            </a:r>
            <a:r>
              <a:rPr lang="en-US" altLang="zh-CN" sz="2200" dirty="0">
                <a:ea typeface="Times New Roman" panose="02020603050405020304" pitchFamily="18" charset="0"/>
              </a:rPr>
              <a:t>’</a:t>
            </a:r>
            <a:r>
              <a:rPr lang="en-US" altLang="zh-CN" sz="2200" dirty="0">
                <a:latin typeface="宋体" panose="02010600030101010101" pitchFamily="2" charset="-122"/>
              </a:rPr>
              <a:t>±</a:t>
            </a:r>
            <a:r>
              <a:rPr lang="en-US" altLang="zh-CN" sz="2200" dirty="0">
                <a:latin typeface="Times New Roman" panose="02020603050405020304" pitchFamily="18" charset="0"/>
                <a:ea typeface="Times New Roman" panose="02020603050405020304" pitchFamily="18" charset="0"/>
              </a:rPr>
              <a:t>1</a:t>
            </a:r>
            <a:r>
              <a:rPr lang="en-US" altLang="zh-CN" sz="2200" dirty="0">
                <a:ea typeface="Times New Roman" panose="02020603050405020304" pitchFamily="18" charset="0"/>
              </a:rPr>
              <a:t>’</a:t>
            </a:r>
            <a:r>
              <a:rPr lang="en-US" altLang="zh-CN" sz="2200" dirty="0">
                <a:latin typeface="宋体" panose="02010600030101010101" pitchFamily="2" charset="-122"/>
              </a:rPr>
              <a:t>，</a:t>
            </a:r>
            <a:r>
              <a:rPr lang="zh-CN" altLang="en-US" sz="2200" dirty="0">
                <a:latin typeface="宋体" panose="02010600030101010101" pitchFamily="2" charset="-122"/>
              </a:rPr>
              <a:t>求</a:t>
            </a:r>
            <a:r>
              <a:rPr lang="en-US" altLang="zh-CN" sz="2200" dirty="0">
                <a:latin typeface="Times New Roman" panose="02020603050405020304" pitchFamily="18" charset="0"/>
                <a:ea typeface="Times New Roman" panose="02020603050405020304" pitchFamily="18" charset="0"/>
              </a:rPr>
              <a:t>sin</a:t>
            </a:r>
            <a:r>
              <a:rPr lang="en-US" altLang="zh-CN" sz="2200" i="1" dirty="0">
                <a:latin typeface="Times New Roman" panose="02020603050405020304" pitchFamily="18" charset="0"/>
                <a:ea typeface="Times New Roman" panose="02020603050405020304" pitchFamily="18" charset="0"/>
              </a:rPr>
              <a:t>x</a:t>
            </a:r>
            <a:r>
              <a:rPr lang="en-US" altLang="zh-CN" sz="2200" dirty="0">
                <a:latin typeface="宋体" panose="02010600030101010101" pitchFamily="2" charset="-122"/>
              </a:rPr>
              <a:t> </a:t>
            </a:r>
            <a:endParaRPr lang="zh-CN" altLang="en-US" sz="2200" dirty="0">
              <a:latin typeface="宋体" panose="02010600030101010101" pitchFamily="2" charset="-122"/>
            </a:endParaRPr>
          </a:p>
        </p:txBody>
      </p:sp>
      <p:sp>
        <p:nvSpPr>
          <p:cNvPr id="187403" name="Text Box 11"/>
          <p:cNvSpPr txBox="1"/>
          <p:nvPr/>
        </p:nvSpPr>
        <p:spPr>
          <a:xfrm>
            <a:off x="2301879" y="4208467"/>
            <a:ext cx="3083665" cy="430887"/>
          </a:xfrm>
          <a:prstGeom prst="rect">
            <a:avLst/>
          </a:prstGeom>
          <a:solidFill>
            <a:schemeClr val="bg2">
              <a:lumMod val="75000"/>
            </a:schemeClr>
          </a:solidFill>
          <a:ln w="9525">
            <a:noFill/>
            <a:miter/>
          </a:ln>
        </p:spPr>
        <p:txBody>
          <a:bodyPr wrap="none">
            <a:spAutoFit/>
          </a:bodyPr>
          <a:lstStyle/>
          <a:p>
            <a:pPr lvl="0" algn="l" eaLnBrk="1" hangingPunct="1"/>
            <a:r>
              <a:rPr lang="en-US" altLang="zh-CN" sz="2200" b="0" dirty="0">
                <a:solidFill>
                  <a:srgbClr val="000000"/>
                </a:solidFill>
                <a:latin typeface="Times New Roman" panose="02020603050405020304" pitchFamily="18" charset="0"/>
                <a:cs typeface="Times New Roman" panose="02020603050405020304" pitchFamily="18" charset="0"/>
              </a:rPr>
              <a:t>sin38°24’= 0.62114778</a:t>
            </a:r>
            <a:r>
              <a:rPr lang="en-US" altLang="zh-CN" sz="2200" b="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187405" name="Object 13"/>
              <p:cNvSpPr txBox="1"/>
              <p:nvPr/>
            </p:nvSpPr>
            <p:spPr bwMode="auto">
              <a:xfrm>
                <a:off x="1331640" y="5300667"/>
                <a:ext cx="7632848" cy="733425"/>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r>
                        <m:rPr>
                          <m:sty m:val="p"/>
                        </m:rPr>
                        <a:rPr lang="zh-CN" altLang="en-US" sz="2200" i="1">
                          <a:solidFill>
                            <a:srgbClr val="000000"/>
                          </a:solidFill>
                          <a:latin typeface="Cambria Math" panose="02040503050406030204" pitchFamily="18" charset="0"/>
                        </a:rPr>
                        <m:t>Δ</m:t>
                      </m:r>
                      <m:r>
                        <a:rPr lang="zh-CN" altLang="en-US" sz="2200" i="1">
                          <a:solidFill>
                            <a:srgbClr val="000000"/>
                          </a:solidFill>
                          <a:latin typeface="Cambria Math" panose="02040503050406030204" pitchFamily="18" charset="0"/>
                        </a:rPr>
                        <m:t>(</m:t>
                      </m:r>
                      <m:func>
                        <m:funcPr>
                          <m:ctrlPr>
                            <a:rPr lang="zh-CN" altLang="en-US" sz="2200" i="1">
                              <a:solidFill>
                                <a:srgbClr val="000000"/>
                              </a:solidFill>
                              <a:latin typeface="Cambria Math" panose="02040503050406030204" pitchFamily="18" charset="0"/>
                            </a:rPr>
                          </m:ctrlPr>
                        </m:funcPr>
                        <m:fName>
                          <m:r>
                            <m:rPr>
                              <m:sty m:val="p"/>
                            </m:rPr>
                            <a:rPr lang="zh-CN" altLang="en-US" sz="2200">
                              <a:solidFill>
                                <a:srgbClr val="000000"/>
                              </a:solidFill>
                              <a:latin typeface="Cambria Math" panose="02040503050406030204" pitchFamily="18" charset="0"/>
                            </a:rPr>
                            <m:t>sin</m:t>
                          </m:r>
                        </m:fName>
                        <m:e>
                          <m:r>
                            <a:rPr lang="zh-CN" altLang="en-US" sz="2200" i="1">
                              <a:solidFill>
                                <a:srgbClr val="000000"/>
                              </a:solidFill>
                              <a:latin typeface="Cambria Math" panose="02040503050406030204" pitchFamily="18" charset="0"/>
                            </a:rPr>
                            <m:t>𝑥</m:t>
                          </m:r>
                        </m:e>
                      </m:func>
                      <m:r>
                        <a:rPr lang="zh-CN" altLang="en-US" sz="2200" i="1">
                          <a:solidFill>
                            <a:srgbClr val="000000"/>
                          </a:solidFill>
                          <a:latin typeface="Cambria Math" panose="02040503050406030204" pitchFamily="18" charset="0"/>
                        </a:rPr>
                        <m:t>)=</m:t>
                      </m:r>
                      <m:func>
                        <m:funcPr>
                          <m:ctrlPr>
                            <a:rPr lang="zh-CN" altLang="en-US" sz="2200" i="1">
                              <a:solidFill>
                                <a:srgbClr val="000000"/>
                              </a:solidFill>
                              <a:latin typeface="Cambria Math" panose="02040503050406030204" pitchFamily="18" charset="0"/>
                            </a:rPr>
                          </m:ctrlPr>
                        </m:funcPr>
                        <m:fName>
                          <m:r>
                            <m:rPr>
                              <m:sty m:val="p"/>
                            </m:rPr>
                            <a:rPr lang="zh-CN" altLang="en-US" sz="2200">
                              <a:solidFill>
                                <a:srgbClr val="000000"/>
                              </a:solidFill>
                              <a:latin typeface="Cambria Math" panose="02040503050406030204" pitchFamily="18" charset="0"/>
                            </a:rPr>
                            <m:t>cos</m:t>
                          </m:r>
                        </m:fName>
                        <m:e>
                          <m:r>
                            <a:rPr lang="zh-CN" altLang="en-US" sz="2200" i="1">
                              <a:solidFill>
                                <a:srgbClr val="000000"/>
                              </a:solidFill>
                              <a:latin typeface="Cambria Math" panose="02040503050406030204" pitchFamily="18" charset="0"/>
                            </a:rPr>
                            <m:t>𝑥</m:t>
                          </m:r>
                        </m:e>
                      </m:func>
                      <m:r>
                        <a:rPr lang="zh-CN" altLang="en-US" sz="2200" i="1">
                          <a:solidFill>
                            <a:srgbClr val="000000"/>
                          </a:solidFill>
                          <a:latin typeface="Cambria Math" panose="02040503050406030204" pitchFamily="18" charset="0"/>
                        </a:rPr>
                        <m:t>⋅</m:t>
                      </m:r>
                      <m:r>
                        <m:rPr>
                          <m:sty m:val="p"/>
                        </m:rPr>
                        <a:rPr lang="zh-CN" altLang="en-US" sz="2200" i="1">
                          <a:solidFill>
                            <a:srgbClr val="000000"/>
                          </a:solidFill>
                          <a:latin typeface="Cambria Math" panose="02040503050406030204" pitchFamily="18" charset="0"/>
                        </a:rPr>
                        <m:t>Δ</m:t>
                      </m:r>
                      <m:r>
                        <a:rPr lang="zh-CN" altLang="en-US" sz="2200" i="1">
                          <a:solidFill>
                            <a:srgbClr val="000000"/>
                          </a:solidFill>
                          <a:latin typeface="Cambria Math" panose="02040503050406030204" pitchFamily="18" charset="0"/>
                        </a:rPr>
                        <m:t>𝑥</m:t>
                      </m:r>
                      <m:r>
                        <a:rPr lang="zh-CN" altLang="en-US" sz="2200" i="1">
                          <a:solidFill>
                            <a:srgbClr val="000000"/>
                          </a:solidFill>
                          <a:latin typeface="Cambria Math" panose="02040503050406030204" pitchFamily="18" charset="0"/>
                        </a:rPr>
                        <m:t>=</m:t>
                      </m:r>
                      <m:func>
                        <m:funcPr>
                          <m:ctrlPr>
                            <a:rPr lang="zh-CN" altLang="en-US" sz="2200" i="1">
                              <a:solidFill>
                                <a:srgbClr val="000000"/>
                              </a:solidFill>
                              <a:latin typeface="Cambria Math" panose="02040503050406030204" pitchFamily="18" charset="0"/>
                            </a:rPr>
                          </m:ctrlPr>
                        </m:funcPr>
                        <m:fName>
                          <m:r>
                            <m:rPr>
                              <m:sty m:val="p"/>
                            </m:rPr>
                            <a:rPr lang="zh-CN" altLang="en-US" sz="2200">
                              <a:solidFill>
                                <a:srgbClr val="000000"/>
                              </a:solidFill>
                              <a:latin typeface="Cambria Math" panose="02040503050406030204" pitchFamily="18" charset="0"/>
                            </a:rPr>
                            <m:t>cos</m:t>
                          </m:r>
                        </m:fName>
                        <m:e>
                          <m:r>
                            <a:rPr lang="zh-CN" altLang="en-US" sz="2200" i="1">
                              <a:solidFill>
                                <a:srgbClr val="000000"/>
                              </a:solidFill>
                              <a:latin typeface="Cambria Math" panose="02040503050406030204" pitchFamily="18" charset="0"/>
                            </a:rPr>
                            <m:t>3</m:t>
                          </m:r>
                        </m:e>
                      </m:func>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8</m:t>
                          </m:r>
                        </m:e>
                        <m:sup>
                          <m:r>
                            <a:rPr lang="zh-CN" altLang="en-US" sz="2200" i="1">
                              <a:solidFill>
                                <a:srgbClr val="000000"/>
                              </a:solidFill>
                              <a:latin typeface="Cambria Math" panose="02040503050406030204" pitchFamily="18" charset="0"/>
                            </a:rPr>
                            <m:t>∘</m:t>
                          </m:r>
                        </m:sup>
                      </m:sSup>
                      <m:r>
                        <a:rPr lang="zh-CN" altLang="en-US" sz="2200" i="1">
                          <a:solidFill>
                            <a:srgbClr val="000000"/>
                          </a:solidFill>
                          <a:latin typeface="Cambria Math" panose="02040503050406030204" pitchFamily="18" charset="0"/>
                        </a:rPr>
                        <m:t>24′×</m:t>
                      </m:r>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𝜋</m:t>
                          </m:r>
                        </m:num>
                        <m:den>
                          <m:r>
                            <a:rPr lang="zh-CN" altLang="en-US" sz="2200" i="1">
                              <a:solidFill>
                                <a:srgbClr val="000000"/>
                              </a:solidFill>
                              <a:latin typeface="Cambria Math" panose="02040503050406030204" pitchFamily="18" charset="0"/>
                            </a:rPr>
                            <m:t>180</m:t>
                          </m:r>
                        </m:den>
                      </m:f>
                      <m:r>
                        <a:rPr lang="zh-CN" altLang="en-US" sz="2200" i="1">
                          <a:solidFill>
                            <a:srgbClr val="000000"/>
                          </a:solidFill>
                          <a:latin typeface="Cambria Math" panose="02040503050406030204" pitchFamily="18" charset="0"/>
                        </a:rPr>
                        <m:t>×</m:t>
                      </m:r>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1</m:t>
                          </m:r>
                        </m:num>
                        <m:den>
                          <m:r>
                            <a:rPr lang="zh-CN" altLang="en-US" sz="2200" i="1">
                              <a:solidFill>
                                <a:srgbClr val="000000"/>
                              </a:solidFill>
                              <a:latin typeface="Cambria Math" panose="02040503050406030204" pitchFamily="18" charset="0"/>
                            </a:rPr>
                            <m:t>60</m:t>
                          </m:r>
                        </m:den>
                      </m:f>
                      <m:r>
                        <a:rPr lang="zh-CN" altLang="en-US" sz="2200" i="1">
                          <a:solidFill>
                            <a:srgbClr val="000000"/>
                          </a:solidFill>
                          <a:latin typeface="Cambria Math" panose="02040503050406030204" pitchFamily="18" charset="0"/>
                        </a:rPr>
                        <m:t>=0.0003</m:t>
                      </m:r>
                    </m:oMath>
                  </m:oMathPara>
                </a14:m>
                <a:endParaRPr lang="zh-CN" altLang="en-US" sz="2200" dirty="0"/>
              </a:p>
            </p:txBody>
          </p:sp>
        </mc:Choice>
        <mc:Fallback xmlns="">
          <p:sp>
            <p:nvSpPr>
              <p:cNvPr id="187405" name="Object 13"/>
              <p:cNvSpPr txBox="1">
                <a:spLocks noRot="1" noChangeAspect="1" noMove="1" noResize="1" noEditPoints="1" noAdjustHandles="1" noChangeArrowheads="1" noChangeShapeType="1" noTextEdit="1"/>
              </p:cNvSpPr>
              <p:nvPr/>
            </p:nvSpPr>
            <p:spPr bwMode="auto">
              <a:xfrm>
                <a:off x="1331640" y="5300667"/>
                <a:ext cx="7632848" cy="733425"/>
              </a:xfrm>
              <a:prstGeom prst="rect">
                <a:avLst/>
              </a:prstGeom>
              <a:blipFill rotWithShape="0">
                <a:blip r:embed="rId5"/>
                <a:stretch>
                  <a:fillRect/>
                </a:stretch>
              </a:blipFill>
              <a:ln>
                <a:noFill/>
              </a:ln>
              <a:extLst/>
            </p:spPr>
            <p:txBody>
              <a:bodyPr/>
              <a:lstStyle/>
              <a:p>
                <a:r>
                  <a:rPr lang="zh-CN" altLang="en-US">
                    <a:noFill/>
                  </a:rPr>
                  <a:t> </a:t>
                </a:r>
              </a:p>
            </p:txBody>
          </p:sp>
        </mc:Fallback>
      </mc:AlternateContent>
      <p:sp>
        <p:nvSpPr>
          <p:cNvPr id="187407" name="Text Box 15"/>
          <p:cNvSpPr txBox="1"/>
          <p:nvPr/>
        </p:nvSpPr>
        <p:spPr>
          <a:xfrm>
            <a:off x="1907704" y="6171582"/>
            <a:ext cx="4336893" cy="430887"/>
          </a:xfrm>
          <a:prstGeom prst="rect">
            <a:avLst/>
          </a:prstGeom>
          <a:noFill/>
          <a:ln w="9525">
            <a:noFill/>
            <a:miter/>
          </a:ln>
        </p:spPr>
        <p:txBody>
          <a:bodyPr wrap="none">
            <a:spAutoFit/>
          </a:bodyPr>
          <a:lstStyle/>
          <a:p>
            <a:pPr lvl="0" algn="l" eaLnBrk="1" hangingPunct="1"/>
            <a:r>
              <a:rPr lang="zh-CN" altLang="en-US" sz="2200" dirty="0">
                <a:latin typeface="宋体" panose="02010600030101010101" pitchFamily="2" charset="-122"/>
              </a:rPr>
              <a:t>所以</a:t>
            </a:r>
            <a:r>
              <a:rPr lang="zh-CN" altLang="en-US" sz="2200" dirty="0">
                <a:latin typeface="Times New Roman" panose="02020603050405020304" pitchFamily="18" charset="0"/>
                <a:ea typeface="Times New Roman" panose="02020603050405020304" pitchFamily="18" charset="0"/>
              </a:rPr>
              <a:t>  </a:t>
            </a:r>
            <a:r>
              <a:rPr lang="en-US" altLang="zh-CN" sz="2200" dirty="0">
                <a:latin typeface="Times New Roman" panose="02020603050405020304" pitchFamily="18" charset="0"/>
                <a:ea typeface="Times New Roman" panose="02020603050405020304" pitchFamily="18" charset="0"/>
              </a:rPr>
              <a:t>sin38°24</a:t>
            </a:r>
            <a:r>
              <a:rPr lang="en-US" altLang="zh-CN" sz="2200" dirty="0">
                <a:ea typeface="Times New Roman" panose="02020603050405020304" pitchFamily="18" charset="0"/>
              </a:rPr>
              <a:t>’</a:t>
            </a:r>
            <a:r>
              <a:rPr lang="en-US" altLang="zh-CN" sz="2200" dirty="0">
                <a:latin typeface="Times New Roman" panose="02020603050405020304" pitchFamily="18" charset="0"/>
                <a:ea typeface="Times New Roman" panose="02020603050405020304" pitchFamily="18" charset="0"/>
              </a:rPr>
              <a:t>= 0.6211 </a:t>
            </a:r>
            <a:r>
              <a:rPr lang="en-US" altLang="zh-CN" sz="2200" dirty="0">
                <a:latin typeface="宋体" panose="02010600030101010101" pitchFamily="2" charset="-122"/>
              </a:rPr>
              <a:t>±0.0003 </a:t>
            </a:r>
            <a:endParaRPr lang="zh-CN" altLang="en-US" sz="2200"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187411" name="Object 19"/>
              <p:cNvSpPr txBox="1"/>
              <p:nvPr/>
            </p:nvSpPr>
            <p:spPr bwMode="auto">
              <a:xfrm>
                <a:off x="2268541" y="4724400"/>
                <a:ext cx="4313257" cy="452438"/>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rPr>
                        <m:t>𝑑</m:t>
                      </m:r>
                      <m:r>
                        <a:rPr lang="zh-CN" altLang="en-US" sz="2200" i="1">
                          <a:solidFill>
                            <a:srgbClr val="000000"/>
                          </a:solidFill>
                          <a:latin typeface="Cambria Math" panose="02040503050406030204" pitchFamily="18" charset="0"/>
                        </a:rPr>
                        <m:t>(</m:t>
                      </m:r>
                      <m:func>
                        <m:funcPr>
                          <m:ctrlPr>
                            <a:rPr lang="zh-CN" altLang="en-US" sz="2200" i="1">
                              <a:solidFill>
                                <a:srgbClr val="000000"/>
                              </a:solidFill>
                              <a:latin typeface="Cambria Math" panose="02040503050406030204" pitchFamily="18" charset="0"/>
                            </a:rPr>
                          </m:ctrlPr>
                        </m:funcPr>
                        <m:fName>
                          <m:r>
                            <m:rPr>
                              <m:sty m:val="p"/>
                            </m:rPr>
                            <a:rPr lang="zh-CN" altLang="en-US" sz="2200">
                              <a:solidFill>
                                <a:srgbClr val="000000"/>
                              </a:solidFill>
                              <a:latin typeface="Cambria Math" panose="02040503050406030204" pitchFamily="18" charset="0"/>
                            </a:rPr>
                            <m:t>sin</m:t>
                          </m:r>
                        </m:fName>
                        <m:e>
                          <m:r>
                            <a:rPr lang="zh-CN" altLang="en-US" sz="2200" i="1">
                              <a:solidFill>
                                <a:srgbClr val="000000"/>
                              </a:solidFill>
                              <a:latin typeface="Cambria Math" panose="02040503050406030204" pitchFamily="18" charset="0"/>
                            </a:rPr>
                            <m:t>𝑥</m:t>
                          </m:r>
                        </m:e>
                      </m:func>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𝑑𝑥</m:t>
                      </m:r>
                      <m:r>
                        <a:rPr lang="zh-CN" altLang="en-US" sz="2200" i="1">
                          <a:solidFill>
                            <a:srgbClr val="000000"/>
                          </a:solidFill>
                          <a:latin typeface="Cambria Math" panose="02040503050406030204" pitchFamily="18" charset="0"/>
                        </a:rPr>
                        <m:t>=</m:t>
                      </m:r>
                      <m:func>
                        <m:funcPr>
                          <m:ctrlPr>
                            <a:rPr lang="zh-CN" altLang="en-US" sz="2200" i="1">
                              <a:solidFill>
                                <a:srgbClr val="000000"/>
                              </a:solidFill>
                              <a:latin typeface="Cambria Math" panose="02040503050406030204" pitchFamily="18" charset="0"/>
                            </a:rPr>
                          </m:ctrlPr>
                        </m:funcPr>
                        <m:fName>
                          <m:r>
                            <m:rPr>
                              <m:sty m:val="p"/>
                            </m:rPr>
                            <a:rPr lang="zh-CN" altLang="en-US" sz="2200">
                              <a:solidFill>
                                <a:srgbClr val="000000"/>
                              </a:solidFill>
                              <a:latin typeface="Cambria Math" panose="02040503050406030204" pitchFamily="18" charset="0"/>
                            </a:rPr>
                            <m:t>cos</m:t>
                          </m:r>
                        </m:fName>
                        <m:e>
                          <m:r>
                            <a:rPr lang="zh-CN" altLang="en-US" sz="2200" i="1">
                              <a:solidFill>
                                <a:srgbClr val="000000"/>
                              </a:solidFill>
                              <a:latin typeface="Cambria Math" panose="02040503050406030204" pitchFamily="18" charset="0"/>
                            </a:rPr>
                            <m:t>𝑥</m:t>
                          </m:r>
                        </m:e>
                      </m:func>
                    </m:oMath>
                  </m:oMathPara>
                </a14:m>
                <a:endParaRPr lang="zh-CN" altLang="en-US" sz="2200"/>
              </a:p>
            </p:txBody>
          </p:sp>
        </mc:Choice>
        <mc:Fallback xmlns="">
          <p:sp>
            <p:nvSpPr>
              <p:cNvPr id="187411" name="Object 19"/>
              <p:cNvSpPr txBox="1">
                <a:spLocks noRot="1" noChangeAspect="1" noMove="1" noResize="1" noEditPoints="1" noAdjustHandles="1" noChangeArrowheads="1" noChangeShapeType="1" noTextEdit="1"/>
              </p:cNvSpPr>
              <p:nvPr/>
            </p:nvSpPr>
            <p:spPr bwMode="auto">
              <a:xfrm>
                <a:off x="2268541" y="4724400"/>
                <a:ext cx="4313257" cy="452438"/>
              </a:xfrm>
              <a:prstGeom prst="rect">
                <a:avLst/>
              </a:prstGeom>
              <a:blipFill rotWithShape="0">
                <a:blip r:embed="rId6"/>
                <a:stretch>
                  <a:fillRect l="-141" b="-13514"/>
                </a:stretch>
              </a:blipFill>
              <a:ln>
                <a:noFill/>
              </a:ln>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64</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7396"/>
                                        </p:tgtEl>
                                        <p:attrNameLst>
                                          <p:attrName>style.visibility</p:attrName>
                                        </p:attrNameLst>
                                      </p:cBhvr>
                                      <p:to>
                                        <p:strVal val="visible"/>
                                      </p:to>
                                    </p:set>
                                    <p:animEffect transition="in" filter="wipe(down)">
                                      <p:cBhvr>
                                        <p:cTn id="7" dur="500"/>
                                        <p:tgtEl>
                                          <p:spTgt spid="18739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7398"/>
                                        </p:tgtEl>
                                        <p:attrNameLst>
                                          <p:attrName>style.visibility</p:attrName>
                                        </p:attrNameLst>
                                      </p:cBhvr>
                                      <p:to>
                                        <p:strVal val="visible"/>
                                      </p:to>
                                    </p:set>
                                    <p:animEffect transition="in" filter="wipe(down)">
                                      <p:cBhvr>
                                        <p:cTn id="10" dur="500"/>
                                        <p:tgtEl>
                                          <p:spTgt spid="18739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87400"/>
                                        </p:tgtEl>
                                        <p:attrNameLst>
                                          <p:attrName>style.visibility</p:attrName>
                                        </p:attrNameLst>
                                      </p:cBhvr>
                                      <p:to>
                                        <p:strVal val="visible"/>
                                      </p:to>
                                    </p:set>
                                    <p:animEffect transition="in" filter="wipe(down)">
                                      <p:cBhvr>
                                        <p:cTn id="13" dur="500"/>
                                        <p:tgtEl>
                                          <p:spTgt spid="18740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87402"/>
                                        </p:tgtEl>
                                        <p:attrNameLst>
                                          <p:attrName>style.visibility</p:attrName>
                                        </p:attrNameLst>
                                      </p:cBhvr>
                                      <p:to>
                                        <p:strVal val="visible"/>
                                      </p:to>
                                    </p:set>
                                    <p:animEffect transition="in" filter="dissolve">
                                      <p:cBhvr>
                                        <p:cTn id="18" dur="500"/>
                                        <p:tgtEl>
                                          <p:spTgt spid="18740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87404"/>
                                        </p:tgtEl>
                                        <p:attrNameLst>
                                          <p:attrName>style.visibility</p:attrName>
                                        </p:attrNameLst>
                                      </p:cBhvr>
                                      <p:to>
                                        <p:strVal val="visible"/>
                                      </p:to>
                                    </p:set>
                                    <p:animEffect transition="in" filter="dissolve">
                                      <p:cBhvr>
                                        <p:cTn id="23" dur="500"/>
                                        <p:tgtEl>
                                          <p:spTgt spid="18740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87403"/>
                                        </p:tgtEl>
                                        <p:attrNameLst>
                                          <p:attrName>style.visibility</p:attrName>
                                        </p:attrNameLst>
                                      </p:cBhvr>
                                      <p:to>
                                        <p:strVal val="visible"/>
                                      </p:to>
                                    </p:set>
                                    <p:animEffect transition="in" filter="dissolve">
                                      <p:cBhvr>
                                        <p:cTn id="28" dur="500"/>
                                        <p:tgtEl>
                                          <p:spTgt spid="18740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87411"/>
                                        </p:tgtEl>
                                        <p:attrNameLst>
                                          <p:attrName>style.visibility</p:attrName>
                                        </p:attrNameLst>
                                      </p:cBhvr>
                                      <p:to>
                                        <p:strVal val="visible"/>
                                      </p:to>
                                    </p:set>
                                    <p:animEffect transition="in" filter="wipe(down)">
                                      <p:cBhvr>
                                        <p:cTn id="33" dur="500"/>
                                        <p:tgtEl>
                                          <p:spTgt spid="1874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87405"/>
                                        </p:tgtEl>
                                        <p:attrNameLst>
                                          <p:attrName>style.visibility</p:attrName>
                                        </p:attrNameLst>
                                      </p:cBhvr>
                                      <p:to>
                                        <p:strVal val="visible"/>
                                      </p:to>
                                    </p:set>
                                    <p:animEffect transition="in" filter="wipe(down)">
                                      <p:cBhvr>
                                        <p:cTn id="38" dur="500"/>
                                        <p:tgtEl>
                                          <p:spTgt spid="18740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87407"/>
                                        </p:tgtEl>
                                        <p:attrNameLst>
                                          <p:attrName>style.visibility</p:attrName>
                                        </p:attrNameLst>
                                      </p:cBhvr>
                                      <p:to>
                                        <p:strVal val="visible"/>
                                      </p:to>
                                    </p:set>
                                    <p:anim calcmode="lin" valueType="num">
                                      <p:cBhvr additive="base">
                                        <p:cTn id="43" dur="500" fill="hold"/>
                                        <p:tgtEl>
                                          <p:spTgt spid="187407"/>
                                        </p:tgtEl>
                                        <p:attrNameLst>
                                          <p:attrName>ppt_x</p:attrName>
                                        </p:attrNameLst>
                                      </p:cBhvr>
                                      <p:tavLst>
                                        <p:tav tm="0">
                                          <p:val>
                                            <p:strVal val="#ppt_x"/>
                                          </p:val>
                                        </p:tav>
                                        <p:tav tm="100000">
                                          <p:val>
                                            <p:strVal val="#ppt_x"/>
                                          </p:val>
                                        </p:tav>
                                      </p:tavLst>
                                    </p:anim>
                                    <p:anim calcmode="lin" valueType="num">
                                      <p:cBhvr additive="base">
                                        <p:cTn id="44" dur="500" fill="hold"/>
                                        <p:tgtEl>
                                          <p:spTgt spid="1874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6" grpId="0" animBg="1"/>
      <p:bldP spid="187398" grpId="0" animBg="1"/>
      <p:bldP spid="187400" grpId="0" animBg="1"/>
      <p:bldP spid="187402" grpId="0" animBg="1"/>
      <p:bldP spid="187404" grpId="0"/>
      <p:bldP spid="187403" grpId="0" animBg="1"/>
      <p:bldP spid="187405" grpId="0" animBg="1"/>
      <p:bldP spid="187407" grpId="0"/>
      <p:bldP spid="1874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BA0A24E1-2FDA-4859-97BA-58833F450931}" type="datetime1">
              <a:rPr lang="zh-CN" altLang="en-US" smtClean="0"/>
              <a:t>2023/2/20</a:t>
            </a:fld>
            <a:endParaRPr lang="en-US" altLang="zh-CN" dirty="0"/>
          </a:p>
        </p:txBody>
      </p:sp>
      <p:sp>
        <p:nvSpPr>
          <p:cNvPr id="55299" name="Text Box 2"/>
          <p:cNvSpPr txBox="1"/>
          <p:nvPr/>
        </p:nvSpPr>
        <p:spPr>
          <a:xfrm>
            <a:off x="1295404" y="730254"/>
            <a:ext cx="4910319" cy="430887"/>
          </a:xfrm>
          <a:prstGeom prst="rect">
            <a:avLst/>
          </a:prstGeom>
          <a:noFill/>
          <a:ln w="9525">
            <a:noFill/>
            <a:miter/>
          </a:ln>
        </p:spPr>
        <p:txBody>
          <a:bodyPr wrap="none">
            <a:spAutoFit/>
          </a:bodyPr>
          <a:lstStyle/>
          <a:p>
            <a:pPr lvl="0" algn="l" eaLnBrk="1" hangingPunct="1"/>
            <a:r>
              <a:rPr lang="zh-CN" altLang="en-US" sz="2200" dirty="0">
                <a:latin typeface="宋体" panose="02010600030101010101" pitchFamily="2" charset="-122"/>
              </a:rPr>
              <a:t>(5)对数----  已知</a:t>
            </a:r>
            <a:r>
              <a:rPr lang="en-US" altLang="zh-CN" sz="2200" i="1" dirty="0">
                <a:latin typeface="Times New Roman" panose="02020603050405020304" pitchFamily="18" charset="0"/>
                <a:ea typeface="Times New Roman" panose="02020603050405020304" pitchFamily="18" charset="0"/>
              </a:rPr>
              <a:t>x </a:t>
            </a:r>
            <a:r>
              <a:rPr lang="en-US" altLang="zh-CN" sz="2200" dirty="0">
                <a:latin typeface="Times New Roman" panose="02020603050405020304" pitchFamily="18" charset="0"/>
                <a:ea typeface="Times New Roman" panose="02020603050405020304" pitchFamily="18" charset="0"/>
              </a:rPr>
              <a:t>= 65.48</a:t>
            </a:r>
            <a:r>
              <a:rPr lang="en-US" altLang="zh-CN" sz="2200" dirty="0">
                <a:latin typeface="宋体" panose="02010600030101010101" pitchFamily="2" charset="-122"/>
              </a:rPr>
              <a:t>，</a:t>
            </a:r>
            <a:r>
              <a:rPr lang="zh-CN" altLang="en-US" sz="2200" dirty="0">
                <a:latin typeface="宋体" panose="02010600030101010101" pitchFamily="2" charset="-122"/>
              </a:rPr>
              <a:t>求</a:t>
            </a:r>
            <a:r>
              <a:rPr lang="en-US" altLang="zh-CN" sz="2200" dirty="0">
                <a:latin typeface="Times New Roman" panose="02020603050405020304" pitchFamily="18" charset="0"/>
                <a:ea typeface="Times New Roman" panose="02020603050405020304" pitchFamily="18" charset="0"/>
              </a:rPr>
              <a:t>ln</a:t>
            </a:r>
            <a:r>
              <a:rPr lang="en-US" altLang="zh-CN" sz="2200" i="1" dirty="0">
                <a:latin typeface="Times New Roman" panose="02020603050405020304" pitchFamily="18" charset="0"/>
                <a:ea typeface="Times New Roman" panose="02020603050405020304" pitchFamily="18" charset="0"/>
              </a:rPr>
              <a:t>x</a:t>
            </a:r>
            <a:r>
              <a:rPr lang="en-US" altLang="zh-CN" sz="2200" dirty="0">
                <a:latin typeface="宋体" panose="02010600030101010101" pitchFamily="2" charset="-122"/>
              </a:rPr>
              <a:t> </a:t>
            </a:r>
            <a:r>
              <a:rPr lang="zh-CN" altLang="en-US" sz="2200" dirty="0">
                <a:latin typeface="宋体" panose="02010600030101010101" pitchFamily="2" charset="-122"/>
              </a:rPr>
              <a:t> </a:t>
            </a:r>
          </a:p>
        </p:txBody>
      </p:sp>
      <p:sp>
        <p:nvSpPr>
          <p:cNvPr id="188419" name="Text Box 3"/>
          <p:cNvSpPr txBox="1"/>
          <p:nvPr/>
        </p:nvSpPr>
        <p:spPr>
          <a:xfrm>
            <a:off x="1631954" y="1484313"/>
            <a:ext cx="3304110" cy="430887"/>
          </a:xfrm>
          <a:prstGeom prst="rect">
            <a:avLst/>
          </a:prstGeom>
          <a:noFill/>
          <a:ln w="9525">
            <a:noFill/>
            <a:miter/>
          </a:ln>
        </p:spPr>
        <p:txBody>
          <a:bodyPr wrap="none">
            <a:spAutoFit/>
          </a:bodyPr>
          <a:lstStyle/>
          <a:p>
            <a:pPr lvl="0" algn="l" eaLnBrk="1" hangingPunct="1"/>
            <a:r>
              <a:rPr lang="en-US" altLang="zh-CN" sz="2200" dirty="0">
                <a:latin typeface="Times New Roman" panose="02020603050405020304" pitchFamily="18" charset="0"/>
                <a:ea typeface="Times New Roman" panose="02020603050405020304" pitchFamily="18" charset="0"/>
              </a:rPr>
              <a:t>ln</a:t>
            </a:r>
            <a:r>
              <a:rPr lang="en-US" altLang="zh-CN" sz="2200" i="1" dirty="0">
                <a:latin typeface="Times New Roman" panose="02020603050405020304" pitchFamily="18" charset="0"/>
                <a:ea typeface="Times New Roman" panose="02020603050405020304" pitchFamily="18" charset="0"/>
              </a:rPr>
              <a:t>x </a:t>
            </a:r>
            <a:r>
              <a:rPr lang="en-US" altLang="zh-CN" sz="2200" dirty="0">
                <a:latin typeface="Times New Roman" panose="02020603050405020304" pitchFamily="18" charset="0"/>
                <a:ea typeface="Times New Roman" panose="02020603050405020304" pitchFamily="18" charset="0"/>
              </a:rPr>
              <a:t>= ln65.48= 4.18174475</a:t>
            </a:r>
            <a:endParaRPr lang="zh-CN" altLang="en-US" sz="2200" dirty="0">
              <a:latin typeface="宋体" panose="02010600030101010101" pitchFamily="2" charset="-122"/>
            </a:endParaRPr>
          </a:p>
        </p:txBody>
      </p:sp>
      <p:sp>
        <p:nvSpPr>
          <p:cNvPr id="188420" name="Text Box 4"/>
          <p:cNvSpPr txBox="1"/>
          <p:nvPr/>
        </p:nvSpPr>
        <p:spPr>
          <a:xfrm>
            <a:off x="1631950" y="2093913"/>
            <a:ext cx="6130653" cy="430887"/>
          </a:xfrm>
          <a:prstGeom prst="rect">
            <a:avLst/>
          </a:prstGeom>
          <a:noFill/>
          <a:ln w="9525">
            <a:noFill/>
            <a:miter/>
          </a:ln>
        </p:spPr>
        <p:txBody>
          <a:bodyPr wrap="none">
            <a:spAutoFit/>
          </a:bodyPr>
          <a:lstStyle/>
          <a:p>
            <a:pPr lvl="0" algn="l" eaLnBrk="1" hangingPunct="1"/>
            <a:r>
              <a:rPr lang="en-US" altLang="zh-CN" sz="2200" dirty="0">
                <a:latin typeface="Times New Roman" panose="02020603050405020304" pitchFamily="18" charset="0"/>
                <a:ea typeface="Times New Roman" panose="02020603050405020304" pitchFamily="18" charset="0"/>
                <a:cs typeface="Times New Roman" panose="02020603050405020304" pitchFamily="18" charset="0"/>
              </a:rPr>
              <a:t>d(ln</a:t>
            </a:r>
            <a:r>
              <a:rPr lang="en-US" altLang="zh-CN" sz="2200" i="1" dirty="0">
                <a:latin typeface="Times New Roman" panose="02020603050405020304" pitchFamily="18" charset="0"/>
                <a:ea typeface="Times New Roman" panose="02020603050405020304" pitchFamily="18" charset="0"/>
                <a:cs typeface="Times New Roman" panose="02020603050405020304" pitchFamily="18" charset="0"/>
              </a:rPr>
              <a:t>x</a:t>
            </a:r>
            <a:r>
              <a:rPr lang="en-US" altLang="zh-CN" sz="2200" dirty="0">
                <a:latin typeface="Times New Roman" panose="02020603050405020304" pitchFamily="18" charset="0"/>
                <a:ea typeface="Times New Roman" panose="02020603050405020304" pitchFamily="18" charset="0"/>
                <a:cs typeface="Times New Roman" panose="02020603050405020304" pitchFamily="18" charset="0"/>
              </a:rPr>
              <a:t>)/d</a:t>
            </a:r>
            <a:r>
              <a:rPr lang="en-US" altLang="zh-CN" sz="2200" i="1" dirty="0">
                <a:latin typeface="Times New Roman" panose="02020603050405020304" pitchFamily="18" charset="0"/>
                <a:ea typeface="Times New Roman" panose="02020603050405020304" pitchFamily="18" charset="0"/>
                <a:cs typeface="Times New Roman" panose="02020603050405020304" pitchFamily="18" charset="0"/>
              </a:rPr>
              <a:t>x</a:t>
            </a:r>
            <a:r>
              <a:rPr lang="en-US" altLang="zh-CN" sz="2200" dirty="0">
                <a:latin typeface="Times New Roman" panose="02020603050405020304" pitchFamily="18" charset="0"/>
                <a:ea typeface="Times New Roman" panose="02020603050405020304" pitchFamily="18" charset="0"/>
                <a:cs typeface="Times New Roman" panose="02020603050405020304" pitchFamily="18" charset="0"/>
              </a:rPr>
              <a:t>=1/</a:t>
            </a:r>
            <a:r>
              <a:rPr lang="en-US" altLang="zh-CN" sz="2200" i="1" dirty="0">
                <a:latin typeface="Times New Roman" panose="02020603050405020304" pitchFamily="18" charset="0"/>
                <a:ea typeface="Times New Roman" panose="02020603050405020304" pitchFamily="18" charset="0"/>
                <a:cs typeface="Times New Roman" panose="02020603050405020304" pitchFamily="18" charset="0"/>
              </a:rPr>
              <a:t>x</a:t>
            </a:r>
            <a:r>
              <a:rPr lang="en-US" altLang="zh-CN"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n-US" altLang="zh-CN" sz="2200" dirty="0">
                <a:latin typeface="Times New Roman" panose="02020603050405020304" pitchFamily="18" charset="0"/>
                <a:ea typeface="Times New Roman" panose="02020603050405020304" pitchFamily="18" charset="0"/>
                <a:cs typeface="Times New Roman" panose="02020603050405020304" pitchFamily="18" charset="0"/>
              </a:rPr>
              <a:t>Δ(1n</a:t>
            </a:r>
            <a:r>
              <a:rPr lang="en-US" altLang="zh-CN" sz="2200" i="1" dirty="0">
                <a:latin typeface="Times New Roman" panose="02020603050405020304" pitchFamily="18" charset="0"/>
                <a:ea typeface="Times New Roman" panose="02020603050405020304" pitchFamily="18" charset="0"/>
                <a:cs typeface="Times New Roman" panose="02020603050405020304" pitchFamily="18" charset="0"/>
              </a:rPr>
              <a:t>x</a:t>
            </a:r>
            <a:r>
              <a:rPr lang="en-US" altLang="zh-CN" sz="2200" dirty="0">
                <a:latin typeface="Times New Roman" panose="02020603050405020304" pitchFamily="18" charset="0"/>
                <a:ea typeface="Times New Roman" panose="02020603050405020304" pitchFamily="18" charset="0"/>
                <a:cs typeface="Times New Roman" panose="02020603050405020304" pitchFamily="18" charset="0"/>
              </a:rPr>
              <a:t>) =Δ</a:t>
            </a:r>
            <a:r>
              <a:rPr lang="en-US" altLang="zh-CN" sz="2200" i="1" dirty="0">
                <a:latin typeface="Times New Roman" panose="02020603050405020304" pitchFamily="18" charset="0"/>
                <a:ea typeface="Times New Roman" panose="02020603050405020304" pitchFamily="18" charset="0"/>
                <a:cs typeface="Times New Roman" panose="02020603050405020304" pitchFamily="18" charset="0"/>
              </a:rPr>
              <a:t>x</a:t>
            </a:r>
            <a:r>
              <a:rPr lang="en-US" altLang="zh-CN" sz="2200" dirty="0">
                <a:latin typeface="Times New Roman" panose="02020603050405020304" pitchFamily="18" charset="0"/>
                <a:ea typeface="Times New Roman" panose="02020603050405020304" pitchFamily="18" charset="0"/>
                <a:cs typeface="Times New Roman" panose="02020603050405020304" pitchFamily="18" charset="0"/>
              </a:rPr>
              <a:t>/</a:t>
            </a:r>
            <a:r>
              <a:rPr lang="en-US" altLang="zh-CN" sz="2200" i="1" dirty="0">
                <a:latin typeface="Times New Roman" panose="02020603050405020304" pitchFamily="18" charset="0"/>
                <a:ea typeface="Times New Roman" panose="02020603050405020304" pitchFamily="18" charset="0"/>
                <a:cs typeface="Times New Roman" panose="02020603050405020304" pitchFamily="18" charset="0"/>
              </a:rPr>
              <a:t>x</a:t>
            </a:r>
            <a:r>
              <a:rPr lang="en-US" altLang="zh-CN" sz="2200" dirty="0">
                <a:latin typeface="Times New Roman" panose="02020603050405020304" pitchFamily="18" charset="0"/>
                <a:ea typeface="Times New Roman" panose="02020603050405020304" pitchFamily="18" charset="0"/>
                <a:cs typeface="Times New Roman" panose="02020603050405020304" pitchFamily="18" charset="0"/>
              </a:rPr>
              <a:t>= 0.1/65.48=0.002</a:t>
            </a:r>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p:sp>
        <p:nvSpPr>
          <p:cNvPr id="188421" name="Text Box 5"/>
          <p:cNvSpPr txBox="1"/>
          <p:nvPr/>
        </p:nvSpPr>
        <p:spPr>
          <a:xfrm>
            <a:off x="1547813" y="2636838"/>
            <a:ext cx="3265638" cy="430887"/>
          </a:xfrm>
          <a:prstGeom prst="rect">
            <a:avLst/>
          </a:prstGeom>
          <a:noFill/>
          <a:ln w="9525">
            <a:noFill/>
            <a:miter/>
          </a:ln>
        </p:spPr>
        <p:txBody>
          <a:bodyPr wrap="none">
            <a:spAutoFit/>
          </a:bodyPr>
          <a:lstStyle/>
          <a:p>
            <a:pPr lvl="0" algn="l" eaLnBrk="1" hangingPunct="1"/>
            <a:r>
              <a:rPr lang="zh-CN" altLang="en-US" sz="2200" dirty="0">
                <a:latin typeface="Times New Roman" panose="02020603050405020304" pitchFamily="18" charset="0"/>
                <a:cs typeface="Times New Roman" panose="02020603050405020304" pitchFamily="18" charset="0"/>
              </a:rPr>
              <a:t>所以   </a:t>
            </a:r>
            <a:r>
              <a:rPr lang="en-US" altLang="zh-CN" sz="2200" dirty="0">
                <a:latin typeface="Times New Roman" panose="02020603050405020304" pitchFamily="18" charset="0"/>
                <a:ea typeface="Times New Roman" panose="02020603050405020304" pitchFamily="18" charset="0"/>
                <a:cs typeface="Times New Roman" panose="02020603050405020304" pitchFamily="18" charset="0"/>
              </a:rPr>
              <a:t>ln</a:t>
            </a:r>
            <a:r>
              <a:rPr lang="en-US" altLang="zh-CN" sz="2200" i="1" dirty="0">
                <a:latin typeface="Times New Roman" panose="02020603050405020304" pitchFamily="18" charset="0"/>
                <a:ea typeface="Times New Roman" panose="02020603050405020304" pitchFamily="18" charset="0"/>
                <a:cs typeface="Times New Roman" panose="02020603050405020304" pitchFamily="18" charset="0"/>
              </a:rPr>
              <a:t>x </a:t>
            </a:r>
            <a:r>
              <a:rPr lang="en-US" altLang="zh-CN" sz="2200" dirty="0">
                <a:latin typeface="Times New Roman" panose="02020603050405020304" pitchFamily="18" charset="0"/>
                <a:ea typeface="Times New Roman" panose="02020603050405020304" pitchFamily="18" charset="0"/>
                <a:cs typeface="Times New Roman" panose="02020603050405020304" pitchFamily="18" charset="0"/>
              </a:rPr>
              <a:t>= 4.182 </a:t>
            </a:r>
            <a:r>
              <a:rPr lang="en-US" altLang="zh-CN" sz="2200" dirty="0">
                <a:latin typeface="Times New Roman" panose="02020603050405020304" pitchFamily="18" charset="0"/>
                <a:cs typeface="Times New Roman" panose="02020603050405020304" pitchFamily="18" charset="0"/>
              </a:rPr>
              <a:t>±0.002</a:t>
            </a:r>
            <a:endParaRPr lang="zh-CN" altLang="en-US" sz="2200" dirty="0">
              <a:latin typeface="Times New Roman" panose="02020603050405020304" pitchFamily="18" charset="0"/>
              <a:cs typeface="Times New Roman" panose="02020603050405020304" pitchFamily="18" charset="0"/>
            </a:endParaRPr>
          </a:p>
        </p:txBody>
      </p:sp>
      <p:sp>
        <p:nvSpPr>
          <p:cNvPr id="55303" name="Text Box 6"/>
          <p:cNvSpPr txBox="1"/>
          <p:nvPr/>
        </p:nvSpPr>
        <p:spPr>
          <a:xfrm>
            <a:off x="148039" y="1401767"/>
            <a:ext cx="615553" cy="4403725"/>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有 效 数 字 及 其 运 算</a:t>
            </a:r>
          </a:p>
        </p:txBody>
      </p:sp>
      <p:sp>
        <p:nvSpPr>
          <p:cNvPr id="188423" name="Text Box 7"/>
          <p:cNvSpPr txBox="1"/>
          <p:nvPr/>
        </p:nvSpPr>
        <p:spPr>
          <a:xfrm>
            <a:off x="1546738" y="3486109"/>
            <a:ext cx="7315200" cy="2394502"/>
          </a:xfrm>
          <a:prstGeom prst="rect">
            <a:avLst/>
          </a:prstGeom>
          <a:noFill/>
          <a:ln w="9525">
            <a:noFill/>
            <a:miter/>
          </a:ln>
        </p:spPr>
        <p:txBody>
          <a:bodyPr>
            <a:spAutoFit/>
          </a:bodyPr>
          <a:lstStyle/>
          <a:p>
            <a:pPr lvl="0" algn="l" eaLnBrk="1" hangingPunct="1">
              <a:lnSpc>
                <a:spcPct val="170000"/>
              </a:lnSpc>
            </a:pPr>
            <a:r>
              <a:rPr lang="zh-CN" altLang="en-US" sz="2200" dirty="0">
                <a:latin typeface="宋体" panose="02010600030101010101" pitchFamily="2" charset="-122"/>
              </a:rPr>
              <a:t>必须指出，测量结果的</a:t>
            </a:r>
            <a:r>
              <a:rPr lang="zh-CN" altLang="en-US" sz="2200" u="sng" dirty="0">
                <a:solidFill>
                  <a:srgbClr val="FF0000"/>
                </a:solidFill>
                <a:latin typeface="宋体" panose="02010600030101010101" pitchFamily="2" charset="-122"/>
              </a:rPr>
              <a:t>有效数字位数取决于测量</a:t>
            </a:r>
            <a:r>
              <a:rPr lang="zh-CN" altLang="en-US" sz="2200" dirty="0">
                <a:latin typeface="宋体" panose="02010600030101010101" pitchFamily="2" charset="-122"/>
              </a:rPr>
              <a:t>，而不取决于运算过程。因此在运算时，尤其是使用计算器时，不要随意扩大或减少有效数字位数，更不要认为算出结果的位数越多越好。 </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65</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8419"/>
                                        </p:tgtEl>
                                        <p:attrNameLst>
                                          <p:attrName>style.visibility</p:attrName>
                                        </p:attrNameLst>
                                      </p:cBhvr>
                                      <p:to>
                                        <p:strVal val="visible"/>
                                      </p:to>
                                    </p:set>
                                    <p:animEffect transition="in" filter="dissolve">
                                      <p:cBhvr>
                                        <p:cTn id="7" dur="500"/>
                                        <p:tgtEl>
                                          <p:spTgt spid="1884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8420"/>
                                        </p:tgtEl>
                                        <p:attrNameLst>
                                          <p:attrName>style.visibility</p:attrName>
                                        </p:attrNameLst>
                                      </p:cBhvr>
                                      <p:to>
                                        <p:strVal val="visible"/>
                                      </p:to>
                                    </p:set>
                                    <p:animEffect transition="in" filter="dissolve">
                                      <p:cBhvr>
                                        <p:cTn id="12" dur="500"/>
                                        <p:tgtEl>
                                          <p:spTgt spid="1884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8421"/>
                                        </p:tgtEl>
                                        <p:attrNameLst>
                                          <p:attrName>style.visibility</p:attrName>
                                        </p:attrNameLst>
                                      </p:cBhvr>
                                      <p:to>
                                        <p:strVal val="visible"/>
                                      </p:to>
                                    </p:set>
                                    <p:animEffect transition="in" filter="dissolve">
                                      <p:cBhvr>
                                        <p:cTn id="17" dur="500"/>
                                        <p:tgtEl>
                                          <p:spTgt spid="1884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8423"/>
                                        </p:tgtEl>
                                        <p:attrNameLst>
                                          <p:attrName>style.visibility</p:attrName>
                                        </p:attrNameLst>
                                      </p:cBhvr>
                                      <p:to>
                                        <p:strVal val="visible"/>
                                      </p:to>
                                    </p:set>
                                    <p:animEffect transition="in" filter="dissolve">
                                      <p:cBhvr>
                                        <p:cTn id="22" dur="500"/>
                                        <p:tgtEl>
                                          <p:spTgt spid="188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9" grpId="0"/>
      <p:bldP spid="188420" grpId="0"/>
      <p:bldP spid="188421" grpId="0"/>
      <p:bldP spid="18842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8593E199-88C5-4A66-AD92-DFFBC77F48D9}" type="datetime1">
              <a:rPr lang="zh-CN" altLang="en-US" smtClean="0"/>
              <a:t>2023/2/20</a:t>
            </a:fld>
            <a:endParaRPr lang="en-US" altLang="zh-CN" dirty="0"/>
          </a:p>
        </p:txBody>
      </p:sp>
      <p:sp>
        <p:nvSpPr>
          <p:cNvPr id="56323" name="Text Box 2"/>
          <p:cNvSpPr txBox="1"/>
          <p:nvPr/>
        </p:nvSpPr>
        <p:spPr>
          <a:xfrm>
            <a:off x="148039" y="1401767"/>
            <a:ext cx="615553" cy="4619625"/>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有 效 数 字 及 其 运 算</a:t>
            </a:r>
          </a:p>
        </p:txBody>
      </p:sp>
      <p:sp>
        <p:nvSpPr>
          <p:cNvPr id="56324" name="Text Box 3"/>
          <p:cNvSpPr txBox="1"/>
          <p:nvPr/>
        </p:nvSpPr>
        <p:spPr>
          <a:xfrm>
            <a:off x="1619672" y="289246"/>
            <a:ext cx="4608513" cy="461665"/>
          </a:xfrm>
          <a:prstGeom prst="rect">
            <a:avLst/>
          </a:prstGeom>
          <a:noFill/>
          <a:ln w="9525">
            <a:noFill/>
            <a:miter/>
          </a:ln>
        </p:spPr>
        <p:txBody>
          <a:bodyPr>
            <a:spAutoFit/>
          </a:bodyPr>
          <a:lstStyle/>
          <a:p>
            <a:pPr lvl="0" algn="l" eaLnBrk="1" hangingPunct="1"/>
            <a:r>
              <a:rPr lang="en-US" altLang="zh-CN" sz="2400" dirty="0">
                <a:solidFill>
                  <a:srgbClr val="FF0000"/>
                </a:solidFill>
                <a:latin typeface="Times New Roman" panose="02020603050405020304" pitchFamily="18" charset="0"/>
              </a:rPr>
              <a:t>3. </a:t>
            </a:r>
            <a:r>
              <a:rPr lang="zh-CN" altLang="en-US" sz="2400" dirty="0">
                <a:solidFill>
                  <a:srgbClr val="FF0000"/>
                </a:solidFill>
                <a:latin typeface="Times New Roman" panose="02020603050405020304" pitchFamily="18" charset="0"/>
              </a:rPr>
              <a:t>测量最终结果的有效数字：</a:t>
            </a:r>
          </a:p>
        </p:txBody>
      </p:sp>
      <mc:AlternateContent xmlns:mc="http://schemas.openxmlformats.org/markup-compatibility/2006" xmlns:a14="http://schemas.microsoft.com/office/drawing/2010/main">
        <mc:Choice Requires="a14">
          <p:sp>
            <p:nvSpPr>
              <p:cNvPr id="56325" name="Object 4"/>
              <p:cNvSpPr txBox="1"/>
              <p:nvPr/>
            </p:nvSpPr>
            <p:spPr bwMode="auto">
              <a:xfrm>
                <a:off x="2177979" y="1196979"/>
                <a:ext cx="3186113" cy="1079897"/>
              </a:xfrm>
              <a:prstGeom prst="rect">
                <a:avLst/>
              </a:prstGeom>
              <a:solidFill>
                <a:srgbClr val="B2B2B2"/>
              </a:solidFill>
              <a:ln>
                <a:noFill/>
              </a:ln>
              <a:extLst/>
            </p:spPr>
            <p:txBody>
              <a:bodyPr>
                <a:normAutofit fontScale="92500"/>
              </a:bodyPr>
              <a:lstStyle/>
              <a:p>
                <a:pPr/>
                <a14:m>
                  <m:oMathPara xmlns:m="http://schemas.openxmlformats.org/officeDocument/2006/math">
                    <m:oMathParaPr>
                      <m:jc m:val="left"/>
                    </m:oMathParaPr>
                    <m:oMath xmlns:m="http://schemas.openxmlformats.org/officeDocument/2006/math">
                      <m:d>
                        <m:dPr>
                          <m:begChr m:val="{"/>
                          <m:endChr m:val=""/>
                          <m:ctrlPr>
                            <a:rPr lang="zh-CN" altLang="en-US" sz="2200" i="1">
                              <a:solidFill>
                                <a:srgbClr val="000000"/>
                              </a:solidFill>
                              <a:latin typeface="Cambria Math" panose="02040503050406030204" pitchFamily="18" charset="0"/>
                            </a:rPr>
                          </m:ctrlPr>
                        </m:dPr>
                        <m:e>
                          <m:m>
                            <m:mPr>
                              <m:plcHide m:val="on"/>
                              <m:mcs>
                                <m:mc>
                                  <m:mcPr>
                                    <m:count m:val="1"/>
                                    <m:mcJc m:val="center"/>
                                  </m:mcPr>
                                </m:mc>
                              </m:mcs>
                              <m:ctrlPr>
                                <a:rPr lang="zh-CN" altLang="en-US" sz="2200" i="1">
                                  <a:solidFill>
                                    <a:srgbClr val="000000"/>
                                  </a:solidFill>
                                  <a:latin typeface="Cambria Math" panose="02040503050406030204" pitchFamily="18" charset="0"/>
                                </a:rPr>
                              </m:ctrlPr>
                            </m:mPr>
                            <m:mr>
                              <m:e>
                                <m:r>
                                  <a:rPr lang="zh-CN" altLang="en-US" sz="2200" i="1">
                                    <a:solidFill>
                                      <a:srgbClr val="000000"/>
                                    </a:solidFill>
                                    <a:latin typeface="Cambria Math" panose="02040503050406030204" pitchFamily="18" charset="0"/>
                                  </a:rPr>
                                  <m:t>𝑁</m:t>
                                </m:r>
                                <m:r>
                                  <a:rPr lang="zh-CN" altLang="en-US" sz="2200" i="1">
                                    <a:solidFill>
                                      <a:srgbClr val="000000"/>
                                    </a:solidFill>
                                    <a:latin typeface="Cambria Math" panose="02040503050406030204" pitchFamily="18" charset="0"/>
                                  </a:rPr>
                                  <m:t>=</m:t>
                                </m:r>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𝑁</m:t>
                                    </m:r>
                                  </m:e>
                                </m:acc>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𝜎</m:t>
                                    </m:r>
                                  </m:e>
                                  <m:sub>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𝑁</m:t>
                                        </m:r>
                                      </m:e>
                                    </m:acc>
                                  </m:sub>
                                </m:sSub>
                                <m:m>
                                  <m:mPr>
                                    <m:plcHide m:val="on"/>
                                    <m:mcs>
                                      <m:mc>
                                        <m:mcPr>
                                          <m:count m:val="2"/>
                                          <m:mcJc m:val="center"/>
                                        </m:mcPr>
                                      </m:mc>
                                    </m:mcs>
                                    <m:ctrlPr>
                                      <a:rPr lang="zh-CN" altLang="en-US" sz="2200" i="1">
                                        <a:solidFill>
                                          <a:srgbClr val="000000"/>
                                        </a:solidFill>
                                        <a:latin typeface="Cambria Math" panose="02040503050406030204" pitchFamily="18" charset="0"/>
                                      </a:rPr>
                                    </m:ctrlPr>
                                  </m:mPr>
                                  <m:mr>
                                    <m:e/>
                                    <m:e>
                                      <m:d>
                                        <m:dPr>
                                          <m:ctrlPr>
                                            <a:rPr lang="zh-CN" altLang="en-US" sz="2200" i="1">
                                              <a:solidFill>
                                                <a:srgbClr val="000000"/>
                                              </a:solidFill>
                                              <a:latin typeface="Cambria Math" panose="02040503050406030204" pitchFamily="18" charset="0"/>
                                            </a:rPr>
                                          </m:ctrlPr>
                                        </m:dPr>
                                        <m:e>
                                          <m:r>
                                            <a:rPr lang="zh-CN" altLang="en-US" sz="2200" i="1">
                                              <a:solidFill>
                                                <a:srgbClr val="000000"/>
                                              </a:solidFill>
                                              <a:latin typeface="Cambria Math" panose="02040503050406030204" pitchFamily="18" charset="0"/>
                                            </a:rPr>
                                            <m:t>单位</m:t>
                                          </m:r>
                                        </m:e>
                                      </m:d>
                                    </m:e>
                                  </m:mr>
                                </m:m>
                              </m:e>
                            </m:mr>
                            <m:mr>
                              <m:e>
                                <m:r>
                                  <a:rPr lang="zh-CN" altLang="en-US" sz="2200" i="1">
                                    <a:solidFill>
                                      <a:srgbClr val="000000"/>
                                    </a:solidFill>
                                    <a:latin typeface="Cambria Math" panose="02040503050406030204" pitchFamily="18" charset="0"/>
                                  </a:rPr>
                                  <m:t>𝐸</m:t>
                                </m:r>
                                <m:r>
                                  <a:rPr lang="zh-CN" altLang="en-US" sz="2200" i="1">
                                    <a:solidFill>
                                      <a:srgbClr val="000000"/>
                                    </a:solidFill>
                                    <a:latin typeface="Cambria Math" panose="02040503050406030204" pitchFamily="18" charset="0"/>
                                  </a:rPr>
                                  <m:t>=</m:t>
                                </m:r>
                                <m:f>
                                  <m:fPr>
                                    <m:ctrlPr>
                                      <a:rPr lang="zh-CN" altLang="en-US" sz="2200" i="1">
                                        <a:solidFill>
                                          <a:srgbClr val="000000"/>
                                        </a:solidFill>
                                        <a:latin typeface="Cambria Math" panose="02040503050406030204" pitchFamily="18" charset="0"/>
                                      </a:rPr>
                                    </m:ctrlPr>
                                  </m:fPr>
                                  <m:num>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𝜎</m:t>
                                        </m:r>
                                      </m:e>
                                      <m:sub>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𝑁</m:t>
                                            </m:r>
                                          </m:e>
                                        </m:acc>
                                      </m:sub>
                                    </m:sSub>
                                  </m:num>
                                  <m:den>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𝑁</m:t>
                                        </m:r>
                                      </m:e>
                                    </m:acc>
                                  </m:den>
                                </m:f>
                                <m:r>
                                  <a:rPr lang="zh-CN" altLang="en-US" sz="2200" i="1">
                                    <a:solidFill>
                                      <a:srgbClr val="000000"/>
                                    </a:solidFill>
                                    <a:latin typeface="Cambria Math" panose="02040503050406030204" pitchFamily="18" charset="0"/>
                                  </a:rPr>
                                  <m:t>×100%</m:t>
                                </m:r>
                              </m:e>
                            </m:mr>
                          </m:m>
                        </m:e>
                      </m:d>
                    </m:oMath>
                  </m:oMathPara>
                </a14:m>
                <a:endParaRPr lang="zh-CN" altLang="en-US" sz="2200"/>
              </a:p>
            </p:txBody>
          </p:sp>
        </mc:Choice>
        <mc:Fallback xmlns="">
          <p:sp>
            <p:nvSpPr>
              <p:cNvPr id="56325" name="Object 4"/>
              <p:cNvSpPr txBox="1">
                <a:spLocks noRot="1" noChangeAspect="1" noMove="1" noResize="1" noEditPoints="1" noAdjustHandles="1" noChangeArrowheads="1" noChangeShapeType="1" noTextEdit="1"/>
              </p:cNvSpPr>
              <p:nvPr/>
            </p:nvSpPr>
            <p:spPr bwMode="auto">
              <a:xfrm>
                <a:off x="2177979" y="1196979"/>
                <a:ext cx="3186113" cy="1079897"/>
              </a:xfrm>
              <a:prstGeom prst="rect">
                <a:avLst/>
              </a:prstGeom>
              <a:blipFill rotWithShape="0">
                <a:blip r:embed="rId2"/>
                <a:stretch>
                  <a:fillRect/>
                </a:stretch>
              </a:blipFill>
              <a:ln>
                <a:noFill/>
              </a:ln>
              <a:extLst/>
            </p:spPr>
            <p:txBody>
              <a:bodyPr/>
              <a:lstStyle/>
              <a:p>
                <a:r>
                  <a:rPr lang="zh-CN" altLang="en-US">
                    <a:noFill/>
                  </a:rPr>
                  <a:t> </a:t>
                </a:r>
              </a:p>
            </p:txBody>
          </p:sp>
        </mc:Fallback>
      </mc:AlternateContent>
      <p:sp>
        <p:nvSpPr>
          <p:cNvPr id="167941" name="Text Box 5"/>
          <p:cNvSpPr txBox="1"/>
          <p:nvPr/>
        </p:nvSpPr>
        <p:spPr>
          <a:xfrm>
            <a:off x="1116013" y="2565400"/>
            <a:ext cx="7554912" cy="1272271"/>
          </a:xfrm>
          <a:prstGeom prst="rect">
            <a:avLst/>
          </a:prstGeom>
          <a:noFill/>
          <a:ln w="9525">
            <a:noFill/>
            <a:miter/>
          </a:ln>
        </p:spPr>
        <p:txBody>
          <a:bodyPr>
            <a:spAutoFit/>
          </a:bodyPr>
          <a:lstStyle/>
          <a:p>
            <a:pPr lvl="0" algn="l" eaLnBrk="1" hangingPunct="1">
              <a:lnSpc>
                <a:spcPct val="120000"/>
              </a:lnSpc>
            </a:pPr>
            <a:r>
              <a:rPr lang="zh-CN" altLang="en-US" sz="2200" dirty="0">
                <a:latin typeface="Times New Roman" panose="02020603050405020304" pitchFamily="18" charset="0"/>
              </a:rPr>
              <a:t>     结果的标准误差求出并修约后，测量量结果的最后位与标准误差的对齐，测量量结果按“五下舍，五上入，整五凑偶”的原则修约。</a:t>
            </a:r>
          </a:p>
        </p:txBody>
      </p:sp>
      <p:sp>
        <p:nvSpPr>
          <p:cNvPr id="167942" name="Text Box 6"/>
          <p:cNvSpPr txBox="1"/>
          <p:nvPr/>
        </p:nvSpPr>
        <p:spPr>
          <a:xfrm>
            <a:off x="1116017" y="4005263"/>
            <a:ext cx="7559675" cy="2462213"/>
          </a:xfrm>
          <a:prstGeom prst="rect">
            <a:avLst/>
          </a:prstGeom>
          <a:noFill/>
          <a:ln w="9525">
            <a:noFill/>
            <a:miter/>
          </a:ln>
        </p:spPr>
        <p:txBody>
          <a:bodyPr>
            <a:spAutoFit/>
          </a:bodyPr>
          <a:lstStyle/>
          <a:p>
            <a:pPr lvl="0" algn="l" eaLnBrk="1" hangingPunct="1">
              <a:lnSpc>
                <a:spcPct val="120000"/>
              </a:lnSpc>
            </a:pPr>
            <a:r>
              <a:rPr lang="zh-CN" altLang="en-US" sz="2200" dirty="0">
                <a:latin typeface="Times New Roman" panose="02020603050405020304" pitchFamily="18" charset="0"/>
              </a:rPr>
              <a:t>如由公式求得的杨氏模量  </a:t>
            </a:r>
            <a:r>
              <a:rPr lang="en-US" altLang="zh-CN" sz="2200" i="1" dirty="0">
                <a:latin typeface="Times New Roman" panose="02020603050405020304" pitchFamily="18" charset="0"/>
                <a:ea typeface="Times New Roman" panose="02020603050405020304" pitchFamily="18" charset="0"/>
              </a:rPr>
              <a:t>Y</a:t>
            </a:r>
            <a:r>
              <a:rPr lang="en-US" altLang="zh-CN" sz="2200" dirty="0">
                <a:latin typeface="Times New Roman" panose="02020603050405020304" pitchFamily="18" charset="0"/>
                <a:ea typeface="Times New Roman" panose="02020603050405020304" pitchFamily="18" charset="0"/>
              </a:rPr>
              <a:t>=2.18264</a:t>
            </a:r>
            <a:r>
              <a:rPr lang="en-US" altLang="zh-CN" sz="2200" dirty="0">
                <a:latin typeface="Times New Roman" panose="02020603050405020304" pitchFamily="18" charset="0"/>
              </a:rPr>
              <a:t>×</a:t>
            </a:r>
            <a:r>
              <a:rPr lang="en-US" altLang="zh-CN" sz="2200" dirty="0">
                <a:latin typeface="Times New Roman" panose="02020603050405020304" pitchFamily="18" charset="0"/>
                <a:ea typeface="Times New Roman" panose="02020603050405020304" pitchFamily="18" charset="0"/>
              </a:rPr>
              <a:t>10</a:t>
            </a:r>
            <a:r>
              <a:rPr lang="en-US" altLang="zh-CN" sz="2200" baseline="30000" dirty="0">
                <a:latin typeface="Times New Roman" panose="02020603050405020304" pitchFamily="18" charset="0"/>
                <a:ea typeface="Times New Roman" panose="02020603050405020304" pitchFamily="18" charset="0"/>
              </a:rPr>
              <a:t>11</a:t>
            </a:r>
            <a:r>
              <a:rPr lang="en-US" altLang="zh-CN" sz="2200" dirty="0">
                <a:latin typeface="Times New Roman" panose="02020603050405020304" pitchFamily="18" charset="0"/>
                <a:ea typeface="Times New Roman" panose="02020603050405020304" pitchFamily="18" charset="0"/>
              </a:rPr>
              <a:t>(kg/m</a:t>
            </a:r>
            <a:r>
              <a:rPr lang="en-US" altLang="zh-CN" sz="2200" baseline="30000" dirty="0">
                <a:latin typeface="Times New Roman" panose="02020603050405020304" pitchFamily="18" charset="0"/>
                <a:ea typeface="Times New Roman" panose="02020603050405020304" pitchFamily="18" charset="0"/>
              </a:rPr>
              <a:t>2</a:t>
            </a:r>
            <a:r>
              <a:rPr lang="en-US" altLang="zh-CN" sz="2200" dirty="0">
                <a:latin typeface="Times New Roman" panose="02020603050405020304" pitchFamily="18" charset="0"/>
                <a:ea typeface="Times New Roman" panose="02020603050405020304" pitchFamily="18" charset="0"/>
              </a:rPr>
              <a:t>)</a:t>
            </a:r>
            <a:r>
              <a:rPr lang="en-US" altLang="zh-CN" sz="2200" dirty="0">
                <a:latin typeface="Times New Roman" panose="02020603050405020304" pitchFamily="18" charset="0"/>
              </a:rPr>
              <a:t>， </a:t>
            </a:r>
          </a:p>
          <a:p>
            <a:pPr lvl="0" algn="l" eaLnBrk="1" hangingPunct="1">
              <a:lnSpc>
                <a:spcPct val="120000"/>
              </a:lnSpc>
            </a:pPr>
            <a:r>
              <a:rPr lang="zh-CN" altLang="en-US" sz="2200" dirty="0">
                <a:latin typeface="Times New Roman" panose="02020603050405020304" pitchFamily="18" charset="0"/>
              </a:rPr>
              <a:t>        求得标准误差为  </a:t>
            </a:r>
            <a:r>
              <a:rPr lang="en-US" altLang="zh-CN" sz="2200" dirty="0">
                <a:latin typeface="Times New Roman" panose="02020603050405020304" pitchFamily="18" charset="0"/>
                <a:ea typeface="Times New Roman" panose="02020603050405020304" pitchFamily="18" charset="0"/>
              </a:rPr>
              <a:t>σ</a:t>
            </a:r>
            <a:r>
              <a:rPr lang="en-US" altLang="zh-CN" sz="2200" i="1" baseline="-30000" dirty="0">
                <a:latin typeface="Times New Roman" panose="02020603050405020304" pitchFamily="18" charset="0"/>
                <a:ea typeface="Times New Roman" panose="02020603050405020304" pitchFamily="18" charset="0"/>
              </a:rPr>
              <a:t>Y </a:t>
            </a:r>
            <a:r>
              <a:rPr lang="en-US" altLang="zh-CN" sz="2200" dirty="0">
                <a:latin typeface="Times New Roman" panose="02020603050405020304" pitchFamily="18" charset="0"/>
                <a:ea typeface="Times New Roman" panose="02020603050405020304" pitchFamily="18" charset="0"/>
              </a:rPr>
              <a:t>=0.0231864</a:t>
            </a:r>
            <a:r>
              <a:rPr lang="en-US" altLang="zh-CN" sz="2200" dirty="0">
                <a:latin typeface="Times New Roman" panose="02020603050405020304" pitchFamily="18" charset="0"/>
              </a:rPr>
              <a:t>×</a:t>
            </a:r>
            <a:r>
              <a:rPr lang="en-US" altLang="zh-CN" sz="2200" dirty="0">
                <a:latin typeface="Times New Roman" panose="02020603050405020304" pitchFamily="18" charset="0"/>
                <a:ea typeface="Times New Roman" panose="02020603050405020304" pitchFamily="18" charset="0"/>
              </a:rPr>
              <a:t>10</a:t>
            </a:r>
            <a:r>
              <a:rPr lang="en-US" altLang="zh-CN" sz="2200" baseline="30000" dirty="0">
                <a:latin typeface="Times New Roman" panose="02020603050405020304" pitchFamily="18" charset="0"/>
                <a:ea typeface="Times New Roman" panose="02020603050405020304" pitchFamily="18" charset="0"/>
              </a:rPr>
              <a:t>11</a:t>
            </a:r>
            <a:r>
              <a:rPr lang="en-US" altLang="zh-CN" sz="2200" dirty="0">
                <a:latin typeface="Times New Roman" panose="02020603050405020304" pitchFamily="18" charset="0"/>
                <a:ea typeface="Times New Roman" panose="02020603050405020304" pitchFamily="18" charset="0"/>
              </a:rPr>
              <a:t>(kg/m</a:t>
            </a:r>
            <a:r>
              <a:rPr lang="en-US" altLang="zh-CN" sz="2200" baseline="30000" dirty="0">
                <a:latin typeface="Times New Roman" panose="02020603050405020304" pitchFamily="18" charset="0"/>
                <a:ea typeface="Times New Roman" panose="02020603050405020304" pitchFamily="18" charset="0"/>
              </a:rPr>
              <a:t>2</a:t>
            </a:r>
            <a:r>
              <a:rPr lang="en-US" altLang="zh-CN" sz="2200" dirty="0">
                <a:latin typeface="Times New Roman" panose="02020603050405020304" pitchFamily="18" charset="0"/>
                <a:ea typeface="Times New Roman" panose="02020603050405020304" pitchFamily="18" charset="0"/>
              </a:rPr>
              <a:t>)</a:t>
            </a:r>
            <a:r>
              <a:rPr lang="en-US" altLang="zh-CN" sz="2200" dirty="0">
                <a:latin typeface="Times New Roman" panose="02020603050405020304" pitchFamily="18" charset="0"/>
              </a:rPr>
              <a:t>。</a:t>
            </a:r>
          </a:p>
          <a:p>
            <a:pPr lvl="0" algn="l" eaLnBrk="1" hangingPunct="1">
              <a:lnSpc>
                <a:spcPct val="120000"/>
              </a:lnSpc>
            </a:pPr>
            <a:r>
              <a:rPr lang="zh-CN" altLang="en-US" sz="2200" dirty="0">
                <a:latin typeface="Times New Roman" panose="02020603050405020304" pitchFamily="18" charset="0"/>
              </a:rPr>
              <a:t>则根据上述规则，最终结果为</a:t>
            </a:r>
          </a:p>
          <a:p>
            <a:pPr lvl="0" algn="l" eaLnBrk="1" hangingPunct="1">
              <a:lnSpc>
                <a:spcPct val="120000"/>
              </a:lnSpc>
            </a:pPr>
            <a:r>
              <a:rPr lang="zh-CN" altLang="en-US" sz="2200" dirty="0">
                <a:latin typeface="Times New Roman" panose="02020603050405020304" pitchFamily="18" charset="0"/>
              </a:rPr>
              <a:t>       </a:t>
            </a:r>
            <a:r>
              <a:rPr lang="en-US" altLang="zh-CN" sz="2200" i="1" dirty="0">
                <a:latin typeface="Times New Roman" panose="02020603050405020304" pitchFamily="18" charset="0"/>
                <a:ea typeface="Times New Roman" panose="02020603050405020304" pitchFamily="18" charset="0"/>
              </a:rPr>
              <a:t>Y</a:t>
            </a:r>
            <a:r>
              <a:rPr lang="en-US" altLang="zh-CN" sz="2200" dirty="0">
                <a:latin typeface="Times New Roman" panose="02020603050405020304" pitchFamily="18" charset="0"/>
                <a:ea typeface="Times New Roman" panose="02020603050405020304" pitchFamily="18" charset="0"/>
              </a:rPr>
              <a:t>=(2.18</a:t>
            </a:r>
            <a:r>
              <a:rPr lang="en-US" altLang="zh-CN" sz="2200" dirty="0">
                <a:latin typeface="Times New Roman" panose="02020603050405020304" pitchFamily="18" charset="0"/>
              </a:rPr>
              <a:t>±</a:t>
            </a:r>
            <a:r>
              <a:rPr lang="en-US" altLang="zh-CN" sz="2200" dirty="0">
                <a:latin typeface="Times New Roman" panose="02020603050405020304" pitchFamily="18" charset="0"/>
                <a:ea typeface="Times New Roman" panose="02020603050405020304" pitchFamily="18" charset="0"/>
              </a:rPr>
              <a:t>0.03)</a:t>
            </a:r>
            <a:r>
              <a:rPr lang="en-US" altLang="zh-CN" sz="2200" dirty="0">
                <a:latin typeface="Times New Roman" panose="02020603050405020304" pitchFamily="18" charset="0"/>
              </a:rPr>
              <a:t>×</a:t>
            </a:r>
            <a:r>
              <a:rPr lang="en-US" altLang="zh-CN" sz="2200" dirty="0">
                <a:latin typeface="Times New Roman" panose="02020603050405020304" pitchFamily="18" charset="0"/>
                <a:ea typeface="Times New Roman" panose="02020603050405020304" pitchFamily="18" charset="0"/>
              </a:rPr>
              <a:t>10</a:t>
            </a:r>
            <a:r>
              <a:rPr lang="en-US" altLang="zh-CN" sz="2200" baseline="30000" dirty="0">
                <a:latin typeface="Times New Roman" panose="02020603050405020304" pitchFamily="18" charset="0"/>
                <a:ea typeface="Times New Roman" panose="02020603050405020304" pitchFamily="18" charset="0"/>
              </a:rPr>
              <a:t>11</a:t>
            </a:r>
            <a:r>
              <a:rPr lang="en-US" altLang="zh-CN" sz="2200" dirty="0">
                <a:latin typeface="Times New Roman" panose="02020603050405020304" pitchFamily="18" charset="0"/>
                <a:ea typeface="Times New Roman" panose="02020603050405020304" pitchFamily="18" charset="0"/>
              </a:rPr>
              <a:t>(kg/m</a:t>
            </a:r>
            <a:r>
              <a:rPr lang="en-US" altLang="zh-CN" sz="2200" baseline="30000" dirty="0">
                <a:latin typeface="Times New Roman" panose="02020603050405020304" pitchFamily="18" charset="0"/>
                <a:ea typeface="Times New Roman" panose="02020603050405020304" pitchFamily="18" charset="0"/>
              </a:rPr>
              <a:t>2</a:t>
            </a:r>
            <a:r>
              <a:rPr lang="en-US" altLang="zh-CN" sz="2200" dirty="0">
                <a:latin typeface="Times New Roman" panose="02020603050405020304" pitchFamily="18" charset="0"/>
                <a:ea typeface="Times New Roman" panose="02020603050405020304" pitchFamily="18" charset="0"/>
              </a:rPr>
              <a:t>)</a:t>
            </a:r>
            <a:endParaRPr lang="en-US" altLang="zh-CN" sz="2200" dirty="0">
              <a:latin typeface="Times New Roman" panose="02020603050405020304" pitchFamily="18" charset="0"/>
            </a:endParaRPr>
          </a:p>
          <a:p>
            <a:pPr lvl="0" algn="l" eaLnBrk="1" hangingPunct="1">
              <a:lnSpc>
                <a:spcPct val="120000"/>
              </a:lnSpc>
            </a:pPr>
            <a:r>
              <a:rPr lang="en-US" altLang="zh-CN" sz="2200" dirty="0">
                <a:latin typeface="Times New Roman" panose="02020603050405020304" pitchFamily="18" charset="0"/>
              </a:rPr>
              <a:t>      </a:t>
            </a:r>
            <a:r>
              <a:rPr lang="en-US" altLang="zh-CN" sz="2200" i="1" dirty="0">
                <a:latin typeface="Times New Roman" panose="02020603050405020304" pitchFamily="18" charset="0"/>
                <a:ea typeface="Times New Roman" panose="02020603050405020304" pitchFamily="18" charset="0"/>
              </a:rPr>
              <a:t>E</a:t>
            </a:r>
            <a:r>
              <a:rPr lang="en-US" altLang="zh-CN" sz="2200" dirty="0">
                <a:latin typeface="Times New Roman" panose="02020603050405020304" pitchFamily="18" charset="0"/>
                <a:ea typeface="Times New Roman" panose="02020603050405020304" pitchFamily="18" charset="0"/>
              </a:rPr>
              <a:t>=1.4%</a:t>
            </a:r>
            <a:r>
              <a:rPr lang="en-US" altLang="zh-CN" sz="2200" dirty="0">
                <a:latin typeface="Times New Roman" panose="02020603050405020304" pitchFamily="18" charset="0"/>
              </a:rPr>
              <a:t> </a:t>
            </a:r>
            <a:endParaRPr lang="zh-CN" altLang="en-US" sz="2200" dirty="0">
              <a:latin typeface="Times New Roman" panose="02020603050405020304" pitchFamily="18" charset="0"/>
            </a:endParaRPr>
          </a:p>
          <a:p>
            <a:pPr lvl="0" algn="l" eaLnBrk="1" hangingPunct="1"/>
            <a:endParaRPr lang="zh-CN" altLang="en-US" sz="220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66</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6325"/>
                                        </p:tgtEl>
                                        <p:attrNameLst>
                                          <p:attrName>style.visibility</p:attrName>
                                        </p:attrNameLst>
                                      </p:cBhvr>
                                      <p:to>
                                        <p:strVal val="visible"/>
                                      </p:to>
                                    </p:set>
                                    <p:animEffect transition="in" filter="wipe(down)">
                                      <p:cBhvr>
                                        <p:cTn id="7" dur="500"/>
                                        <p:tgtEl>
                                          <p:spTgt spid="563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7941"/>
                                        </p:tgtEl>
                                        <p:attrNameLst>
                                          <p:attrName>style.visibility</p:attrName>
                                        </p:attrNameLst>
                                      </p:cBhvr>
                                      <p:to>
                                        <p:strVal val="visible"/>
                                      </p:to>
                                    </p:set>
                                    <p:animEffect transition="in" filter="dissolve">
                                      <p:cBhvr>
                                        <p:cTn id="12" dur="500"/>
                                        <p:tgtEl>
                                          <p:spTgt spid="16794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67942"/>
                                        </p:tgtEl>
                                        <p:attrNameLst>
                                          <p:attrName>style.visibility</p:attrName>
                                        </p:attrNameLst>
                                      </p:cBhvr>
                                      <p:to>
                                        <p:strVal val="visible"/>
                                      </p:to>
                                    </p:set>
                                    <p:animEffect transition="in" filter="blinds(vertical)">
                                      <p:cBhvr>
                                        <p:cTn id="17" dur="500"/>
                                        <p:tgtEl>
                                          <p:spTgt spid="167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animBg="1"/>
      <p:bldP spid="167941" grpId="0"/>
      <p:bldP spid="16794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1213A06E-4F9F-4118-AC5F-EFDF8784F3C7}" type="datetime1">
              <a:rPr lang="zh-CN" altLang="en-US" smtClean="0"/>
              <a:t>2023/2/20</a:t>
            </a:fld>
            <a:endParaRPr lang="en-US" altLang="zh-CN" dirty="0"/>
          </a:p>
        </p:txBody>
      </p:sp>
      <p:sp>
        <p:nvSpPr>
          <p:cNvPr id="57347" name="Text Box 3"/>
          <p:cNvSpPr txBox="1"/>
          <p:nvPr/>
        </p:nvSpPr>
        <p:spPr>
          <a:xfrm>
            <a:off x="135339" y="1401763"/>
            <a:ext cx="615553" cy="3467100"/>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数 据 处 理 方 法</a:t>
            </a:r>
          </a:p>
        </p:txBody>
      </p:sp>
      <p:sp>
        <p:nvSpPr>
          <p:cNvPr id="57348" name="Text Box 4"/>
          <p:cNvSpPr txBox="1"/>
          <p:nvPr/>
        </p:nvSpPr>
        <p:spPr>
          <a:xfrm>
            <a:off x="1331640" y="78170"/>
            <a:ext cx="7712075" cy="2083647"/>
          </a:xfrm>
          <a:prstGeom prst="rect">
            <a:avLst/>
          </a:prstGeom>
          <a:noFill/>
          <a:ln w="9525">
            <a:noFill/>
            <a:miter/>
          </a:ln>
        </p:spPr>
        <p:txBody>
          <a:bodyPr>
            <a:spAutoFit/>
          </a:bodyPr>
          <a:lstStyle/>
          <a:p>
            <a:pPr lvl="0" algn="l" eaLnBrk="1" hangingPunct="1">
              <a:lnSpc>
                <a:spcPct val="140000"/>
              </a:lnSpc>
            </a:pPr>
            <a:r>
              <a:rPr lang="en-US" altLang="zh-CN" sz="2800" dirty="0">
                <a:latin typeface="黑体" panose="02010609060101010101" pitchFamily="49" charset="-122"/>
                <a:ea typeface="黑体" panose="02010609060101010101" pitchFamily="49" charset="-122"/>
              </a:rPr>
              <a:t>§l.5  </a:t>
            </a:r>
            <a:r>
              <a:rPr lang="zh-CN" altLang="en-US" sz="2800" dirty="0">
                <a:latin typeface="黑体" panose="02010609060101010101" pitchFamily="49" charset="-122"/>
                <a:ea typeface="黑体" panose="02010609060101010101" pitchFamily="49" charset="-122"/>
              </a:rPr>
              <a:t>实验数据处理的一般方法</a:t>
            </a:r>
          </a:p>
          <a:p>
            <a:pPr lvl="0" algn="l" eaLnBrk="1" hangingPunct="1">
              <a:lnSpc>
                <a:spcPct val="130000"/>
              </a:lnSpc>
              <a:spcBef>
                <a:spcPct val="20000"/>
              </a:spcBef>
            </a:pPr>
            <a:r>
              <a:rPr lang="zh-CN" altLang="en-US" sz="2200" dirty="0">
                <a:latin typeface="宋体" panose="02010600030101010101" pitchFamily="2" charset="-122"/>
              </a:rPr>
              <a:t>    实验的数据处理不单纯是数学运算，而是要以一定的物理模型为基础，以一定的物理条件为依据，</a:t>
            </a:r>
            <a:r>
              <a:rPr lang="zh-CN" altLang="en-US" sz="2200" u="sng" dirty="0">
                <a:solidFill>
                  <a:srgbClr val="FF0000"/>
                </a:solidFill>
                <a:latin typeface="宋体" panose="02010600030101010101" pitchFamily="2" charset="-122"/>
              </a:rPr>
              <a:t>通过对数据的整理、分析和归纳计算，得出明确的实验结论。</a:t>
            </a:r>
          </a:p>
        </p:txBody>
      </p:sp>
      <p:sp>
        <p:nvSpPr>
          <p:cNvPr id="168965" name="Text Box 5"/>
          <p:cNvSpPr txBox="1"/>
          <p:nvPr/>
        </p:nvSpPr>
        <p:spPr>
          <a:xfrm>
            <a:off x="1412639" y="2427852"/>
            <a:ext cx="6686446" cy="461665"/>
          </a:xfrm>
          <a:prstGeom prst="rect">
            <a:avLst/>
          </a:prstGeom>
          <a:noFill/>
          <a:ln w="9525">
            <a:noFill/>
            <a:miter/>
          </a:ln>
        </p:spPr>
        <p:txBody>
          <a:bodyPr wrap="none">
            <a:spAutoFit/>
          </a:bodyPr>
          <a:lstStyle/>
          <a:p>
            <a:pPr lvl="0" algn="l" eaLnBrk="1" hangingPunct="1"/>
            <a:r>
              <a:rPr lang="zh-CN" altLang="en-US" sz="2400" dirty="0">
                <a:solidFill>
                  <a:srgbClr val="FF0000"/>
                </a:solidFill>
                <a:latin typeface="宋体" panose="02010600030101010101" pitchFamily="2" charset="-122"/>
              </a:rPr>
              <a:t>一、 列表法----</a:t>
            </a:r>
            <a:r>
              <a:rPr lang="zh-CN" altLang="en-US" sz="2400" dirty="0">
                <a:solidFill>
                  <a:schemeClr val="tx2"/>
                </a:solidFill>
                <a:latin typeface="宋体" panose="02010600030101010101" pitchFamily="2" charset="-122"/>
              </a:rPr>
              <a:t> </a:t>
            </a:r>
            <a:r>
              <a:rPr lang="zh-CN" altLang="en-US" sz="2400" dirty="0">
                <a:latin typeface="宋体" panose="02010600030101010101" pitchFamily="2" charset="-122"/>
              </a:rPr>
              <a:t>记录数据时，把数据列成表格</a:t>
            </a:r>
          </a:p>
        </p:txBody>
      </p:sp>
      <p:sp>
        <p:nvSpPr>
          <p:cNvPr id="168966" name="Text Box 6"/>
          <p:cNvSpPr txBox="1"/>
          <p:nvPr/>
        </p:nvSpPr>
        <p:spPr>
          <a:xfrm>
            <a:off x="1476375" y="2997200"/>
            <a:ext cx="7287572" cy="1569660"/>
          </a:xfrm>
          <a:prstGeom prst="rect">
            <a:avLst/>
          </a:prstGeom>
          <a:noFill/>
          <a:ln w="9525">
            <a:noFill/>
            <a:miter/>
          </a:ln>
        </p:spPr>
        <p:txBody>
          <a:bodyPr wrap="none">
            <a:spAutoFit/>
          </a:bodyPr>
          <a:lstStyle/>
          <a:p>
            <a:pPr lvl="0" algn="l" eaLnBrk="1" hangingPunct="1">
              <a:lnSpc>
                <a:spcPct val="120000"/>
              </a:lnSpc>
            </a:pPr>
            <a:r>
              <a:rPr lang="zh-CN" altLang="en-US" sz="2000" b="0" dirty="0">
                <a:latin typeface="黑体" panose="02010609060101010101" pitchFamily="49" charset="-122"/>
                <a:ea typeface="黑体" panose="02010609060101010101" pitchFamily="49" charset="-122"/>
              </a:rPr>
              <a:t>要求</a:t>
            </a:r>
            <a:r>
              <a:rPr lang="zh-CN" altLang="en-US" sz="2000" dirty="0">
                <a:latin typeface="宋体" panose="02010600030101010101" pitchFamily="2" charset="-122"/>
              </a:rPr>
              <a:t>(1)</a:t>
            </a:r>
            <a:r>
              <a:rPr lang="zh-CN" altLang="en-US" sz="2000" dirty="0">
                <a:latin typeface="Times New Roman" panose="02020603050405020304" pitchFamily="18" charset="0"/>
              </a:rPr>
              <a:t>表格设计合理;</a:t>
            </a:r>
            <a:r>
              <a:rPr lang="zh-CN" altLang="en-US" sz="2000" dirty="0">
                <a:latin typeface="宋体" panose="02010600030101010101" pitchFamily="2" charset="-122"/>
              </a:rPr>
              <a:t> </a:t>
            </a:r>
          </a:p>
          <a:p>
            <a:pPr lvl="0" algn="l" eaLnBrk="1" hangingPunct="1">
              <a:lnSpc>
                <a:spcPct val="120000"/>
              </a:lnSpc>
            </a:pPr>
            <a:r>
              <a:rPr lang="zh-CN" altLang="en-US" sz="2000" dirty="0">
                <a:latin typeface="宋体" panose="02010600030101010101" pitchFamily="2" charset="-122"/>
              </a:rPr>
              <a:t>    (2)</a:t>
            </a:r>
            <a:r>
              <a:rPr lang="zh-CN" altLang="en-US" sz="2000" dirty="0">
                <a:latin typeface="Times New Roman" panose="02020603050405020304" pitchFamily="18" charset="0"/>
              </a:rPr>
              <a:t>标题栏中写明各物理量的符号和单位;</a:t>
            </a:r>
            <a:endParaRPr lang="zh-CN" altLang="en-US" sz="2000" dirty="0">
              <a:latin typeface="宋体" panose="02010600030101010101" pitchFamily="2" charset="-122"/>
            </a:endParaRPr>
          </a:p>
          <a:p>
            <a:pPr lvl="0" algn="l" eaLnBrk="1" hangingPunct="1">
              <a:lnSpc>
                <a:spcPct val="120000"/>
              </a:lnSpc>
            </a:pPr>
            <a:r>
              <a:rPr lang="zh-CN" altLang="en-US" sz="2000" dirty="0">
                <a:latin typeface="宋体" panose="02010600030101010101" pitchFamily="2" charset="-122"/>
              </a:rPr>
              <a:t>    (3)</a:t>
            </a:r>
            <a:r>
              <a:rPr lang="zh-CN" altLang="en-US" sz="2000" dirty="0">
                <a:latin typeface="Times New Roman" panose="02020603050405020304" pitchFamily="18" charset="0"/>
              </a:rPr>
              <a:t>表中所列数据要正确反映测量结果的有效数字；</a:t>
            </a:r>
            <a:endParaRPr lang="zh-CN" altLang="en-US" sz="2000" dirty="0">
              <a:latin typeface="宋体" panose="02010600030101010101" pitchFamily="2" charset="-122"/>
            </a:endParaRPr>
          </a:p>
          <a:p>
            <a:pPr lvl="0" algn="l" eaLnBrk="1" hangingPunct="1">
              <a:lnSpc>
                <a:spcPct val="120000"/>
              </a:lnSpc>
            </a:pPr>
            <a:r>
              <a:rPr lang="zh-CN" altLang="en-US" sz="2000" dirty="0">
                <a:latin typeface="宋体" panose="02010600030101010101" pitchFamily="2" charset="-122"/>
              </a:rPr>
              <a:t>    (4)实验室给出的数据或查得的单项数据应列在表格的上部</a:t>
            </a:r>
          </a:p>
        </p:txBody>
      </p:sp>
      <p:grpSp>
        <p:nvGrpSpPr>
          <p:cNvPr id="169047" name="Group 87"/>
          <p:cNvGrpSpPr/>
          <p:nvPr/>
        </p:nvGrpSpPr>
        <p:grpSpPr>
          <a:xfrm>
            <a:off x="1476375" y="4508500"/>
            <a:ext cx="6705600" cy="1968500"/>
            <a:chOff x="912" y="2840"/>
            <a:chExt cx="4224" cy="1240"/>
          </a:xfrm>
        </p:grpSpPr>
        <p:grpSp>
          <p:nvGrpSpPr>
            <p:cNvPr id="57352" name="Group 85"/>
            <p:cNvGrpSpPr/>
            <p:nvPr/>
          </p:nvGrpSpPr>
          <p:grpSpPr>
            <a:xfrm>
              <a:off x="960" y="3122"/>
              <a:ext cx="4176" cy="958"/>
              <a:chOff x="-3" y="343"/>
              <a:chExt cx="3679" cy="1390"/>
            </a:xfrm>
          </p:grpSpPr>
          <p:grpSp>
            <p:nvGrpSpPr>
              <p:cNvPr id="57354" name="Group 83"/>
              <p:cNvGrpSpPr/>
              <p:nvPr/>
            </p:nvGrpSpPr>
            <p:grpSpPr>
              <a:xfrm>
                <a:off x="0" y="346"/>
                <a:ext cx="3673" cy="1384"/>
                <a:chOff x="0" y="346"/>
                <a:chExt cx="3673" cy="1384"/>
              </a:xfrm>
            </p:grpSpPr>
            <p:grpSp>
              <p:nvGrpSpPr>
                <p:cNvPr id="57356" name="Group 36"/>
                <p:cNvGrpSpPr/>
                <p:nvPr/>
              </p:nvGrpSpPr>
              <p:grpSpPr>
                <a:xfrm>
                  <a:off x="0" y="346"/>
                  <a:ext cx="685" cy="346"/>
                  <a:chOff x="0" y="346"/>
                  <a:chExt cx="685" cy="346"/>
                </a:xfrm>
              </p:grpSpPr>
              <p:sp>
                <p:nvSpPr>
                  <p:cNvPr id="57426" name="Rectangle 11"/>
                  <p:cNvSpPr/>
                  <p:nvPr/>
                </p:nvSpPr>
                <p:spPr>
                  <a:xfrm>
                    <a:off x="43" y="346"/>
                    <a:ext cx="599" cy="346"/>
                  </a:xfrm>
                  <a:prstGeom prst="rect">
                    <a:avLst/>
                  </a:prstGeom>
                  <a:noFill/>
                  <a:ln w="9525">
                    <a:noFill/>
                    <a:miter/>
                  </a:ln>
                </p:spPr>
                <p:txBody>
                  <a:bodyPr/>
                  <a:lstStyle/>
                  <a:p>
                    <a:pPr lvl="0" eaLnBrk="1" hangingPunct="1"/>
                    <a:r>
                      <a:rPr lang="zh-CN" altLang="en-US" sz="1600" b="0" i="1" dirty="0">
                        <a:latin typeface="宋体" panose="02010600030101010101" pitchFamily="2" charset="-122"/>
                      </a:rPr>
                      <a:t> </a:t>
                    </a:r>
                    <a:r>
                      <a:rPr lang="en-US" altLang="zh-CN" sz="1600" b="0" i="1" dirty="0">
                        <a:latin typeface="Times New Roman" panose="02020603050405020304" pitchFamily="18" charset="0"/>
                      </a:rPr>
                      <a:t>m</a:t>
                    </a:r>
                    <a:r>
                      <a:rPr lang="en-US" altLang="zh-CN" sz="1600" b="0" dirty="0">
                        <a:latin typeface="Times New Roman" panose="02020603050405020304" pitchFamily="18" charset="0"/>
                      </a:rPr>
                      <a:t> (g)</a:t>
                    </a:r>
                  </a:p>
                  <a:p>
                    <a:pPr lvl="0" eaLnBrk="0" hangingPunct="0"/>
                    <a:endParaRPr lang="en-US" altLang="zh-CN" sz="1600" b="0" dirty="0">
                      <a:latin typeface="Times New Roman" panose="02020603050405020304" pitchFamily="18" charset="0"/>
                    </a:endParaRPr>
                  </a:p>
                </p:txBody>
              </p:sp>
              <p:sp>
                <p:nvSpPr>
                  <p:cNvPr id="57427" name="Rectangle 35"/>
                  <p:cNvSpPr/>
                  <p:nvPr/>
                </p:nvSpPr>
                <p:spPr>
                  <a:xfrm>
                    <a:off x="0" y="346"/>
                    <a:ext cx="685"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57" name="Group 38"/>
                <p:cNvGrpSpPr/>
                <p:nvPr/>
              </p:nvGrpSpPr>
              <p:grpSpPr>
                <a:xfrm>
                  <a:off x="685" y="346"/>
                  <a:ext cx="571" cy="346"/>
                  <a:chOff x="685" y="346"/>
                  <a:chExt cx="571" cy="346"/>
                </a:xfrm>
              </p:grpSpPr>
              <p:sp>
                <p:nvSpPr>
                  <p:cNvPr id="57424" name="Rectangle 12"/>
                  <p:cNvSpPr/>
                  <p:nvPr/>
                </p:nvSpPr>
                <p:spPr>
                  <a:xfrm>
                    <a:off x="728" y="346"/>
                    <a:ext cx="485" cy="346"/>
                  </a:xfrm>
                  <a:prstGeom prst="rect">
                    <a:avLst/>
                  </a:prstGeom>
                  <a:noFill/>
                  <a:ln w="9525">
                    <a:noFill/>
                    <a:miter/>
                  </a:ln>
                </p:spPr>
                <p:txBody>
                  <a:bodyPr/>
                  <a:lstStyle/>
                  <a:p>
                    <a:pPr lvl="0" eaLnBrk="1" hangingPunct="1"/>
                    <a:r>
                      <a:rPr lang="en-US" altLang="zh-CN" sz="1600" b="0" i="1" dirty="0">
                        <a:latin typeface="Times New Roman" panose="02020603050405020304" pitchFamily="18" charset="0"/>
                      </a:rPr>
                      <a:t>t</a:t>
                    </a:r>
                    <a:r>
                      <a:rPr lang="en-US" altLang="zh-CN" sz="1600" b="0" baseline="-30000" dirty="0">
                        <a:latin typeface="Times New Roman" panose="02020603050405020304" pitchFamily="18" charset="0"/>
                      </a:rPr>
                      <a:t>1</a:t>
                    </a:r>
                    <a:r>
                      <a:rPr lang="en-US" altLang="zh-CN" sz="1600" b="0" dirty="0">
                        <a:latin typeface="Times New Roman" panose="02020603050405020304" pitchFamily="18" charset="0"/>
                      </a:rPr>
                      <a:t> (s)</a:t>
                    </a:r>
                  </a:p>
                  <a:p>
                    <a:pPr lvl="0" eaLnBrk="0" hangingPunct="0"/>
                    <a:endParaRPr lang="en-US" altLang="zh-CN" sz="1600" b="0" dirty="0">
                      <a:latin typeface="Times New Roman" panose="02020603050405020304" pitchFamily="18" charset="0"/>
                    </a:endParaRPr>
                  </a:p>
                </p:txBody>
              </p:sp>
              <p:sp>
                <p:nvSpPr>
                  <p:cNvPr id="57425" name="Rectangle 37"/>
                  <p:cNvSpPr/>
                  <p:nvPr/>
                </p:nvSpPr>
                <p:spPr>
                  <a:xfrm>
                    <a:off x="685" y="346"/>
                    <a:ext cx="571"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58" name="Group 40"/>
                <p:cNvGrpSpPr/>
                <p:nvPr/>
              </p:nvGrpSpPr>
              <p:grpSpPr>
                <a:xfrm>
                  <a:off x="1256" y="346"/>
                  <a:ext cx="571" cy="346"/>
                  <a:chOff x="1256" y="346"/>
                  <a:chExt cx="571" cy="346"/>
                </a:xfrm>
              </p:grpSpPr>
              <p:sp>
                <p:nvSpPr>
                  <p:cNvPr id="57422" name="Rectangle 13"/>
                  <p:cNvSpPr/>
                  <p:nvPr/>
                </p:nvSpPr>
                <p:spPr>
                  <a:xfrm>
                    <a:off x="1299" y="346"/>
                    <a:ext cx="485" cy="346"/>
                  </a:xfrm>
                  <a:prstGeom prst="rect">
                    <a:avLst/>
                  </a:prstGeom>
                  <a:noFill/>
                  <a:ln w="9525">
                    <a:noFill/>
                    <a:miter/>
                  </a:ln>
                </p:spPr>
                <p:txBody>
                  <a:bodyPr/>
                  <a:lstStyle/>
                  <a:p>
                    <a:pPr lvl="0" eaLnBrk="1" hangingPunct="1"/>
                    <a:r>
                      <a:rPr lang="en-US" altLang="zh-CN" sz="1600" b="0" dirty="0">
                        <a:latin typeface="Times New Roman" panose="02020603050405020304" pitchFamily="18" charset="0"/>
                      </a:rPr>
                      <a:t>t</a:t>
                    </a:r>
                    <a:r>
                      <a:rPr lang="en-US" altLang="zh-CN" sz="1600" b="0" baseline="-25000" dirty="0">
                        <a:latin typeface="Times New Roman" panose="02020603050405020304" pitchFamily="18" charset="0"/>
                      </a:rPr>
                      <a:t>2</a:t>
                    </a:r>
                    <a:r>
                      <a:rPr lang="en-US" altLang="zh-CN" sz="1600" b="0" dirty="0">
                        <a:latin typeface="Times New Roman" panose="02020603050405020304" pitchFamily="18" charset="0"/>
                      </a:rPr>
                      <a:t> (s)</a:t>
                    </a:r>
                  </a:p>
                  <a:p>
                    <a:pPr lvl="0" eaLnBrk="0" hangingPunct="0"/>
                    <a:endParaRPr lang="en-US" altLang="zh-CN" sz="1600" b="0" dirty="0"/>
                  </a:p>
                </p:txBody>
              </p:sp>
              <p:sp>
                <p:nvSpPr>
                  <p:cNvPr id="57423" name="Rectangle 39"/>
                  <p:cNvSpPr/>
                  <p:nvPr/>
                </p:nvSpPr>
                <p:spPr>
                  <a:xfrm>
                    <a:off x="1256" y="346"/>
                    <a:ext cx="571"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59" name="Group 42"/>
                <p:cNvGrpSpPr/>
                <p:nvPr/>
              </p:nvGrpSpPr>
              <p:grpSpPr>
                <a:xfrm>
                  <a:off x="1827" y="346"/>
                  <a:ext cx="571" cy="346"/>
                  <a:chOff x="1827" y="346"/>
                  <a:chExt cx="571" cy="346"/>
                </a:xfrm>
              </p:grpSpPr>
              <p:sp>
                <p:nvSpPr>
                  <p:cNvPr id="57420" name="Rectangle 14"/>
                  <p:cNvSpPr/>
                  <p:nvPr/>
                </p:nvSpPr>
                <p:spPr>
                  <a:xfrm>
                    <a:off x="1870" y="346"/>
                    <a:ext cx="485" cy="346"/>
                  </a:xfrm>
                  <a:prstGeom prst="rect">
                    <a:avLst/>
                  </a:prstGeom>
                  <a:noFill/>
                  <a:ln w="9525">
                    <a:noFill/>
                    <a:miter/>
                  </a:ln>
                </p:spPr>
                <p:txBody>
                  <a:bodyPr/>
                  <a:lstStyle/>
                  <a:p>
                    <a:pPr lvl="0" eaLnBrk="1" hangingPunct="1"/>
                    <a:r>
                      <a:rPr lang="en-US" altLang="zh-CN" sz="1600" b="0" dirty="0">
                        <a:latin typeface="Times New Roman" panose="02020603050405020304" pitchFamily="18" charset="0"/>
                      </a:rPr>
                      <a:t>t</a:t>
                    </a:r>
                    <a:r>
                      <a:rPr lang="en-US" altLang="zh-CN" sz="1600" b="0" baseline="-25000" dirty="0">
                        <a:latin typeface="Times New Roman" panose="02020603050405020304" pitchFamily="18" charset="0"/>
                      </a:rPr>
                      <a:t>3</a:t>
                    </a:r>
                    <a:r>
                      <a:rPr lang="en-US" altLang="zh-CN" sz="1600" b="0" dirty="0">
                        <a:latin typeface="Times New Roman" panose="02020603050405020304" pitchFamily="18" charset="0"/>
                      </a:rPr>
                      <a:t> (s)</a:t>
                    </a:r>
                  </a:p>
                  <a:p>
                    <a:pPr lvl="0" eaLnBrk="0" hangingPunct="0"/>
                    <a:endParaRPr lang="en-US" altLang="zh-CN" sz="1600" b="0" dirty="0"/>
                  </a:p>
                </p:txBody>
              </p:sp>
              <p:sp>
                <p:nvSpPr>
                  <p:cNvPr id="57421" name="Rectangle 41"/>
                  <p:cNvSpPr/>
                  <p:nvPr/>
                </p:nvSpPr>
                <p:spPr>
                  <a:xfrm>
                    <a:off x="1827" y="346"/>
                    <a:ext cx="571"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60" name="Group 44"/>
                <p:cNvGrpSpPr/>
                <p:nvPr/>
              </p:nvGrpSpPr>
              <p:grpSpPr>
                <a:xfrm>
                  <a:off x="2398" y="346"/>
                  <a:ext cx="575" cy="346"/>
                  <a:chOff x="2398" y="346"/>
                  <a:chExt cx="575" cy="346"/>
                </a:xfrm>
              </p:grpSpPr>
              <p:sp>
                <p:nvSpPr>
                  <p:cNvPr id="57418" name="Rectangle 15"/>
                  <p:cNvSpPr/>
                  <p:nvPr/>
                </p:nvSpPr>
                <p:spPr>
                  <a:xfrm>
                    <a:off x="2441" y="346"/>
                    <a:ext cx="489" cy="346"/>
                  </a:xfrm>
                  <a:prstGeom prst="rect">
                    <a:avLst/>
                  </a:prstGeom>
                  <a:noFill/>
                  <a:ln w="9525">
                    <a:noFill/>
                    <a:miter/>
                  </a:ln>
                </p:spPr>
                <p:txBody>
                  <a:bodyPr/>
                  <a:lstStyle/>
                  <a:p>
                    <a:pPr lvl="0" eaLnBrk="1" hangingPunct="1"/>
                    <a:r>
                      <a:rPr lang="en-US" altLang="zh-CN" sz="1600" b="0" dirty="0"/>
                      <a:t>…</a:t>
                    </a:r>
                    <a:endParaRPr lang="en-US" altLang="zh-CN" sz="1600" b="0" dirty="0">
                      <a:latin typeface="宋体" panose="02010600030101010101" pitchFamily="2" charset="-122"/>
                    </a:endParaRPr>
                  </a:p>
                  <a:p>
                    <a:pPr lvl="0" eaLnBrk="0" hangingPunct="0"/>
                    <a:endParaRPr lang="en-US" altLang="zh-CN" sz="1600" b="0" dirty="0"/>
                  </a:p>
                </p:txBody>
              </p:sp>
              <p:sp>
                <p:nvSpPr>
                  <p:cNvPr id="57419" name="Rectangle 43"/>
                  <p:cNvSpPr/>
                  <p:nvPr/>
                </p:nvSpPr>
                <p:spPr>
                  <a:xfrm>
                    <a:off x="2398" y="346"/>
                    <a:ext cx="575"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61" name="Group 46"/>
                <p:cNvGrpSpPr/>
                <p:nvPr/>
              </p:nvGrpSpPr>
              <p:grpSpPr>
                <a:xfrm>
                  <a:off x="2973" y="346"/>
                  <a:ext cx="700" cy="346"/>
                  <a:chOff x="2973" y="346"/>
                  <a:chExt cx="700" cy="346"/>
                </a:xfrm>
              </p:grpSpPr>
              <p:sp>
                <p:nvSpPr>
                  <p:cNvPr id="57416" name="Rectangle 16"/>
                  <p:cNvSpPr/>
                  <p:nvPr/>
                </p:nvSpPr>
                <p:spPr>
                  <a:xfrm>
                    <a:off x="3016" y="346"/>
                    <a:ext cx="614" cy="346"/>
                  </a:xfrm>
                  <a:prstGeom prst="rect">
                    <a:avLst/>
                  </a:prstGeom>
                  <a:noFill/>
                  <a:ln w="9525">
                    <a:noFill/>
                    <a:miter/>
                  </a:ln>
                </p:spPr>
                <p:txBody>
                  <a:bodyPr/>
                  <a:lstStyle/>
                  <a:p>
                    <a:pPr lvl="0" eaLnBrk="1" hangingPunct="1"/>
                    <a:r>
                      <a:rPr lang="zh-CN" altLang="en-US" sz="1600" b="0" dirty="0"/>
                      <a:t>…</a:t>
                    </a:r>
                    <a:endParaRPr lang="en-US" altLang="zh-CN" sz="1600" b="0" dirty="0">
                      <a:latin typeface="宋体" panose="02010600030101010101" pitchFamily="2" charset="-122"/>
                    </a:endParaRPr>
                  </a:p>
                  <a:p>
                    <a:pPr lvl="0" eaLnBrk="0" hangingPunct="0"/>
                    <a:endParaRPr lang="en-US" altLang="zh-CN" sz="1600" b="0" dirty="0"/>
                  </a:p>
                </p:txBody>
              </p:sp>
              <p:sp>
                <p:nvSpPr>
                  <p:cNvPr id="57417" name="Rectangle 45"/>
                  <p:cNvSpPr/>
                  <p:nvPr/>
                </p:nvSpPr>
                <p:spPr>
                  <a:xfrm>
                    <a:off x="2973" y="346"/>
                    <a:ext cx="700"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62" name="Group 48"/>
                <p:cNvGrpSpPr/>
                <p:nvPr/>
              </p:nvGrpSpPr>
              <p:grpSpPr>
                <a:xfrm>
                  <a:off x="0" y="692"/>
                  <a:ext cx="685" cy="346"/>
                  <a:chOff x="0" y="692"/>
                  <a:chExt cx="685" cy="346"/>
                </a:xfrm>
              </p:grpSpPr>
              <p:sp>
                <p:nvSpPr>
                  <p:cNvPr id="57414" name="Rectangle 17"/>
                  <p:cNvSpPr/>
                  <p:nvPr/>
                </p:nvSpPr>
                <p:spPr>
                  <a:xfrm>
                    <a:off x="43" y="692"/>
                    <a:ext cx="599" cy="346"/>
                  </a:xfrm>
                  <a:prstGeom prst="rect">
                    <a:avLst/>
                  </a:prstGeom>
                  <a:noFill/>
                  <a:ln w="9525">
                    <a:noFill/>
                    <a:miter/>
                  </a:ln>
                </p:spPr>
                <p:txBody>
                  <a:bodyPr/>
                  <a:lstStyle/>
                  <a:p>
                    <a:pPr lvl="0" eaLnBrk="1" hangingPunct="1"/>
                    <a:r>
                      <a:rPr lang="zh-CN" altLang="en-US" sz="1600" b="0" dirty="0">
                        <a:latin typeface="Times New Roman" panose="02020603050405020304" pitchFamily="18" charset="0"/>
                      </a:rPr>
                      <a:t>5.00</a:t>
                    </a:r>
                  </a:p>
                  <a:p>
                    <a:pPr lvl="0" eaLnBrk="0" hangingPunct="0"/>
                    <a:endParaRPr lang="zh-CN" altLang="en-US" sz="1600" b="0" dirty="0"/>
                  </a:p>
                </p:txBody>
              </p:sp>
              <p:sp>
                <p:nvSpPr>
                  <p:cNvPr id="57415" name="Rectangle 47"/>
                  <p:cNvSpPr/>
                  <p:nvPr/>
                </p:nvSpPr>
                <p:spPr>
                  <a:xfrm>
                    <a:off x="0" y="692"/>
                    <a:ext cx="685"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63" name="Group 50"/>
                <p:cNvGrpSpPr/>
                <p:nvPr/>
              </p:nvGrpSpPr>
              <p:grpSpPr>
                <a:xfrm>
                  <a:off x="685" y="692"/>
                  <a:ext cx="571" cy="346"/>
                  <a:chOff x="685" y="692"/>
                  <a:chExt cx="571" cy="346"/>
                </a:xfrm>
              </p:grpSpPr>
              <p:sp>
                <p:nvSpPr>
                  <p:cNvPr id="57412" name="Rectangle 18"/>
                  <p:cNvSpPr/>
                  <p:nvPr/>
                </p:nvSpPr>
                <p:spPr>
                  <a:xfrm>
                    <a:off x="728" y="692"/>
                    <a:ext cx="485" cy="346"/>
                  </a:xfrm>
                  <a:prstGeom prst="rect">
                    <a:avLst/>
                  </a:prstGeom>
                  <a:noFill/>
                  <a:ln w="9525">
                    <a:noFill/>
                    <a:miter/>
                  </a:ln>
                </p:spPr>
                <p:txBody>
                  <a:bodyPr/>
                  <a:lstStyle/>
                  <a:p>
                    <a:pPr lvl="0" algn="just" eaLnBrk="1" hangingPunct="1"/>
                    <a:r>
                      <a:rPr lang="zh-CN" altLang="en-US" sz="1600" b="0" dirty="0"/>
                      <a:t> </a:t>
                    </a:r>
                    <a:endParaRPr lang="zh-CN" altLang="en-US" sz="1600" b="0" dirty="0">
                      <a:latin typeface="宋体" panose="02010600030101010101" pitchFamily="2" charset="-122"/>
                    </a:endParaRPr>
                  </a:p>
                  <a:p>
                    <a:pPr lvl="0" algn="just" eaLnBrk="0" hangingPunct="0"/>
                    <a:endParaRPr lang="zh-CN" altLang="en-US" sz="1600" b="0" dirty="0"/>
                  </a:p>
                </p:txBody>
              </p:sp>
              <p:sp>
                <p:nvSpPr>
                  <p:cNvPr id="57413" name="Rectangle 49"/>
                  <p:cNvSpPr/>
                  <p:nvPr/>
                </p:nvSpPr>
                <p:spPr>
                  <a:xfrm>
                    <a:off x="685" y="692"/>
                    <a:ext cx="571"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64" name="Group 52"/>
                <p:cNvGrpSpPr/>
                <p:nvPr/>
              </p:nvGrpSpPr>
              <p:grpSpPr>
                <a:xfrm>
                  <a:off x="1256" y="692"/>
                  <a:ext cx="571" cy="346"/>
                  <a:chOff x="1256" y="692"/>
                  <a:chExt cx="571" cy="346"/>
                </a:xfrm>
              </p:grpSpPr>
              <p:sp>
                <p:nvSpPr>
                  <p:cNvPr id="57410" name="Rectangle 19"/>
                  <p:cNvSpPr/>
                  <p:nvPr/>
                </p:nvSpPr>
                <p:spPr>
                  <a:xfrm>
                    <a:off x="1299" y="692"/>
                    <a:ext cx="485" cy="346"/>
                  </a:xfrm>
                  <a:prstGeom prst="rect">
                    <a:avLst/>
                  </a:prstGeom>
                  <a:noFill/>
                  <a:ln w="9525">
                    <a:noFill/>
                    <a:miter/>
                  </a:ln>
                </p:spPr>
                <p:txBody>
                  <a:bodyPr/>
                  <a:lstStyle/>
                  <a:p>
                    <a:pPr lvl="0" algn="just" eaLnBrk="1" hangingPunct="1"/>
                    <a:r>
                      <a:rPr lang="zh-CN" altLang="en-US" sz="1600" b="0" dirty="0"/>
                      <a:t> </a:t>
                    </a:r>
                    <a:endParaRPr lang="zh-CN" altLang="en-US" sz="1600" b="0" dirty="0">
                      <a:latin typeface="宋体" panose="02010600030101010101" pitchFamily="2" charset="-122"/>
                    </a:endParaRPr>
                  </a:p>
                  <a:p>
                    <a:pPr lvl="0" algn="just" eaLnBrk="0" hangingPunct="0"/>
                    <a:endParaRPr lang="zh-CN" altLang="en-US" sz="1600" b="0" dirty="0"/>
                  </a:p>
                </p:txBody>
              </p:sp>
              <p:sp>
                <p:nvSpPr>
                  <p:cNvPr id="57411" name="Rectangle 51"/>
                  <p:cNvSpPr/>
                  <p:nvPr/>
                </p:nvSpPr>
                <p:spPr>
                  <a:xfrm>
                    <a:off x="1256" y="692"/>
                    <a:ext cx="571"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65" name="Group 54"/>
                <p:cNvGrpSpPr/>
                <p:nvPr/>
              </p:nvGrpSpPr>
              <p:grpSpPr>
                <a:xfrm>
                  <a:off x="1827" y="692"/>
                  <a:ext cx="571" cy="346"/>
                  <a:chOff x="1827" y="692"/>
                  <a:chExt cx="571" cy="346"/>
                </a:xfrm>
              </p:grpSpPr>
              <p:sp>
                <p:nvSpPr>
                  <p:cNvPr id="57408" name="Rectangle 20"/>
                  <p:cNvSpPr/>
                  <p:nvPr/>
                </p:nvSpPr>
                <p:spPr>
                  <a:xfrm>
                    <a:off x="1870" y="692"/>
                    <a:ext cx="485" cy="346"/>
                  </a:xfrm>
                  <a:prstGeom prst="rect">
                    <a:avLst/>
                  </a:prstGeom>
                  <a:noFill/>
                  <a:ln w="9525">
                    <a:noFill/>
                    <a:miter/>
                  </a:ln>
                </p:spPr>
                <p:txBody>
                  <a:bodyPr/>
                  <a:lstStyle/>
                  <a:p>
                    <a:pPr lvl="0" algn="just" eaLnBrk="1" hangingPunct="1"/>
                    <a:r>
                      <a:rPr lang="zh-CN" altLang="en-US" sz="1600" b="0" dirty="0"/>
                      <a:t> </a:t>
                    </a:r>
                    <a:endParaRPr lang="zh-CN" altLang="en-US" sz="1600" b="0" dirty="0">
                      <a:latin typeface="宋体" panose="02010600030101010101" pitchFamily="2" charset="-122"/>
                    </a:endParaRPr>
                  </a:p>
                  <a:p>
                    <a:pPr lvl="0" algn="just" eaLnBrk="0" hangingPunct="0"/>
                    <a:endParaRPr lang="zh-CN" altLang="en-US" sz="1600" b="0" dirty="0"/>
                  </a:p>
                </p:txBody>
              </p:sp>
              <p:sp>
                <p:nvSpPr>
                  <p:cNvPr id="57409" name="Rectangle 53"/>
                  <p:cNvSpPr/>
                  <p:nvPr/>
                </p:nvSpPr>
                <p:spPr>
                  <a:xfrm>
                    <a:off x="1827" y="692"/>
                    <a:ext cx="571"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66" name="Group 56"/>
                <p:cNvGrpSpPr/>
                <p:nvPr/>
              </p:nvGrpSpPr>
              <p:grpSpPr>
                <a:xfrm>
                  <a:off x="2398" y="692"/>
                  <a:ext cx="575" cy="346"/>
                  <a:chOff x="2398" y="692"/>
                  <a:chExt cx="575" cy="346"/>
                </a:xfrm>
              </p:grpSpPr>
              <p:sp>
                <p:nvSpPr>
                  <p:cNvPr id="57406" name="Rectangle 21"/>
                  <p:cNvSpPr/>
                  <p:nvPr/>
                </p:nvSpPr>
                <p:spPr>
                  <a:xfrm>
                    <a:off x="2441" y="692"/>
                    <a:ext cx="489" cy="346"/>
                  </a:xfrm>
                  <a:prstGeom prst="rect">
                    <a:avLst/>
                  </a:prstGeom>
                  <a:noFill/>
                  <a:ln w="9525">
                    <a:noFill/>
                    <a:miter/>
                  </a:ln>
                </p:spPr>
                <p:txBody>
                  <a:bodyPr/>
                  <a:lstStyle/>
                  <a:p>
                    <a:pPr lvl="0" algn="just" eaLnBrk="1" hangingPunct="1"/>
                    <a:r>
                      <a:rPr lang="zh-CN" altLang="en-US" sz="1600" b="0" dirty="0"/>
                      <a:t> </a:t>
                    </a:r>
                    <a:endParaRPr lang="zh-CN" altLang="en-US" sz="1600" b="0" dirty="0">
                      <a:latin typeface="宋体" panose="02010600030101010101" pitchFamily="2" charset="-122"/>
                    </a:endParaRPr>
                  </a:p>
                  <a:p>
                    <a:pPr lvl="0" algn="just" eaLnBrk="0" hangingPunct="0"/>
                    <a:endParaRPr lang="zh-CN" altLang="en-US" sz="1600" b="0" dirty="0"/>
                  </a:p>
                </p:txBody>
              </p:sp>
              <p:sp>
                <p:nvSpPr>
                  <p:cNvPr id="57407" name="Rectangle 55"/>
                  <p:cNvSpPr/>
                  <p:nvPr/>
                </p:nvSpPr>
                <p:spPr>
                  <a:xfrm>
                    <a:off x="2398" y="692"/>
                    <a:ext cx="575"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67" name="Group 58"/>
                <p:cNvGrpSpPr/>
                <p:nvPr/>
              </p:nvGrpSpPr>
              <p:grpSpPr>
                <a:xfrm>
                  <a:off x="2973" y="692"/>
                  <a:ext cx="700" cy="346"/>
                  <a:chOff x="2973" y="692"/>
                  <a:chExt cx="700" cy="346"/>
                </a:xfrm>
              </p:grpSpPr>
              <p:sp>
                <p:nvSpPr>
                  <p:cNvPr id="57404" name="Rectangle 22"/>
                  <p:cNvSpPr/>
                  <p:nvPr/>
                </p:nvSpPr>
                <p:spPr>
                  <a:xfrm>
                    <a:off x="3016" y="692"/>
                    <a:ext cx="614" cy="346"/>
                  </a:xfrm>
                  <a:prstGeom prst="rect">
                    <a:avLst/>
                  </a:prstGeom>
                  <a:noFill/>
                  <a:ln w="9525">
                    <a:noFill/>
                    <a:miter/>
                  </a:ln>
                </p:spPr>
                <p:txBody>
                  <a:bodyPr/>
                  <a:lstStyle/>
                  <a:p>
                    <a:pPr lvl="0" algn="just" eaLnBrk="1" hangingPunct="1"/>
                    <a:r>
                      <a:rPr lang="zh-CN" altLang="en-US" sz="1600" b="0" dirty="0"/>
                      <a:t> </a:t>
                    </a:r>
                    <a:endParaRPr lang="zh-CN" altLang="en-US" sz="1600" b="0" dirty="0">
                      <a:latin typeface="宋体" panose="02010600030101010101" pitchFamily="2" charset="-122"/>
                    </a:endParaRPr>
                  </a:p>
                  <a:p>
                    <a:pPr lvl="0" algn="just" eaLnBrk="0" hangingPunct="0"/>
                    <a:endParaRPr lang="zh-CN" altLang="en-US" sz="1600" b="0" dirty="0"/>
                  </a:p>
                </p:txBody>
              </p:sp>
              <p:sp>
                <p:nvSpPr>
                  <p:cNvPr id="57405" name="Rectangle 57"/>
                  <p:cNvSpPr/>
                  <p:nvPr/>
                </p:nvSpPr>
                <p:spPr>
                  <a:xfrm>
                    <a:off x="2973" y="692"/>
                    <a:ext cx="700"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68" name="Group 60"/>
                <p:cNvGrpSpPr/>
                <p:nvPr/>
              </p:nvGrpSpPr>
              <p:grpSpPr>
                <a:xfrm>
                  <a:off x="0" y="1038"/>
                  <a:ext cx="685" cy="346"/>
                  <a:chOff x="0" y="1038"/>
                  <a:chExt cx="685" cy="346"/>
                </a:xfrm>
              </p:grpSpPr>
              <p:sp>
                <p:nvSpPr>
                  <p:cNvPr id="57402" name="Rectangle 23"/>
                  <p:cNvSpPr/>
                  <p:nvPr/>
                </p:nvSpPr>
                <p:spPr>
                  <a:xfrm>
                    <a:off x="43" y="1038"/>
                    <a:ext cx="599" cy="346"/>
                  </a:xfrm>
                  <a:prstGeom prst="rect">
                    <a:avLst/>
                  </a:prstGeom>
                  <a:noFill/>
                  <a:ln w="9525">
                    <a:noFill/>
                    <a:miter/>
                  </a:ln>
                </p:spPr>
                <p:txBody>
                  <a:bodyPr/>
                  <a:lstStyle/>
                  <a:p>
                    <a:pPr lvl="0" eaLnBrk="1" hangingPunct="1"/>
                    <a:r>
                      <a:rPr lang="zh-CN" altLang="en-US" sz="1600" b="0" dirty="0">
                        <a:latin typeface="Times New Roman" panose="02020603050405020304" pitchFamily="18" charset="0"/>
                      </a:rPr>
                      <a:t>10.00</a:t>
                    </a:r>
                  </a:p>
                  <a:p>
                    <a:pPr lvl="0" eaLnBrk="0" hangingPunct="0"/>
                    <a:endParaRPr lang="zh-CN" altLang="en-US" sz="1600" b="0" dirty="0"/>
                  </a:p>
                </p:txBody>
              </p:sp>
              <p:sp>
                <p:nvSpPr>
                  <p:cNvPr id="57403" name="Rectangle 59"/>
                  <p:cNvSpPr/>
                  <p:nvPr/>
                </p:nvSpPr>
                <p:spPr>
                  <a:xfrm>
                    <a:off x="0" y="1038"/>
                    <a:ext cx="685"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69" name="Group 62"/>
                <p:cNvGrpSpPr/>
                <p:nvPr/>
              </p:nvGrpSpPr>
              <p:grpSpPr>
                <a:xfrm>
                  <a:off x="685" y="1038"/>
                  <a:ext cx="571" cy="346"/>
                  <a:chOff x="685" y="1038"/>
                  <a:chExt cx="571" cy="346"/>
                </a:xfrm>
              </p:grpSpPr>
              <p:sp>
                <p:nvSpPr>
                  <p:cNvPr id="57400" name="Rectangle 24"/>
                  <p:cNvSpPr/>
                  <p:nvPr/>
                </p:nvSpPr>
                <p:spPr>
                  <a:xfrm>
                    <a:off x="728" y="1038"/>
                    <a:ext cx="485" cy="346"/>
                  </a:xfrm>
                  <a:prstGeom prst="rect">
                    <a:avLst/>
                  </a:prstGeom>
                  <a:noFill/>
                  <a:ln w="9525">
                    <a:noFill/>
                    <a:miter/>
                  </a:ln>
                </p:spPr>
                <p:txBody>
                  <a:bodyPr/>
                  <a:lstStyle/>
                  <a:p>
                    <a:pPr lvl="0" algn="just" eaLnBrk="1" hangingPunct="1"/>
                    <a:r>
                      <a:rPr lang="zh-CN" altLang="en-US" sz="1600" b="0" dirty="0"/>
                      <a:t> </a:t>
                    </a:r>
                    <a:endParaRPr lang="zh-CN" altLang="en-US" sz="1600" b="0" dirty="0">
                      <a:latin typeface="宋体" panose="02010600030101010101" pitchFamily="2" charset="-122"/>
                    </a:endParaRPr>
                  </a:p>
                  <a:p>
                    <a:pPr lvl="0" algn="just" eaLnBrk="0" hangingPunct="0"/>
                    <a:endParaRPr lang="zh-CN" altLang="en-US" sz="1600" b="0" dirty="0"/>
                  </a:p>
                </p:txBody>
              </p:sp>
              <p:sp>
                <p:nvSpPr>
                  <p:cNvPr id="57401" name="Rectangle 61"/>
                  <p:cNvSpPr/>
                  <p:nvPr/>
                </p:nvSpPr>
                <p:spPr>
                  <a:xfrm>
                    <a:off x="685" y="1038"/>
                    <a:ext cx="571"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70" name="Group 64"/>
                <p:cNvGrpSpPr/>
                <p:nvPr/>
              </p:nvGrpSpPr>
              <p:grpSpPr>
                <a:xfrm>
                  <a:off x="1256" y="1038"/>
                  <a:ext cx="571" cy="346"/>
                  <a:chOff x="1256" y="1038"/>
                  <a:chExt cx="571" cy="346"/>
                </a:xfrm>
              </p:grpSpPr>
              <p:sp>
                <p:nvSpPr>
                  <p:cNvPr id="57398" name="Rectangle 25"/>
                  <p:cNvSpPr/>
                  <p:nvPr/>
                </p:nvSpPr>
                <p:spPr>
                  <a:xfrm>
                    <a:off x="1299" y="1038"/>
                    <a:ext cx="485" cy="346"/>
                  </a:xfrm>
                  <a:prstGeom prst="rect">
                    <a:avLst/>
                  </a:prstGeom>
                  <a:noFill/>
                  <a:ln w="9525">
                    <a:noFill/>
                    <a:miter/>
                  </a:ln>
                </p:spPr>
                <p:txBody>
                  <a:bodyPr/>
                  <a:lstStyle/>
                  <a:p>
                    <a:pPr lvl="0" algn="just" eaLnBrk="1" hangingPunct="1"/>
                    <a:r>
                      <a:rPr lang="zh-CN" altLang="en-US" sz="1600" b="0" dirty="0"/>
                      <a:t> </a:t>
                    </a:r>
                    <a:endParaRPr lang="zh-CN" altLang="en-US" sz="1600" b="0" dirty="0">
                      <a:latin typeface="宋体" panose="02010600030101010101" pitchFamily="2" charset="-122"/>
                    </a:endParaRPr>
                  </a:p>
                  <a:p>
                    <a:pPr lvl="0" algn="just" eaLnBrk="0" hangingPunct="0"/>
                    <a:endParaRPr lang="zh-CN" altLang="en-US" sz="1600" b="0" dirty="0"/>
                  </a:p>
                </p:txBody>
              </p:sp>
              <p:sp>
                <p:nvSpPr>
                  <p:cNvPr id="57399" name="Rectangle 63"/>
                  <p:cNvSpPr/>
                  <p:nvPr/>
                </p:nvSpPr>
                <p:spPr>
                  <a:xfrm>
                    <a:off x="1256" y="1038"/>
                    <a:ext cx="571"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71" name="Group 66"/>
                <p:cNvGrpSpPr/>
                <p:nvPr/>
              </p:nvGrpSpPr>
              <p:grpSpPr>
                <a:xfrm>
                  <a:off x="1827" y="1038"/>
                  <a:ext cx="571" cy="346"/>
                  <a:chOff x="1827" y="1038"/>
                  <a:chExt cx="571" cy="346"/>
                </a:xfrm>
              </p:grpSpPr>
              <p:sp>
                <p:nvSpPr>
                  <p:cNvPr id="57396" name="Rectangle 26"/>
                  <p:cNvSpPr/>
                  <p:nvPr/>
                </p:nvSpPr>
                <p:spPr>
                  <a:xfrm>
                    <a:off x="1870" y="1038"/>
                    <a:ext cx="485" cy="346"/>
                  </a:xfrm>
                  <a:prstGeom prst="rect">
                    <a:avLst/>
                  </a:prstGeom>
                  <a:noFill/>
                  <a:ln w="9525">
                    <a:noFill/>
                    <a:miter/>
                  </a:ln>
                </p:spPr>
                <p:txBody>
                  <a:bodyPr/>
                  <a:lstStyle/>
                  <a:p>
                    <a:pPr lvl="0" algn="just" eaLnBrk="1" hangingPunct="1"/>
                    <a:r>
                      <a:rPr lang="zh-CN" altLang="en-US" sz="1600" b="0" dirty="0"/>
                      <a:t> </a:t>
                    </a:r>
                    <a:endParaRPr lang="zh-CN" altLang="en-US" sz="1600" b="0" dirty="0">
                      <a:latin typeface="宋体" panose="02010600030101010101" pitchFamily="2" charset="-122"/>
                    </a:endParaRPr>
                  </a:p>
                  <a:p>
                    <a:pPr lvl="0" algn="just" eaLnBrk="0" hangingPunct="0"/>
                    <a:endParaRPr lang="zh-CN" altLang="en-US" sz="1600" b="0" dirty="0"/>
                  </a:p>
                </p:txBody>
              </p:sp>
              <p:sp>
                <p:nvSpPr>
                  <p:cNvPr id="57397" name="Rectangle 65"/>
                  <p:cNvSpPr/>
                  <p:nvPr/>
                </p:nvSpPr>
                <p:spPr>
                  <a:xfrm>
                    <a:off x="1827" y="1038"/>
                    <a:ext cx="571"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72" name="Group 68"/>
                <p:cNvGrpSpPr/>
                <p:nvPr/>
              </p:nvGrpSpPr>
              <p:grpSpPr>
                <a:xfrm>
                  <a:off x="2398" y="1038"/>
                  <a:ext cx="575" cy="346"/>
                  <a:chOff x="2398" y="1038"/>
                  <a:chExt cx="575" cy="346"/>
                </a:xfrm>
              </p:grpSpPr>
              <p:sp>
                <p:nvSpPr>
                  <p:cNvPr id="57394" name="Rectangle 27"/>
                  <p:cNvSpPr/>
                  <p:nvPr/>
                </p:nvSpPr>
                <p:spPr>
                  <a:xfrm>
                    <a:off x="2441" y="1038"/>
                    <a:ext cx="489" cy="346"/>
                  </a:xfrm>
                  <a:prstGeom prst="rect">
                    <a:avLst/>
                  </a:prstGeom>
                  <a:noFill/>
                  <a:ln w="9525">
                    <a:noFill/>
                    <a:miter/>
                  </a:ln>
                </p:spPr>
                <p:txBody>
                  <a:bodyPr/>
                  <a:lstStyle/>
                  <a:p>
                    <a:pPr lvl="0" algn="just" eaLnBrk="1" hangingPunct="1"/>
                    <a:r>
                      <a:rPr lang="zh-CN" altLang="en-US" sz="1600" b="0" dirty="0"/>
                      <a:t> </a:t>
                    </a:r>
                    <a:endParaRPr lang="zh-CN" altLang="en-US" sz="1600" b="0" dirty="0">
                      <a:latin typeface="宋体" panose="02010600030101010101" pitchFamily="2" charset="-122"/>
                    </a:endParaRPr>
                  </a:p>
                  <a:p>
                    <a:pPr lvl="0" algn="just" eaLnBrk="0" hangingPunct="0"/>
                    <a:endParaRPr lang="zh-CN" altLang="en-US" sz="1600" b="0" dirty="0"/>
                  </a:p>
                </p:txBody>
              </p:sp>
              <p:sp>
                <p:nvSpPr>
                  <p:cNvPr id="57395" name="Rectangle 67"/>
                  <p:cNvSpPr/>
                  <p:nvPr/>
                </p:nvSpPr>
                <p:spPr>
                  <a:xfrm>
                    <a:off x="2398" y="1038"/>
                    <a:ext cx="575"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73" name="Group 70"/>
                <p:cNvGrpSpPr/>
                <p:nvPr/>
              </p:nvGrpSpPr>
              <p:grpSpPr>
                <a:xfrm>
                  <a:off x="2973" y="1038"/>
                  <a:ext cx="700" cy="346"/>
                  <a:chOff x="2973" y="1038"/>
                  <a:chExt cx="700" cy="346"/>
                </a:xfrm>
              </p:grpSpPr>
              <p:sp>
                <p:nvSpPr>
                  <p:cNvPr id="57392" name="Rectangle 28"/>
                  <p:cNvSpPr/>
                  <p:nvPr/>
                </p:nvSpPr>
                <p:spPr>
                  <a:xfrm>
                    <a:off x="3016" y="1038"/>
                    <a:ext cx="614" cy="346"/>
                  </a:xfrm>
                  <a:prstGeom prst="rect">
                    <a:avLst/>
                  </a:prstGeom>
                  <a:noFill/>
                  <a:ln w="9525">
                    <a:noFill/>
                    <a:miter/>
                  </a:ln>
                </p:spPr>
                <p:txBody>
                  <a:bodyPr/>
                  <a:lstStyle/>
                  <a:p>
                    <a:pPr lvl="0" algn="just" eaLnBrk="1" hangingPunct="1"/>
                    <a:r>
                      <a:rPr lang="zh-CN" altLang="en-US" sz="1600" b="0" dirty="0"/>
                      <a:t> </a:t>
                    </a:r>
                    <a:endParaRPr lang="zh-CN" altLang="en-US" sz="1600" b="0" dirty="0">
                      <a:latin typeface="宋体" panose="02010600030101010101" pitchFamily="2" charset="-122"/>
                    </a:endParaRPr>
                  </a:p>
                  <a:p>
                    <a:pPr lvl="0" algn="just" eaLnBrk="0" hangingPunct="0"/>
                    <a:endParaRPr lang="zh-CN" altLang="en-US" sz="1600" b="0" dirty="0"/>
                  </a:p>
                </p:txBody>
              </p:sp>
              <p:sp>
                <p:nvSpPr>
                  <p:cNvPr id="57393" name="Rectangle 69"/>
                  <p:cNvSpPr/>
                  <p:nvPr/>
                </p:nvSpPr>
                <p:spPr>
                  <a:xfrm>
                    <a:off x="2973" y="1038"/>
                    <a:ext cx="700"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74" name="Group 72"/>
                <p:cNvGrpSpPr/>
                <p:nvPr/>
              </p:nvGrpSpPr>
              <p:grpSpPr>
                <a:xfrm>
                  <a:off x="0" y="1384"/>
                  <a:ext cx="685" cy="346"/>
                  <a:chOff x="0" y="1384"/>
                  <a:chExt cx="685" cy="346"/>
                </a:xfrm>
              </p:grpSpPr>
              <p:sp>
                <p:nvSpPr>
                  <p:cNvPr id="57390" name="Rectangle 29"/>
                  <p:cNvSpPr/>
                  <p:nvPr/>
                </p:nvSpPr>
                <p:spPr>
                  <a:xfrm>
                    <a:off x="43" y="1384"/>
                    <a:ext cx="599" cy="346"/>
                  </a:xfrm>
                  <a:prstGeom prst="rect">
                    <a:avLst/>
                  </a:prstGeom>
                  <a:noFill/>
                  <a:ln w="9525">
                    <a:noFill/>
                    <a:miter/>
                  </a:ln>
                </p:spPr>
                <p:txBody>
                  <a:bodyPr/>
                  <a:lstStyle/>
                  <a:p>
                    <a:pPr lvl="0" eaLnBrk="1" hangingPunct="1"/>
                    <a:r>
                      <a:rPr lang="zh-CN" altLang="en-US" sz="1600" b="0" dirty="0">
                        <a:latin typeface="Times New Roman" panose="02020603050405020304" pitchFamily="18" charset="0"/>
                      </a:rPr>
                      <a:t>15.00</a:t>
                    </a:r>
                  </a:p>
                  <a:p>
                    <a:pPr lvl="0" eaLnBrk="1" hangingPunct="1"/>
                    <a:endParaRPr lang="zh-CN" altLang="en-US" sz="1600" b="0" dirty="0">
                      <a:latin typeface="Times New Roman" panose="02020603050405020304" pitchFamily="18" charset="0"/>
                    </a:endParaRPr>
                  </a:p>
                </p:txBody>
              </p:sp>
              <p:sp>
                <p:nvSpPr>
                  <p:cNvPr id="57391" name="Rectangle 71"/>
                  <p:cNvSpPr/>
                  <p:nvPr/>
                </p:nvSpPr>
                <p:spPr>
                  <a:xfrm>
                    <a:off x="0" y="1384"/>
                    <a:ext cx="685"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75" name="Group 74"/>
                <p:cNvGrpSpPr/>
                <p:nvPr/>
              </p:nvGrpSpPr>
              <p:grpSpPr>
                <a:xfrm>
                  <a:off x="685" y="1384"/>
                  <a:ext cx="571" cy="346"/>
                  <a:chOff x="685" y="1384"/>
                  <a:chExt cx="571" cy="346"/>
                </a:xfrm>
              </p:grpSpPr>
              <p:sp>
                <p:nvSpPr>
                  <p:cNvPr id="57388" name="Rectangle 30"/>
                  <p:cNvSpPr/>
                  <p:nvPr/>
                </p:nvSpPr>
                <p:spPr>
                  <a:xfrm>
                    <a:off x="728" y="1384"/>
                    <a:ext cx="485" cy="346"/>
                  </a:xfrm>
                  <a:prstGeom prst="rect">
                    <a:avLst/>
                  </a:prstGeom>
                  <a:noFill/>
                  <a:ln w="9525">
                    <a:noFill/>
                    <a:miter/>
                  </a:ln>
                </p:spPr>
                <p:txBody>
                  <a:bodyPr/>
                  <a:lstStyle/>
                  <a:p>
                    <a:pPr lvl="0" algn="just" eaLnBrk="1" hangingPunct="1"/>
                    <a:r>
                      <a:rPr lang="zh-CN" altLang="en-US" sz="1600" b="0" dirty="0"/>
                      <a:t> </a:t>
                    </a:r>
                    <a:endParaRPr lang="zh-CN" altLang="en-US" sz="1600" b="0" dirty="0">
                      <a:latin typeface="宋体" panose="02010600030101010101" pitchFamily="2" charset="-122"/>
                    </a:endParaRPr>
                  </a:p>
                  <a:p>
                    <a:pPr lvl="0" algn="just" eaLnBrk="0" hangingPunct="0"/>
                    <a:endParaRPr lang="zh-CN" altLang="en-US" sz="1600" b="0" dirty="0"/>
                  </a:p>
                </p:txBody>
              </p:sp>
              <p:sp>
                <p:nvSpPr>
                  <p:cNvPr id="57389" name="Rectangle 73"/>
                  <p:cNvSpPr/>
                  <p:nvPr/>
                </p:nvSpPr>
                <p:spPr>
                  <a:xfrm>
                    <a:off x="685" y="1384"/>
                    <a:ext cx="571"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76" name="Group 76"/>
                <p:cNvGrpSpPr/>
                <p:nvPr/>
              </p:nvGrpSpPr>
              <p:grpSpPr>
                <a:xfrm>
                  <a:off x="1256" y="1384"/>
                  <a:ext cx="571" cy="346"/>
                  <a:chOff x="1256" y="1384"/>
                  <a:chExt cx="571" cy="346"/>
                </a:xfrm>
              </p:grpSpPr>
              <p:sp>
                <p:nvSpPr>
                  <p:cNvPr id="57386" name="Rectangle 31"/>
                  <p:cNvSpPr/>
                  <p:nvPr/>
                </p:nvSpPr>
                <p:spPr>
                  <a:xfrm>
                    <a:off x="1299" y="1384"/>
                    <a:ext cx="485" cy="346"/>
                  </a:xfrm>
                  <a:prstGeom prst="rect">
                    <a:avLst/>
                  </a:prstGeom>
                  <a:noFill/>
                  <a:ln w="9525">
                    <a:noFill/>
                    <a:miter/>
                  </a:ln>
                </p:spPr>
                <p:txBody>
                  <a:bodyPr/>
                  <a:lstStyle/>
                  <a:p>
                    <a:pPr lvl="0" algn="just" eaLnBrk="1" hangingPunct="1"/>
                    <a:r>
                      <a:rPr lang="zh-CN" altLang="en-US" sz="1600" b="0" dirty="0"/>
                      <a:t> </a:t>
                    </a:r>
                    <a:endParaRPr lang="zh-CN" altLang="en-US" sz="1600" b="0" dirty="0">
                      <a:latin typeface="宋体" panose="02010600030101010101" pitchFamily="2" charset="-122"/>
                    </a:endParaRPr>
                  </a:p>
                  <a:p>
                    <a:pPr lvl="0" algn="just" eaLnBrk="0" hangingPunct="0"/>
                    <a:endParaRPr lang="zh-CN" altLang="en-US" sz="1600" b="0" dirty="0"/>
                  </a:p>
                </p:txBody>
              </p:sp>
              <p:sp>
                <p:nvSpPr>
                  <p:cNvPr id="57387" name="Rectangle 75"/>
                  <p:cNvSpPr/>
                  <p:nvPr/>
                </p:nvSpPr>
                <p:spPr>
                  <a:xfrm>
                    <a:off x="1256" y="1384"/>
                    <a:ext cx="571"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77" name="Group 78"/>
                <p:cNvGrpSpPr/>
                <p:nvPr/>
              </p:nvGrpSpPr>
              <p:grpSpPr>
                <a:xfrm>
                  <a:off x="1827" y="1384"/>
                  <a:ext cx="571" cy="346"/>
                  <a:chOff x="1827" y="1384"/>
                  <a:chExt cx="571" cy="346"/>
                </a:xfrm>
              </p:grpSpPr>
              <p:sp>
                <p:nvSpPr>
                  <p:cNvPr id="57384" name="Rectangle 32"/>
                  <p:cNvSpPr/>
                  <p:nvPr/>
                </p:nvSpPr>
                <p:spPr>
                  <a:xfrm>
                    <a:off x="1870" y="1384"/>
                    <a:ext cx="485" cy="346"/>
                  </a:xfrm>
                  <a:prstGeom prst="rect">
                    <a:avLst/>
                  </a:prstGeom>
                  <a:noFill/>
                  <a:ln w="9525">
                    <a:noFill/>
                    <a:miter/>
                  </a:ln>
                </p:spPr>
                <p:txBody>
                  <a:bodyPr/>
                  <a:lstStyle/>
                  <a:p>
                    <a:pPr lvl="0" algn="just" eaLnBrk="1" hangingPunct="1"/>
                    <a:r>
                      <a:rPr lang="zh-CN" altLang="en-US" sz="1600" b="0" dirty="0"/>
                      <a:t> </a:t>
                    </a:r>
                    <a:endParaRPr lang="zh-CN" altLang="en-US" sz="1600" b="0" dirty="0">
                      <a:latin typeface="宋体" panose="02010600030101010101" pitchFamily="2" charset="-122"/>
                    </a:endParaRPr>
                  </a:p>
                  <a:p>
                    <a:pPr lvl="0" algn="just" eaLnBrk="0" hangingPunct="0"/>
                    <a:endParaRPr lang="zh-CN" altLang="en-US" sz="1600" b="0" dirty="0"/>
                  </a:p>
                </p:txBody>
              </p:sp>
              <p:sp>
                <p:nvSpPr>
                  <p:cNvPr id="57385" name="Rectangle 77"/>
                  <p:cNvSpPr/>
                  <p:nvPr/>
                </p:nvSpPr>
                <p:spPr>
                  <a:xfrm>
                    <a:off x="1827" y="1384"/>
                    <a:ext cx="571"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78" name="Group 80"/>
                <p:cNvGrpSpPr/>
                <p:nvPr/>
              </p:nvGrpSpPr>
              <p:grpSpPr>
                <a:xfrm>
                  <a:off x="2398" y="1384"/>
                  <a:ext cx="575" cy="346"/>
                  <a:chOff x="2398" y="1384"/>
                  <a:chExt cx="575" cy="346"/>
                </a:xfrm>
              </p:grpSpPr>
              <p:sp>
                <p:nvSpPr>
                  <p:cNvPr id="57382" name="Rectangle 33"/>
                  <p:cNvSpPr/>
                  <p:nvPr/>
                </p:nvSpPr>
                <p:spPr>
                  <a:xfrm>
                    <a:off x="2441" y="1384"/>
                    <a:ext cx="489" cy="346"/>
                  </a:xfrm>
                  <a:prstGeom prst="rect">
                    <a:avLst/>
                  </a:prstGeom>
                  <a:noFill/>
                  <a:ln w="9525">
                    <a:noFill/>
                    <a:miter/>
                  </a:ln>
                </p:spPr>
                <p:txBody>
                  <a:bodyPr/>
                  <a:lstStyle/>
                  <a:p>
                    <a:pPr lvl="0" algn="just" eaLnBrk="1" hangingPunct="1"/>
                    <a:r>
                      <a:rPr lang="zh-CN" altLang="en-US" sz="1600" b="0" dirty="0"/>
                      <a:t> </a:t>
                    </a:r>
                    <a:endParaRPr lang="zh-CN" altLang="en-US" sz="1600" b="0" dirty="0">
                      <a:latin typeface="宋体" panose="02010600030101010101" pitchFamily="2" charset="-122"/>
                    </a:endParaRPr>
                  </a:p>
                  <a:p>
                    <a:pPr lvl="0" algn="just" eaLnBrk="0" hangingPunct="0"/>
                    <a:endParaRPr lang="zh-CN" altLang="en-US" sz="1600" b="0" dirty="0"/>
                  </a:p>
                </p:txBody>
              </p:sp>
              <p:sp>
                <p:nvSpPr>
                  <p:cNvPr id="57383" name="Rectangle 79"/>
                  <p:cNvSpPr/>
                  <p:nvPr/>
                </p:nvSpPr>
                <p:spPr>
                  <a:xfrm>
                    <a:off x="2398" y="1384"/>
                    <a:ext cx="575"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nvGrpSpPr>
                <p:cNvPr id="57379" name="Group 82"/>
                <p:cNvGrpSpPr/>
                <p:nvPr/>
              </p:nvGrpSpPr>
              <p:grpSpPr>
                <a:xfrm>
                  <a:off x="2973" y="1384"/>
                  <a:ext cx="700" cy="346"/>
                  <a:chOff x="2973" y="1384"/>
                  <a:chExt cx="700" cy="346"/>
                </a:xfrm>
              </p:grpSpPr>
              <p:sp>
                <p:nvSpPr>
                  <p:cNvPr id="57380" name="Rectangle 34"/>
                  <p:cNvSpPr/>
                  <p:nvPr/>
                </p:nvSpPr>
                <p:spPr>
                  <a:xfrm>
                    <a:off x="3016" y="1384"/>
                    <a:ext cx="614" cy="346"/>
                  </a:xfrm>
                  <a:prstGeom prst="rect">
                    <a:avLst/>
                  </a:prstGeom>
                  <a:noFill/>
                  <a:ln w="9525">
                    <a:noFill/>
                    <a:miter/>
                  </a:ln>
                </p:spPr>
                <p:txBody>
                  <a:bodyPr/>
                  <a:lstStyle/>
                  <a:p>
                    <a:pPr lvl="0" algn="just" eaLnBrk="1" hangingPunct="1"/>
                    <a:r>
                      <a:rPr lang="zh-CN" altLang="en-US" sz="1600" b="0" dirty="0"/>
                      <a:t> </a:t>
                    </a:r>
                    <a:endParaRPr lang="zh-CN" altLang="en-US" sz="1600" b="0" dirty="0">
                      <a:latin typeface="宋体" panose="02010600030101010101" pitchFamily="2" charset="-122"/>
                    </a:endParaRPr>
                  </a:p>
                  <a:p>
                    <a:pPr lvl="0" algn="just" eaLnBrk="0" hangingPunct="0"/>
                    <a:endParaRPr lang="zh-CN" altLang="en-US" sz="1600" b="0" dirty="0"/>
                  </a:p>
                </p:txBody>
              </p:sp>
              <p:sp>
                <p:nvSpPr>
                  <p:cNvPr id="57381" name="Rectangle 81"/>
                  <p:cNvSpPr/>
                  <p:nvPr/>
                </p:nvSpPr>
                <p:spPr>
                  <a:xfrm>
                    <a:off x="2973" y="1384"/>
                    <a:ext cx="700" cy="346"/>
                  </a:xfrm>
                  <a:prstGeom prst="rect">
                    <a:avLst/>
                  </a:prstGeom>
                  <a:noFill/>
                  <a:ln w="7" cap="flat" cmpd="sng">
                    <a:solidFill>
                      <a:srgbClr val="A0A0A0"/>
                    </a:solidFill>
                    <a:prstDash val="solid"/>
                    <a:miter/>
                    <a:headEnd type="none" w="med" len="med"/>
                    <a:tailEnd type="none" w="med" len="med"/>
                  </a:ln>
                </p:spPr>
                <p:txBody>
                  <a:bodyPr/>
                  <a:lstStyle/>
                  <a:p>
                    <a:pPr lvl="0" eaLnBrk="1" hangingPunct="1"/>
                    <a:endParaRPr dirty="0"/>
                  </a:p>
                </p:txBody>
              </p:sp>
            </p:grpSp>
          </p:grpSp>
          <p:sp>
            <p:nvSpPr>
              <p:cNvPr id="57355" name="Rectangle 84"/>
              <p:cNvSpPr/>
              <p:nvPr/>
            </p:nvSpPr>
            <p:spPr>
              <a:xfrm>
                <a:off x="-3" y="343"/>
                <a:ext cx="3679" cy="1390"/>
              </a:xfrm>
              <a:prstGeom prst="rect">
                <a:avLst/>
              </a:prstGeom>
              <a:noFill/>
              <a:ln w="9525" cap="flat" cmpd="sng">
                <a:solidFill>
                  <a:srgbClr val="A0A0A0"/>
                </a:solidFill>
                <a:prstDash val="solid"/>
                <a:miter/>
                <a:headEnd type="none" w="med" len="med"/>
                <a:tailEnd type="none" w="med" len="med"/>
              </a:ln>
            </p:spPr>
            <p:txBody>
              <a:bodyPr/>
              <a:lstStyle/>
              <a:p>
                <a:pPr lvl="0" algn="l" eaLnBrk="1" hangingPunct="1">
                  <a:spcBef>
                    <a:spcPct val="50000"/>
                  </a:spcBef>
                </a:pPr>
                <a:endParaRPr lang="zh-CN" altLang="en-US" sz="1600" b="0" dirty="0">
                  <a:latin typeface="Times New Roman" panose="02020603050405020304" pitchFamily="18" charset="0"/>
                </a:endParaRPr>
              </a:p>
            </p:txBody>
          </p:sp>
        </p:grpSp>
        <p:sp>
          <p:nvSpPr>
            <p:cNvPr id="57353" name="Text Box 86"/>
            <p:cNvSpPr txBox="1"/>
            <p:nvPr/>
          </p:nvSpPr>
          <p:spPr>
            <a:xfrm>
              <a:off x="912" y="2840"/>
              <a:ext cx="2070" cy="250"/>
            </a:xfrm>
            <a:prstGeom prst="rect">
              <a:avLst/>
            </a:prstGeom>
            <a:noFill/>
            <a:ln w="9525">
              <a:noFill/>
              <a:miter/>
            </a:ln>
          </p:spPr>
          <p:txBody>
            <a:bodyPr wrap="none">
              <a:spAutoFit/>
            </a:bodyPr>
            <a:lstStyle/>
            <a:p>
              <a:pPr lvl="0" algn="l" eaLnBrk="1" hangingPunct="1"/>
              <a:r>
                <a:rPr lang="zh-CN" altLang="en-US" sz="2000" b="0" dirty="0">
                  <a:latin typeface="Times New Roman" panose="02020603050405020304" pitchFamily="18" charset="0"/>
                  <a:ea typeface="黑体" panose="02010609060101010101" pitchFamily="49" charset="-122"/>
                </a:rPr>
                <a:t>如</a:t>
              </a:r>
              <a:r>
                <a:rPr lang="zh-CN" altLang="en-US" sz="1200" b="0" i="1" dirty="0">
                  <a:latin typeface="Times New Roman" panose="02020603050405020304" pitchFamily="18" charset="0"/>
                  <a:ea typeface="黑体" panose="02010609060101010101" pitchFamily="49" charset="-122"/>
                </a:rPr>
                <a:t>：              </a:t>
              </a:r>
              <a:r>
                <a:rPr lang="en-US" altLang="zh-CN" b="0" i="1" dirty="0">
                  <a:latin typeface="Times New Roman" panose="02020603050405020304" pitchFamily="18" charset="0"/>
                  <a:ea typeface="黑体" panose="02010609060101010101" pitchFamily="49" charset="-122"/>
                </a:rPr>
                <a:t>r </a:t>
              </a:r>
              <a:r>
                <a:rPr lang="en-US" altLang="zh-CN" b="0" dirty="0">
                  <a:latin typeface="Times New Roman" panose="02020603050405020304" pitchFamily="18" charset="0"/>
                  <a:ea typeface="黑体" panose="02010609060101010101" pitchFamily="49" charset="-122"/>
                </a:rPr>
                <a:t>=2.50cm , </a:t>
              </a:r>
              <a:r>
                <a:rPr lang="en-US" altLang="zh-CN" b="0" i="1" dirty="0">
                  <a:latin typeface="Times New Roman" panose="02020603050405020304" pitchFamily="18" charset="0"/>
                  <a:ea typeface="黑体" panose="02010609060101010101" pitchFamily="49" charset="-122"/>
                </a:rPr>
                <a:t>h </a:t>
              </a:r>
              <a:r>
                <a:rPr lang="en-US" altLang="zh-CN" b="0" dirty="0">
                  <a:latin typeface="Times New Roman" panose="02020603050405020304" pitchFamily="18" charset="0"/>
                  <a:ea typeface="黑体" panose="02010609060101010101" pitchFamily="49" charset="-122"/>
                </a:rPr>
                <a:t>=</a:t>
              </a:r>
              <a:r>
                <a:rPr lang="en-US" altLang="zh-CN" b="0" u="sng" dirty="0">
                  <a:latin typeface="Times New Roman" panose="02020603050405020304" pitchFamily="18" charset="0"/>
                  <a:ea typeface="黑体" panose="02010609060101010101" pitchFamily="49" charset="-122"/>
                </a:rPr>
                <a:t>        </a:t>
              </a:r>
              <a:r>
                <a:rPr lang="en-US" altLang="zh-CN" b="0" dirty="0">
                  <a:latin typeface="Times New Roman" panose="02020603050405020304" pitchFamily="18" charset="0"/>
                  <a:ea typeface="黑体" panose="02010609060101010101" pitchFamily="49" charset="-122"/>
                </a:rPr>
                <a:t>cm</a:t>
              </a:r>
              <a:endParaRPr lang="zh-CN" altLang="en-US" b="0" dirty="0">
                <a:latin typeface="Times New Roman" panose="02020603050405020304" pitchFamily="18" charset="0"/>
                <a:ea typeface="黑体" panose="02010609060101010101" pitchFamily="49" charset="-122"/>
              </a:endParaRPr>
            </a:p>
          </p:txBody>
        </p:sp>
      </p:gr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67</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8965"/>
                                        </p:tgtEl>
                                        <p:attrNameLst>
                                          <p:attrName>style.visibility</p:attrName>
                                        </p:attrNameLst>
                                      </p:cBhvr>
                                      <p:to>
                                        <p:strVal val="visible"/>
                                      </p:to>
                                    </p:set>
                                    <p:animEffect transition="in" filter="dissolve">
                                      <p:cBhvr>
                                        <p:cTn id="7" dur="500"/>
                                        <p:tgtEl>
                                          <p:spTgt spid="16896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68966"/>
                                        </p:tgtEl>
                                        <p:attrNameLst>
                                          <p:attrName>style.visibility</p:attrName>
                                        </p:attrNameLst>
                                      </p:cBhvr>
                                      <p:to>
                                        <p:strVal val="visible"/>
                                      </p:to>
                                    </p:set>
                                    <p:animEffect transition="in" filter="slide(fromBottom)">
                                      <p:cBhvr>
                                        <p:cTn id="12" dur="500"/>
                                        <p:tgtEl>
                                          <p:spTgt spid="16896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9047"/>
                                        </p:tgtEl>
                                        <p:attrNameLst>
                                          <p:attrName>style.visibility</p:attrName>
                                        </p:attrNameLst>
                                      </p:cBhvr>
                                      <p:to>
                                        <p:strVal val="visible"/>
                                      </p:to>
                                    </p:set>
                                    <p:anim calcmode="lin" valueType="num">
                                      <p:cBhvr additive="base">
                                        <p:cTn id="17" dur="500" fill="hold"/>
                                        <p:tgtEl>
                                          <p:spTgt spid="169047"/>
                                        </p:tgtEl>
                                        <p:attrNameLst>
                                          <p:attrName>ppt_x</p:attrName>
                                        </p:attrNameLst>
                                      </p:cBhvr>
                                      <p:tavLst>
                                        <p:tav tm="0">
                                          <p:val>
                                            <p:strVal val="#ppt_x"/>
                                          </p:val>
                                        </p:tav>
                                        <p:tav tm="100000">
                                          <p:val>
                                            <p:strVal val="#ppt_x"/>
                                          </p:val>
                                        </p:tav>
                                      </p:tavLst>
                                    </p:anim>
                                    <p:anim calcmode="lin" valueType="num">
                                      <p:cBhvr additive="base">
                                        <p:cTn id="18" dur="500" fill="hold"/>
                                        <p:tgtEl>
                                          <p:spTgt spid="1690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5" grpId="0"/>
      <p:bldP spid="16896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C0EFCC8F-90F0-4539-BC4D-1E4FF4FA0D37}" type="datetime1">
              <a:rPr lang="zh-CN" altLang="en-US" sz="2200" smtClean="0"/>
              <a:t>2023/2/20</a:t>
            </a:fld>
            <a:endParaRPr lang="en-US" altLang="zh-CN" sz="2200" dirty="0"/>
          </a:p>
        </p:txBody>
      </p:sp>
      <p:sp>
        <p:nvSpPr>
          <p:cNvPr id="58371" name="Text Box 3"/>
          <p:cNvSpPr txBox="1"/>
          <p:nvPr/>
        </p:nvSpPr>
        <p:spPr>
          <a:xfrm>
            <a:off x="135339" y="1401763"/>
            <a:ext cx="615553" cy="3395662"/>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数 据 处 理 方 法</a:t>
            </a:r>
          </a:p>
        </p:txBody>
      </p:sp>
      <p:sp>
        <p:nvSpPr>
          <p:cNvPr id="58372" name="Text Box 4"/>
          <p:cNvSpPr txBox="1"/>
          <p:nvPr/>
        </p:nvSpPr>
        <p:spPr>
          <a:xfrm>
            <a:off x="1425972" y="260652"/>
            <a:ext cx="7488238" cy="830997"/>
          </a:xfrm>
          <a:prstGeom prst="rect">
            <a:avLst/>
          </a:prstGeom>
          <a:noFill/>
          <a:ln w="9525">
            <a:noFill/>
            <a:miter/>
          </a:ln>
        </p:spPr>
        <p:txBody>
          <a:bodyPr>
            <a:spAutoFit/>
          </a:bodyPr>
          <a:lstStyle/>
          <a:p>
            <a:pPr lvl="0" algn="l" eaLnBrk="1" hangingPunct="1"/>
            <a:r>
              <a:rPr lang="zh-CN" altLang="en-US" sz="2400" dirty="0">
                <a:solidFill>
                  <a:srgbClr val="FF0000"/>
                </a:solidFill>
                <a:latin typeface="宋体" panose="02010600030101010101" pitchFamily="2" charset="-122"/>
              </a:rPr>
              <a:t>二、图示法</a:t>
            </a:r>
            <a:r>
              <a:rPr lang="zh-CN" altLang="en-US" sz="2400" dirty="0">
                <a:solidFill>
                  <a:srgbClr val="000000"/>
                </a:solidFill>
                <a:latin typeface="宋体" panose="02010600030101010101" pitchFamily="2" charset="-122"/>
              </a:rPr>
              <a:t>----将数据之间的关系或其变化情况用图线直观地表示出来</a:t>
            </a:r>
          </a:p>
        </p:txBody>
      </p:sp>
      <p:sp>
        <p:nvSpPr>
          <p:cNvPr id="169990" name="Text Box 6"/>
          <p:cNvSpPr txBox="1"/>
          <p:nvPr/>
        </p:nvSpPr>
        <p:spPr>
          <a:xfrm>
            <a:off x="1403354" y="1268760"/>
            <a:ext cx="4968875" cy="1311128"/>
          </a:xfrm>
          <a:prstGeom prst="rect">
            <a:avLst/>
          </a:prstGeom>
          <a:noFill/>
          <a:ln w="9525">
            <a:noFill/>
            <a:miter/>
          </a:ln>
        </p:spPr>
        <p:txBody>
          <a:bodyPr>
            <a:spAutoFit/>
          </a:bodyPr>
          <a:lstStyle/>
          <a:p>
            <a:pPr lvl="0" algn="l" eaLnBrk="1" hangingPunct="1">
              <a:lnSpc>
                <a:spcPct val="120000"/>
              </a:lnSpc>
            </a:pPr>
            <a:r>
              <a:rPr lang="zh-CN" altLang="en-US" sz="2200" dirty="0">
                <a:latin typeface="宋体" panose="02010600030101010101" pitchFamily="2" charset="-122"/>
              </a:rPr>
              <a:t>优点：直观显示物理量之间的变化规律；</a:t>
            </a:r>
          </a:p>
          <a:p>
            <a:pPr lvl="0" algn="l" eaLnBrk="1" hangingPunct="1">
              <a:lnSpc>
                <a:spcPct val="120000"/>
              </a:lnSpc>
            </a:pPr>
            <a:r>
              <a:rPr lang="zh-CN" altLang="en-US" sz="2200" dirty="0">
                <a:latin typeface="宋体" panose="02010600030101010101" pitchFamily="2" charset="-122"/>
              </a:rPr>
              <a:t>      内插法求值；</a:t>
            </a:r>
          </a:p>
          <a:p>
            <a:pPr lvl="0" algn="l" eaLnBrk="1" hangingPunct="1">
              <a:lnSpc>
                <a:spcPct val="120000"/>
              </a:lnSpc>
            </a:pPr>
            <a:r>
              <a:rPr lang="zh-CN" altLang="en-US" sz="2200" dirty="0">
                <a:latin typeface="宋体" panose="02010600030101010101" pitchFamily="2" charset="-122"/>
              </a:rPr>
              <a:t>      外推法求值。</a:t>
            </a:r>
          </a:p>
        </p:txBody>
      </p:sp>
      <p:sp>
        <p:nvSpPr>
          <p:cNvPr id="169991" name="Text Box 7"/>
          <p:cNvSpPr txBox="1"/>
          <p:nvPr/>
        </p:nvSpPr>
        <p:spPr>
          <a:xfrm>
            <a:off x="1403350" y="2619262"/>
            <a:ext cx="6769100" cy="904863"/>
          </a:xfrm>
          <a:prstGeom prst="rect">
            <a:avLst/>
          </a:prstGeom>
          <a:noFill/>
          <a:ln w="9525">
            <a:noFill/>
            <a:miter/>
          </a:ln>
        </p:spPr>
        <p:txBody>
          <a:bodyPr>
            <a:spAutoFit/>
          </a:bodyPr>
          <a:lstStyle/>
          <a:p>
            <a:pPr lvl="0" algn="l" eaLnBrk="1" hangingPunct="1">
              <a:lnSpc>
                <a:spcPct val="120000"/>
              </a:lnSpc>
            </a:pPr>
            <a:r>
              <a:rPr lang="zh-CN" altLang="en-US" sz="2200" dirty="0">
                <a:latin typeface="宋体" panose="02010600030101010101" pitchFamily="2" charset="-122"/>
              </a:rPr>
              <a:t>缺点：三个及其以上的变量不适用；</a:t>
            </a:r>
          </a:p>
          <a:p>
            <a:pPr lvl="0" algn="l" eaLnBrk="1" hangingPunct="1">
              <a:lnSpc>
                <a:spcPct val="120000"/>
              </a:lnSpc>
            </a:pPr>
            <a:r>
              <a:rPr lang="zh-CN" altLang="en-US" sz="2200" dirty="0">
                <a:latin typeface="宋体" panose="02010600030101010101" pitchFamily="2" charset="-122"/>
              </a:rPr>
              <a:t>      绘图时易引入人为误差。</a:t>
            </a:r>
          </a:p>
        </p:txBody>
      </p:sp>
      <p:sp>
        <p:nvSpPr>
          <p:cNvPr id="169992" name="Text Box 8"/>
          <p:cNvSpPr txBox="1"/>
          <p:nvPr/>
        </p:nvSpPr>
        <p:spPr>
          <a:xfrm>
            <a:off x="1435104" y="3501012"/>
            <a:ext cx="3497263" cy="430887"/>
          </a:xfrm>
          <a:prstGeom prst="rect">
            <a:avLst/>
          </a:prstGeom>
          <a:noFill/>
          <a:ln w="9525">
            <a:noFill/>
            <a:miter/>
          </a:ln>
        </p:spPr>
        <p:txBody>
          <a:bodyPr>
            <a:spAutoFit/>
          </a:bodyPr>
          <a:lstStyle/>
          <a:p>
            <a:pPr lvl="0" algn="l" eaLnBrk="1" hangingPunct="1"/>
            <a:r>
              <a:rPr lang="zh-CN" altLang="en-US" sz="2200" dirty="0">
                <a:solidFill>
                  <a:srgbClr val="0000CC"/>
                </a:solidFill>
                <a:latin typeface="Tahoma" panose="020B0604030504040204" pitchFamily="34" charset="0"/>
                <a:ea typeface="黑体" panose="02010609060101010101" pitchFamily="49" charset="-122"/>
              </a:rPr>
              <a:t>作图步骤</a:t>
            </a:r>
            <a:r>
              <a:rPr lang="zh-CN" altLang="en-US" sz="2200" dirty="0">
                <a:solidFill>
                  <a:srgbClr val="0000CC"/>
                </a:solidFill>
                <a:latin typeface="Tahoma" panose="020B0604030504040204" pitchFamily="34" charset="0"/>
              </a:rPr>
              <a:t> ：</a:t>
            </a:r>
          </a:p>
        </p:txBody>
      </p:sp>
      <p:sp>
        <p:nvSpPr>
          <p:cNvPr id="169993" name="Text Box 9"/>
          <p:cNvSpPr txBox="1"/>
          <p:nvPr/>
        </p:nvSpPr>
        <p:spPr>
          <a:xfrm>
            <a:off x="971600" y="3884402"/>
            <a:ext cx="6229350" cy="430887"/>
          </a:xfrm>
          <a:prstGeom prst="rect">
            <a:avLst/>
          </a:prstGeom>
          <a:noFill/>
          <a:ln w="9525">
            <a:noFill/>
            <a:miter/>
          </a:ln>
        </p:spPr>
        <p:txBody>
          <a:bodyPr>
            <a:spAutoFit/>
          </a:bodyPr>
          <a:lstStyle/>
          <a:p>
            <a:pPr lvl="0" algn="l" eaLnBrk="1" hangingPunct="1"/>
            <a:r>
              <a:rPr lang="en-US" altLang="zh-CN" sz="2200" dirty="0">
                <a:latin typeface="宋体" panose="02010600030101010101" pitchFamily="2" charset="-122"/>
              </a:rPr>
              <a:t>1. </a:t>
            </a:r>
            <a:r>
              <a:rPr lang="zh-CN" altLang="en-US" sz="2200" dirty="0">
                <a:latin typeface="宋体" panose="02010600030101010101" pitchFamily="2" charset="-122"/>
              </a:rPr>
              <a:t>选用合适的坐标纸</a:t>
            </a:r>
          </a:p>
        </p:txBody>
      </p:sp>
      <p:sp>
        <p:nvSpPr>
          <p:cNvPr id="169994" name="Text Box 10"/>
          <p:cNvSpPr txBox="1"/>
          <p:nvPr/>
        </p:nvSpPr>
        <p:spPr>
          <a:xfrm>
            <a:off x="971604" y="4305347"/>
            <a:ext cx="5851525" cy="430887"/>
          </a:xfrm>
          <a:prstGeom prst="rect">
            <a:avLst/>
          </a:prstGeom>
          <a:noFill/>
          <a:ln w="9525">
            <a:noFill/>
            <a:miter/>
          </a:ln>
        </p:spPr>
        <p:txBody>
          <a:bodyPr>
            <a:spAutoFit/>
          </a:bodyPr>
          <a:lstStyle/>
          <a:p>
            <a:pPr lvl="0" algn="l" eaLnBrk="1" hangingPunct="1"/>
            <a:r>
              <a:rPr lang="en-US" altLang="zh-CN" sz="2200" dirty="0">
                <a:latin typeface="宋体" panose="02010600030101010101" pitchFamily="2" charset="-122"/>
              </a:rPr>
              <a:t>2.</a:t>
            </a:r>
            <a:r>
              <a:rPr lang="zh-CN" altLang="en-US" sz="2200" dirty="0">
                <a:latin typeface="Times New Roman" panose="02020603050405020304" pitchFamily="18" charset="0"/>
                <a:ea typeface="Times New Roman" panose="02020603050405020304" pitchFamily="18" charset="0"/>
              </a:rPr>
              <a:t> </a:t>
            </a:r>
            <a:r>
              <a:rPr lang="zh-CN" altLang="en-US" sz="2200" dirty="0">
                <a:latin typeface="宋体" panose="02010600030101010101" pitchFamily="2" charset="-122"/>
              </a:rPr>
              <a:t>坐标轴的比例与标度</a:t>
            </a:r>
          </a:p>
        </p:txBody>
      </p:sp>
      <p:sp>
        <p:nvSpPr>
          <p:cNvPr id="11" name="Text Box 4"/>
          <p:cNvSpPr txBox="1"/>
          <p:nvPr/>
        </p:nvSpPr>
        <p:spPr>
          <a:xfrm>
            <a:off x="1475656" y="4729486"/>
            <a:ext cx="7344570" cy="1209562"/>
          </a:xfrm>
          <a:prstGeom prst="rect">
            <a:avLst/>
          </a:prstGeom>
          <a:noFill/>
          <a:ln w="9525">
            <a:noFill/>
            <a:miter/>
          </a:ln>
        </p:spPr>
        <p:txBody>
          <a:bodyPr wrap="square">
            <a:spAutoFit/>
          </a:bodyPr>
          <a:lstStyle/>
          <a:p>
            <a:pPr lvl="0" algn="l" eaLnBrk="1" hangingPunct="1">
              <a:lnSpc>
                <a:spcPct val="110000"/>
              </a:lnSpc>
            </a:pPr>
            <a:r>
              <a:rPr lang="zh-CN" altLang="en-US" sz="2200" dirty="0">
                <a:latin typeface="宋体" panose="02010600030101010101" pitchFamily="2" charset="-122"/>
              </a:rPr>
              <a:t>（</a:t>
            </a:r>
            <a:r>
              <a:rPr lang="en-US" altLang="zh-CN" sz="2200" dirty="0">
                <a:latin typeface="宋体" panose="02010600030101010101" pitchFamily="2" charset="-122"/>
              </a:rPr>
              <a:t>1</a:t>
            </a:r>
            <a:r>
              <a:rPr lang="zh-CN" altLang="en-US" sz="2200" dirty="0">
                <a:latin typeface="宋体" panose="02010600030101010101" pitchFamily="2" charset="-122"/>
              </a:rPr>
              <a:t>）原则上，</a:t>
            </a:r>
            <a:r>
              <a:rPr lang="zh-CN" altLang="en-US" sz="2200" dirty="0">
                <a:solidFill>
                  <a:srgbClr val="FF0000"/>
                </a:solidFill>
                <a:latin typeface="宋体" panose="02010600030101010101" pitchFamily="2" charset="-122"/>
              </a:rPr>
              <a:t>坐标中的最小格对应测量值可靠数字的最后一位，</a:t>
            </a:r>
            <a:r>
              <a:rPr lang="zh-CN" altLang="en-US" sz="2200" dirty="0">
                <a:latin typeface="宋体" panose="02010600030101010101" pitchFamily="2" charset="-122"/>
              </a:rPr>
              <a:t>可根据情况选择这一位的</a:t>
            </a:r>
            <a:r>
              <a:rPr lang="zh-CN" altLang="en-US" sz="2200" dirty="0">
                <a:latin typeface="Times New Roman" panose="02020603050405020304" pitchFamily="18" charset="0"/>
              </a:rPr>
              <a:t>“</a:t>
            </a:r>
            <a:r>
              <a:rPr lang="zh-CN" altLang="en-US" sz="2200" dirty="0">
                <a:latin typeface="宋体" panose="02010600030101010101" pitchFamily="2" charset="-122"/>
              </a:rPr>
              <a:t>1</a:t>
            </a:r>
            <a:r>
              <a:rPr lang="zh-CN" altLang="en-US" sz="2200" dirty="0">
                <a:latin typeface="Times New Roman" panose="02020603050405020304" pitchFamily="18" charset="0"/>
              </a:rPr>
              <a:t>”</a:t>
            </a:r>
            <a:r>
              <a:rPr lang="zh-CN" altLang="en-US" sz="2200" dirty="0">
                <a:latin typeface="宋体" panose="02010600030101010101" pitchFamily="2" charset="-122"/>
              </a:rPr>
              <a:t>、</a:t>
            </a:r>
            <a:r>
              <a:rPr lang="zh-CN" altLang="en-US" sz="2200" dirty="0">
                <a:latin typeface="Times New Roman" panose="02020603050405020304" pitchFamily="18" charset="0"/>
              </a:rPr>
              <a:t>“</a:t>
            </a:r>
            <a:r>
              <a:rPr lang="zh-CN" altLang="en-US" sz="2200" dirty="0">
                <a:latin typeface="宋体" panose="02010600030101010101" pitchFamily="2" charset="-122"/>
              </a:rPr>
              <a:t>2</a:t>
            </a:r>
            <a:r>
              <a:rPr lang="zh-CN" altLang="en-US" sz="2200" dirty="0">
                <a:latin typeface="Times New Roman" panose="02020603050405020304" pitchFamily="18" charset="0"/>
              </a:rPr>
              <a:t>”</a:t>
            </a:r>
            <a:r>
              <a:rPr lang="zh-CN" altLang="en-US" sz="2200" dirty="0">
                <a:latin typeface="宋体" panose="02010600030101010101" pitchFamily="2" charset="-122"/>
              </a:rPr>
              <a:t>或</a:t>
            </a:r>
            <a:r>
              <a:rPr lang="zh-CN" altLang="en-US" sz="2200" dirty="0">
                <a:latin typeface="Times New Roman" panose="02020603050405020304" pitchFamily="18" charset="0"/>
              </a:rPr>
              <a:t>“</a:t>
            </a:r>
            <a:r>
              <a:rPr lang="zh-CN" altLang="en-US" sz="2200" dirty="0">
                <a:latin typeface="宋体" panose="02010600030101010101" pitchFamily="2" charset="-122"/>
              </a:rPr>
              <a:t>5</a:t>
            </a:r>
            <a:r>
              <a:rPr lang="zh-CN" altLang="en-US" sz="2200" dirty="0">
                <a:latin typeface="Times New Roman" panose="02020603050405020304" pitchFamily="18" charset="0"/>
              </a:rPr>
              <a:t>”</a:t>
            </a:r>
            <a:r>
              <a:rPr lang="zh-CN" altLang="en-US" sz="2200" dirty="0">
                <a:latin typeface="宋体" panose="02010600030101010101" pitchFamily="2" charset="-122"/>
              </a:rPr>
              <a:t>倍</a:t>
            </a:r>
            <a:endParaRPr lang="en-US" altLang="zh-CN" sz="2200" dirty="0">
              <a:latin typeface="宋体" panose="02010600030101010101" pitchFamily="2" charset="-122"/>
            </a:endParaRPr>
          </a:p>
        </p:txBody>
      </p:sp>
      <p:sp>
        <p:nvSpPr>
          <p:cNvPr id="12" name="Text Box 5"/>
          <p:cNvSpPr txBox="1"/>
          <p:nvPr/>
        </p:nvSpPr>
        <p:spPr>
          <a:xfrm>
            <a:off x="1475656" y="5799149"/>
            <a:ext cx="7255016" cy="837152"/>
          </a:xfrm>
          <a:prstGeom prst="rect">
            <a:avLst/>
          </a:prstGeom>
          <a:noFill/>
          <a:ln w="9525">
            <a:noFill/>
            <a:miter/>
          </a:ln>
        </p:spPr>
        <p:txBody>
          <a:bodyPr wrap="square">
            <a:spAutoFit/>
          </a:bodyPr>
          <a:lstStyle/>
          <a:p>
            <a:pPr lvl="0" algn="l" eaLnBrk="1" hangingPunct="1">
              <a:lnSpc>
                <a:spcPct val="110000"/>
              </a:lnSpc>
            </a:pPr>
            <a:r>
              <a:rPr lang="zh-CN" altLang="en-US" sz="2200" dirty="0">
                <a:latin typeface="宋体" panose="02010600030101010101" pitchFamily="2" charset="-122"/>
              </a:rPr>
              <a:t>（</a:t>
            </a:r>
            <a:r>
              <a:rPr lang="en-US" altLang="zh-CN" sz="2200" dirty="0">
                <a:latin typeface="宋体" panose="02010600030101010101" pitchFamily="2" charset="-122"/>
              </a:rPr>
              <a:t>2</a:t>
            </a:r>
            <a:r>
              <a:rPr lang="zh-CN" altLang="en-US" sz="2200" dirty="0">
                <a:latin typeface="宋体" panose="02010600030101010101" pitchFamily="2" charset="-122"/>
              </a:rPr>
              <a:t>）坐标轴的起点不一定从零开始，</a:t>
            </a:r>
            <a:r>
              <a:rPr lang="zh-CN" altLang="en-US" sz="2200" dirty="0">
                <a:solidFill>
                  <a:srgbClr val="FF0000"/>
                </a:solidFill>
                <a:latin typeface="宋体" panose="02010600030101010101" pitchFamily="2" charset="-122"/>
              </a:rPr>
              <a:t>标度用整数，不用测量值。</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68</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9990"/>
                                        </p:tgtEl>
                                        <p:attrNameLst>
                                          <p:attrName>style.visibility</p:attrName>
                                        </p:attrNameLst>
                                      </p:cBhvr>
                                      <p:to>
                                        <p:strVal val="visible"/>
                                      </p:to>
                                    </p:set>
                                    <p:animEffect transition="in" filter="box(in)">
                                      <p:cBhvr>
                                        <p:cTn id="7" dur="500"/>
                                        <p:tgtEl>
                                          <p:spTgt spid="1699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9991"/>
                                        </p:tgtEl>
                                        <p:attrNameLst>
                                          <p:attrName>style.visibility</p:attrName>
                                        </p:attrNameLst>
                                      </p:cBhvr>
                                      <p:to>
                                        <p:strVal val="visible"/>
                                      </p:to>
                                    </p:set>
                                    <p:animEffect transition="in" filter="dissolve">
                                      <p:cBhvr>
                                        <p:cTn id="12" dur="500"/>
                                        <p:tgtEl>
                                          <p:spTgt spid="16999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9992"/>
                                        </p:tgtEl>
                                        <p:attrNameLst>
                                          <p:attrName>style.visibility</p:attrName>
                                        </p:attrNameLst>
                                      </p:cBhvr>
                                      <p:to>
                                        <p:strVal val="visible"/>
                                      </p:to>
                                    </p:set>
                                    <p:animEffect transition="in" filter="dissolve">
                                      <p:cBhvr>
                                        <p:cTn id="17" dur="500"/>
                                        <p:tgtEl>
                                          <p:spTgt spid="16999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9993"/>
                                        </p:tgtEl>
                                        <p:attrNameLst>
                                          <p:attrName>style.visibility</p:attrName>
                                        </p:attrNameLst>
                                      </p:cBhvr>
                                      <p:to>
                                        <p:strVal val="visible"/>
                                      </p:to>
                                    </p:set>
                                    <p:animEffect transition="in" filter="dissolve">
                                      <p:cBhvr>
                                        <p:cTn id="22" dur="500"/>
                                        <p:tgtEl>
                                          <p:spTgt spid="16999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9994"/>
                                        </p:tgtEl>
                                        <p:attrNameLst>
                                          <p:attrName>style.visibility</p:attrName>
                                        </p:attrNameLst>
                                      </p:cBhvr>
                                      <p:to>
                                        <p:strVal val="visible"/>
                                      </p:to>
                                    </p:set>
                                    <p:animEffect transition="in" filter="dissolve">
                                      <p:cBhvr>
                                        <p:cTn id="27" dur="500"/>
                                        <p:tgtEl>
                                          <p:spTgt spid="16999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90" grpId="0"/>
      <p:bldP spid="169991" grpId="0"/>
      <p:bldP spid="169992" grpId="0"/>
      <p:bldP spid="169993" grpId="0"/>
      <p:bldP spid="169994" grpId="0"/>
      <p:bldP spid="11" grpId="0"/>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9774E998-C7A3-484D-88C2-6EE2C458B100}" type="datetime1">
              <a:rPr lang="zh-CN" altLang="en-US" sz="2200" smtClean="0"/>
              <a:t>2023/2/20</a:t>
            </a:fld>
            <a:endParaRPr lang="en-US" altLang="zh-CN" sz="2200" dirty="0"/>
          </a:p>
        </p:txBody>
      </p:sp>
      <p:sp>
        <p:nvSpPr>
          <p:cNvPr id="59395" name="Text Box 3"/>
          <p:cNvSpPr txBox="1"/>
          <p:nvPr/>
        </p:nvSpPr>
        <p:spPr>
          <a:xfrm>
            <a:off x="227669" y="1401763"/>
            <a:ext cx="523220" cy="3179762"/>
          </a:xfrm>
          <a:prstGeom prst="rect">
            <a:avLst/>
          </a:prstGeom>
          <a:noFill/>
          <a:ln w="9525">
            <a:noFill/>
            <a:miter/>
          </a:ln>
        </p:spPr>
        <p:txBody>
          <a:bodyPr vert="eaVert">
            <a:spAutoFit/>
          </a:bodyPr>
          <a:lstStyle/>
          <a:p>
            <a:pPr lvl="0" algn="l" eaLnBrk="1" hangingPunct="1"/>
            <a:r>
              <a:rPr lang="zh-CN" altLang="en-US" sz="2200" dirty="0">
                <a:solidFill>
                  <a:srgbClr val="FF3300"/>
                </a:solidFill>
                <a:latin typeface="黑体" panose="02010609060101010101" pitchFamily="49" charset="-122"/>
                <a:ea typeface="黑体" panose="02010609060101010101" pitchFamily="49" charset="-122"/>
              </a:rPr>
              <a:t>数 据 处 理 方 法</a:t>
            </a:r>
          </a:p>
        </p:txBody>
      </p:sp>
      <p:sp>
        <p:nvSpPr>
          <p:cNvPr id="171014" name="Text Box 6"/>
          <p:cNvSpPr txBox="1"/>
          <p:nvPr/>
        </p:nvSpPr>
        <p:spPr>
          <a:xfrm>
            <a:off x="1429544" y="1898964"/>
            <a:ext cx="3538538" cy="444674"/>
          </a:xfrm>
          <a:prstGeom prst="rect">
            <a:avLst/>
          </a:prstGeom>
          <a:noFill/>
          <a:ln w="9525">
            <a:noFill/>
            <a:miter/>
          </a:ln>
        </p:spPr>
        <p:txBody>
          <a:bodyPr>
            <a:spAutoFit/>
          </a:bodyPr>
          <a:lstStyle/>
          <a:p>
            <a:pPr lvl="0" algn="l" eaLnBrk="1" hangingPunct="1">
              <a:lnSpc>
                <a:spcPct val="120000"/>
              </a:lnSpc>
            </a:pPr>
            <a:r>
              <a:rPr lang="en-US" altLang="zh-CN" sz="2200" dirty="0">
                <a:latin typeface="宋体" panose="02010600030101010101" pitchFamily="2" charset="-122"/>
              </a:rPr>
              <a:t>3.</a:t>
            </a:r>
            <a:r>
              <a:rPr lang="zh-CN" altLang="en-US" sz="2200" dirty="0">
                <a:latin typeface="宋体" panose="02010600030101010101" pitchFamily="2" charset="-122"/>
              </a:rPr>
              <a:t>标实验点</a:t>
            </a:r>
          </a:p>
        </p:txBody>
      </p:sp>
      <p:sp>
        <p:nvSpPr>
          <p:cNvPr id="171015" name="Text Box 7"/>
          <p:cNvSpPr txBox="1"/>
          <p:nvPr/>
        </p:nvSpPr>
        <p:spPr>
          <a:xfrm>
            <a:off x="1115566" y="2390689"/>
            <a:ext cx="7705032" cy="1751249"/>
          </a:xfrm>
          <a:prstGeom prst="rect">
            <a:avLst/>
          </a:prstGeom>
          <a:noFill/>
          <a:ln w="9525">
            <a:noFill/>
            <a:miter/>
          </a:ln>
        </p:spPr>
        <p:txBody>
          <a:bodyPr wrap="square">
            <a:spAutoFit/>
          </a:bodyPr>
          <a:lstStyle/>
          <a:p>
            <a:pPr lvl="1" algn="l">
              <a:lnSpc>
                <a:spcPct val="120000"/>
              </a:lnSpc>
              <a:spcBef>
                <a:spcPct val="10000"/>
              </a:spcBef>
            </a:pPr>
            <a:r>
              <a:rPr lang="zh-CN" altLang="en-US" sz="2200" dirty="0">
                <a:latin typeface="宋体" panose="02010600030101010101" pitchFamily="2" charset="-122"/>
              </a:rPr>
              <a:t>（</a:t>
            </a:r>
            <a:r>
              <a:rPr lang="en-US" altLang="zh-CN" sz="2200" dirty="0">
                <a:latin typeface="宋体" panose="02010600030101010101" pitchFamily="2" charset="-122"/>
              </a:rPr>
              <a:t>1</a:t>
            </a:r>
            <a:r>
              <a:rPr lang="zh-CN" altLang="en-US" sz="2200" dirty="0">
                <a:latin typeface="宋体" panose="02010600030101010101" pitchFamily="2" charset="-122"/>
              </a:rPr>
              <a:t>）以</a:t>
            </a:r>
            <a:r>
              <a:rPr lang="zh-CN" altLang="en-US" sz="2200" dirty="0">
                <a:latin typeface="Times New Roman" panose="02020603050405020304" pitchFamily="18" charset="0"/>
              </a:rPr>
              <a:t>“</a:t>
            </a:r>
            <a:r>
              <a:rPr lang="zh-CN" altLang="en-US" sz="2200" dirty="0">
                <a:latin typeface="Times New Roman" panose="02020603050405020304" pitchFamily="18" charset="0"/>
                <a:ea typeface="Times New Roman" panose="02020603050405020304" pitchFamily="18" charset="0"/>
              </a:rPr>
              <a:t>+</a:t>
            </a:r>
            <a:r>
              <a:rPr lang="zh-CN" altLang="en-US" sz="2200" dirty="0">
                <a:latin typeface="Times New Roman" panose="02020603050405020304" pitchFamily="18" charset="0"/>
              </a:rPr>
              <a:t>”</a:t>
            </a:r>
            <a:r>
              <a:rPr lang="zh-CN" altLang="en-US" sz="2200" dirty="0">
                <a:latin typeface="宋体" panose="02010600030101010101" pitchFamily="2" charset="-122"/>
              </a:rPr>
              <a:t>、</a:t>
            </a:r>
            <a:r>
              <a:rPr lang="zh-CN" altLang="en-US" sz="2200" dirty="0">
                <a:latin typeface="Times New Roman" panose="02020603050405020304" pitchFamily="18" charset="0"/>
              </a:rPr>
              <a:t>“</a:t>
            </a:r>
            <a:r>
              <a:rPr lang="zh-CN" altLang="en-US" sz="2200" dirty="0">
                <a:latin typeface="Times New Roman" panose="02020603050405020304" pitchFamily="18" charset="0"/>
                <a:ea typeface="Times New Roman" panose="02020603050405020304" pitchFamily="18" charset="0"/>
              </a:rPr>
              <a:t>×</a:t>
            </a:r>
            <a:r>
              <a:rPr lang="zh-CN" altLang="en-US" sz="2200" dirty="0">
                <a:latin typeface="Times New Roman" panose="02020603050405020304" pitchFamily="18" charset="0"/>
              </a:rPr>
              <a:t>”</a:t>
            </a:r>
            <a:r>
              <a:rPr lang="zh-CN" altLang="en-US" sz="2200" dirty="0">
                <a:latin typeface="宋体" panose="02010600030101010101" pitchFamily="2" charset="-122"/>
              </a:rPr>
              <a:t>、 </a:t>
            </a:r>
            <a:r>
              <a:rPr lang="zh-CN" altLang="en-US" sz="2200" dirty="0">
                <a:latin typeface="Times New Roman" panose="02020603050405020304" pitchFamily="18" charset="0"/>
              </a:rPr>
              <a:t>“</a:t>
            </a:r>
            <a:r>
              <a:rPr lang="zh-CN" altLang="en-US" sz="2200" dirty="0">
                <a:latin typeface="宋体" panose="02010600030101010101" pitchFamily="2" charset="-122"/>
              </a:rPr>
              <a:t>⊕</a:t>
            </a:r>
            <a:r>
              <a:rPr lang="zh-CN" altLang="en-US" sz="2200" dirty="0">
                <a:latin typeface="Times New Roman" panose="02020603050405020304" pitchFamily="18" charset="0"/>
              </a:rPr>
              <a:t>”</a:t>
            </a:r>
            <a:r>
              <a:rPr lang="zh-CN" altLang="en-US" sz="2200" dirty="0">
                <a:latin typeface="宋体" panose="02010600030101010101" pitchFamily="2" charset="-122"/>
              </a:rPr>
              <a:t>、 </a:t>
            </a:r>
            <a:r>
              <a:rPr lang="zh-CN" altLang="en-US" sz="2200" dirty="0">
                <a:latin typeface="Times New Roman" panose="02020603050405020304" pitchFamily="18" charset="0"/>
              </a:rPr>
              <a:t>“</a:t>
            </a:r>
            <a:r>
              <a:rPr lang="zh-CN" altLang="en-US" sz="2200" dirty="0">
                <a:latin typeface="宋体" panose="02010600030101010101" pitchFamily="2" charset="-122"/>
              </a:rPr>
              <a:t>⊙</a:t>
            </a:r>
            <a:r>
              <a:rPr lang="zh-CN" altLang="en-US" sz="2200" dirty="0">
                <a:latin typeface="Times New Roman" panose="02020603050405020304" pitchFamily="18" charset="0"/>
              </a:rPr>
              <a:t>”</a:t>
            </a:r>
            <a:r>
              <a:rPr lang="zh-CN" altLang="en-US" sz="2200" dirty="0">
                <a:latin typeface="宋体" panose="02010600030101010101" pitchFamily="2" charset="-122"/>
              </a:rPr>
              <a:t>等符号标出实验点，测量数据落在所标符号的中心，大小适中。</a:t>
            </a:r>
            <a:r>
              <a:rPr lang="zh-CN" altLang="en-US" sz="2200" u="sng" dirty="0">
                <a:solidFill>
                  <a:srgbClr val="FF0000"/>
                </a:solidFill>
                <a:latin typeface="宋体" panose="02010600030101010101" pitchFamily="2" charset="-122"/>
              </a:rPr>
              <a:t>禁止用</a:t>
            </a:r>
            <a:r>
              <a:rPr lang="zh-CN" altLang="en-US" sz="2200" u="sng" dirty="0">
                <a:solidFill>
                  <a:srgbClr val="FF0000"/>
                </a:solidFill>
                <a:latin typeface="Times New Roman" panose="02020603050405020304" pitchFamily="18" charset="0"/>
              </a:rPr>
              <a:t>“</a:t>
            </a:r>
            <a:r>
              <a:rPr lang="zh-CN" altLang="en-US" sz="2200" u="sng" dirty="0">
                <a:solidFill>
                  <a:srgbClr val="FF0000"/>
                </a:solidFill>
                <a:latin typeface="宋体" panose="02010600030101010101" pitchFamily="2" charset="-122"/>
              </a:rPr>
              <a:t> </a:t>
            </a:r>
            <a:r>
              <a:rPr lang="zh-CN" altLang="en-US" sz="2200" u="sng" dirty="0">
                <a:solidFill>
                  <a:srgbClr val="FF0000"/>
                </a:solidFill>
                <a:latin typeface="Times New Roman" panose="02020603050405020304" pitchFamily="18" charset="0"/>
                <a:ea typeface="Times New Roman" panose="02020603050405020304" pitchFamily="18" charset="0"/>
              </a:rPr>
              <a:t>·</a:t>
            </a:r>
            <a:r>
              <a:rPr lang="zh-CN" altLang="en-US" sz="2200" u="sng" dirty="0">
                <a:solidFill>
                  <a:srgbClr val="FF0000"/>
                </a:solidFill>
                <a:latin typeface="宋体" panose="02010600030101010101" pitchFamily="2" charset="-122"/>
                <a:ea typeface="Times New Roman" panose="02020603050405020304" pitchFamily="18" charset="0"/>
              </a:rPr>
              <a:t> </a:t>
            </a:r>
            <a:r>
              <a:rPr lang="zh-CN" altLang="en-US" sz="2200" u="sng" dirty="0">
                <a:solidFill>
                  <a:srgbClr val="FF0000"/>
                </a:solidFill>
                <a:latin typeface="Times New Roman" panose="02020603050405020304" pitchFamily="18" charset="0"/>
              </a:rPr>
              <a:t>”</a:t>
            </a:r>
            <a:r>
              <a:rPr lang="zh-CN" altLang="en-US" sz="2200" u="sng" dirty="0">
                <a:solidFill>
                  <a:srgbClr val="FF0000"/>
                </a:solidFill>
                <a:latin typeface="宋体" panose="02010600030101010101" pitchFamily="2" charset="-122"/>
              </a:rPr>
              <a:t>  </a:t>
            </a:r>
            <a:r>
              <a:rPr lang="zh-CN" altLang="en-US" sz="2200" u="sng" dirty="0">
                <a:solidFill>
                  <a:srgbClr val="FF0000"/>
                </a:solidFill>
                <a:latin typeface="Tahoma" panose="020B0604030504040204" pitchFamily="34" charset="0"/>
              </a:rPr>
              <a:t> </a:t>
            </a:r>
          </a:p>
          <a:p>
            <a:pPr lvl="1" algn="l">
              <a:lnSpc>
                <a:spcPct val="120000"/>
              </a:lnSpc>
              <a:spcBef>
                <a:spcPct val="10000"/>
              </a:spcBef>
            </a:pPr>
            <a:r>
              <a:rPr lang="zh-CN" altLang="en-US" sz="2200" dirty="0">
                <a:latin typeface="宋体" panose="02010600030101010101" pitchFamily="2" charset="-122"/>
              </a:rPr>
              <a:t>（</a:t>
            </a:r>
            <a:r>
              <a:rPr lang="en-US" altLang="zh-CN" sz="2200" dirty="0">
                <a:latin typeface="宋体" panose="02010600030101010101" pitchFamily="2" charset="-122"/>
              </a:rPr>
              <a:t>2</a:t>
            </a:r>
            <a:r>
              <a:rPr lang="zh-CN" altLang="en-US" sz="2200" dirty="0">
                <a:latin typeface="宋体" panose="02010600030101010101" pitchFamily="2" charset="-122"/>
              </a:rPr>
              <a:t>）一条实验曲线用同一种符号。</a:t>
            </a:r>
          </a:p>
        </p:txBody>
      </p:sp>
      <p:sp>
        <p:nvSpPr>
          <p:cNvPr id="171016" name="Text Box 8"/>
          <p:cNvSpPr txBox="1"/>
          <p:nvPr/>
        </p:nvSpPr>
        <p:spPr>
          <a:xfrm>
            <a:off x="1429544" y="4386584"/>
            <a:ext cx="5073532" cy="444674"/>
          </a:xfrm>
          <a:prstGeom prst="rect">
            <a:avLst/>
          </a:prstGeom>
          <a:noFill/>
          <a:ln w="9525">
            <a:noFill/>
            <a:miter/>
          </a:ln>
        </p:spPr>
        <p:txBody>
          <a:bodyPr wrap="square">
            <a:spAutoFit/>
          </a:bodyPr>
          <a:lstStyle/>
          <a:p>
            <a:pPr lvl="0" algn="l" eaLnBrk="1" hangingPunct="1">
              <a:lnSpc>
                <a:spcPct val="120000"/>
              </a:lnSpc>
            </a:pPr>
            <a:r>
              <a:rPr lang="en-US" altLang="zh-CN" sz="2200" dirty="0">
                <a:latin typeface="宋体" panose="02010600030101010101" pitchFamily="2" charset="-122"/>
              </a:rPr>
              <a:t>4.</a:t>
            </a:r>
            <a:r>
              <a:rPr lang="zh-CN" altLang="en-US" sz="2200" dirty="0">
                <a:latin typeface="宋体" panose="02010600030101010101" pitchFamily="2" charset="-122"/>
              </a:rPr>
              <a:t>连图线（拟合线）</a:t>
            </a:r>
          </a:p>
        </p:txBody>
      </p:sp>
      <p:sp>
        <p:nvSpPr>
          <p:cNvPr id="171017" name="Text Box 9"/>
          <p:cNvSpPr txBox="1"/>
          <p:nvPr/>
        </p:nvSpPr>
        <p:spPr>
          <a:xfrm>
            <a:off x="1115616" y="4885182"/>
            <a:ext cx="7848872" cy="972574"/>
          </a:xfrm>
          <a:prstGeom prst="rect">
            <a:avLst/>
          </a:prstGeom>
          <a:noFill/>
          <a:ln w="9525">
            <a:noFill/>
            <a:miter/>
          </a:ln>
        </p:spPr>
        <p:txBody>
          <a:bodyPr wrap="square">
            <a:spAutoFit/>
          </a:bodyPr>
          <a:lstStyle/>
          <a:p>
            <a:pPr lvl="1" algn="l">
              <a:lnSpc>
                <a:spcPct val="120000"/>
              </a:lnSpc>
              <a:spcBef>
                <a:spcPct val="20000"/>
              </a:spcBef>
            </a:pPr>
            <a:r>
              <a:rPr lang="zh-CN" altLang="en-US" sz="2200" dirty="0">
                <a:latin typeface="宋体" panose="02010600030101010101" pitchFamily="2" charset="-122"/>
              </a:rPr>
              <a:t>（</a:t>
            </a:r>
            <a:r>
              <a:rPr lang="en-US" altLang="zh-CN" sz="2200" dirty="0">
                <a:latin typeface="宋体" panose="02010600030101010101" pitchFamily="2" charset="-122"/>
              </a:rPr>
              <a:t>1</a:t>
            </a:r>
            <a:r>
              <a:rPr lang="zh-CN" altLang="en-US" sz="2200" dirty="0">
                <a:latin typeface="宋体" panose="02010600030101010101" pitchFamily="2" charset="-122"/>
              </a:rPr>
              <a:t>）把点连成直线或光滑曲线；</a:t>
            </a:r>
            <a:r>
              <a:rPr lang="zh-CN" altLang="en-US" sz="2200" u="sng" dirty="0">
                <a:solidFill>
                  <a:srgbClr val="FF0000"/>
                </a:solidFill>
                <a:latin typeface="宋体" panose="02010600030101010101" pitchFamily="2" charset="-122"/>
              </a:rPr>
              <a:t>不要无限延长</a:t>
            </a:r>
          </a:p>
          <a:p>
            <a:pPr lvl="1" algn="l">
              <a:lnSpc>
                <a:spcPct val="120000"/>
              </a:lnSpc>
              <a:spcBef>
                <a:spcPct val="20000"/>
              </a:spcBef>
            </a:pPr>
            <a:r>
              <a:rPr lang="zh-CN" altLang="en-US" sz="2200" dirty="0">
                <a:latin typeface="宋体" panose="02010600030101010101" pitchFamily="2" charset="-122"/>
              </a:rPr>
              <a:t>（</a:t>
            </a:r>
            <a:r>
              <a:rPr lang="en-US" altLang="zh-CN" sz="2200" dirty="0">
                <a:latin typeface="宋体" panose="02010600030101010101" pitchFamily="2" charset="-122"/>
              </a:rPr>
              <a:t>2</a:t>
            </a:r>
            <a:r>
              <a:rPr lang="zh-CN" altLang="en-US" sz="2200" dirty="0">
                <a:latin typeface="宋体" panose="02010600030101010101" pitchFamily="2" charset="-122"/>
              </a:rPr>
              <a:t>）要求数据点均匀地分布在图线两旁，</a:t>
            </a:r>
            <a:r>
              <a:rPr lang="zh-CN" altLang="en-US" sz="2200" u="sng" dirty="0">
                <a:solidFill>
                  <a:srgbClr val="FF0000"/>
                </a:solidFill>
                <a:latin typeface="宋体" panose="02010600030101010101" pitchFamily="2" charset="-122"/>
              </a:rPr>
              <a:t>连线要细而清晰</a:t>
            </a:r>
          </a:p>
        </p:txBody>
      </p:sp>
      <p:sp>
        <p:nvSpPr>
          <p:cNvPr id="10" name="Text Box 11"/>
          <p:cNvSpPr txBox="1"/>
          <p:nvPr/>
        </p:nvSpPr>
        <p:spPr>
          <a:xfrm>
            <a:off x="1220962" y="500156"/>
            <a:ext cx="7383486" cy="866006"/>
          </a:xfrm>
          <a:prstGeom prst="rect">
            <a:avLst/>
          </a:prstGeom>
          <a:noFill/>
          <a:ln w="9525">
            <a:noFill/>
            <a:miter/>
          </a:ln>
        </p:spPr>
        <p:txBody>
          <a:bodyPr wrap="square">
            <a:spAutoFit/>
          </a:bodyPr>
          <a:lstStyle/>
          <a:p>
            <a:pPr lvl="1" algn="l" eaLnBrk="1" hangingPunct="1">
              <a:lnSpc>
                <a:spcPct val="120000"/>
              </a:lnSpc>
            </a:pPr>
            <a:r>
              <a:rPr lang="zh-CN" altLang="en-US" sz="2200" dirty="0">
                <a:solidFill>
                  <a:srgbClr val="FF0000"/>
                </a:solidFill>
                <a:latin typeface="宋体" panose="02010600030101010101" pitchFamily="2" charset="-122"/>
              </a:rPr>
              <a:t>（</a:t>
            </a:r>
            <a:r>
              <a:rPr lang="en-US" altLang="zh-CN" sz="2200" dirty="0">
                <a:solidFill>
                  <a:srgbClr val="FF0000"/>
                </a:solidFill>
                <a:latin typeface="宋体" panose="02010600030101010101" pitchFamily="2" charset="-122"/>
              </a:rPr>
              <a:t>3</a:t>
            </a:r>
            <a:r>
              <a:rPr lang="zh-CN" altLang="en-US" sz="2200" dirty="0">
                <a:solidFill>
                  <a:srgbClr val="FF0000"/>
                </a:solidFill>
                <a:latin typeface="宋体" panose="02010600030101010101" pitchFamily="2" charset="-122"/>
              </a:rPr>
              <a:t>）用粗实线描出坐标轴</a:t>
            </a:r>
            <a:r>
              <a:rPr lang="zh-CN" altLang="en-US" sz="2200" dirty="0">
                <a:solidFill>
                  <a:srgbClr val="FF0000"/>
                </a:solidFill>
                <a:latin typeface="Times New Roman" panose="02020603050405020304" pitchFamily="18" charset="0"/>
                <a:ea typeface="Times New Roman" panose="02020603050405020304" pitchFamily="18" charset="0"/>
              </a:rPr>
              <a:t>(</a:t>
            </a:r>
            <a:r>
              <a:rPr lang="zh-CN" altLang="en-US" sz="2200" dirty="0">
                <a:solidFill>
                  <a:srgbClr val="FF0000"/>
                </a:solidFill>
                <a:latin typeface="宋体" panose="02010600030101010101" pitchFamily="2" charset="-122"/>
              </a:rPr>
              <a:t>箭头</a:t>
            </a:r>
            <a:r>
              <a:rPr lang="zh-CN" altLang="en-US" sz="2200" dirty="0">
                <a:solidFill>
                  <a:srgbClr val="FF0000"/>
                </a:solidFill>
                <a:latin typeface="Times New Roman" panose="02020603050405020304" pitchFamily="18" charset="0"/>
                <a:ea typeface="Times New Roman" panose="02020603050405020304" pitchFamily="18" charset="0"/>
              </a:rPr>
              <a:t>)</a:t>
            </a:r>
            <a:r>
              <a:rPr lang="zh-CN" altLang="en-US" sz="2200" dirty="0">
                <a:solidFill>
                  <a:srgbClr val="FF0000"/>
                </a:solidFill>
                <a:latin typeface="宋体" panose="02010600030101010101" pitchFamily="2" charset="-122"/>
              </a:rPr>
              <a:t>，</a:t>
            </a:r>
            <a:r>
              <a:rPr lang="zh-CN" altLang="en-US" sz="2200" dirty="0">
                <a:latin typeface="宋体" panose="02010600030101010101" pitchFamily="2" charset="-122"/>
              </a:rPr>
              <a:t>横轴代表自变量</a:t>
            </a:r>
            <a:r>
              <a:rPr lang="zh-CN" altLang="en-US" sz="2200" dirty="0">
                <a:latin typeface="Times New Roman" panose="02020603050405020304" pitchFamily="18" charset="0"/>
                <a:ea typeface="Times New Roman" panose="02020603050405020304" pitchFamily="18" charset="0"/>
              </a:rPr>
              <a:t>,</a:t>
            </a:r>
            <a:r>
              <a:rPr lang="zh-CN" altLang="en-US" sz="2200" dirty="0">
                <a:latin typeface="宋体" panose="02010600030101010101" pitchFamily="2" charset="-122"/>
              </a:rPr>
              <a:t>纵轴代表因变量，标明物理量名称</a:t>
            </a:r>
            <a:r>
              <a:rPr lang="zh-CN" altLang="en-US" sz="2200" dirty="0">
                <a:latin typeface="Times New Roman" panose="02020603050405020304" pitchFamily="18" charset="0"/>
                <a:ea typeface="Times New Roman" panose="02020603050405020304" pitchFamily="18" charset="0"/>
              </a:rPr>
              <a:t>(</a:t>
            </a:r>
            <a:r>
              <a:rPr lang="zh-CN" altLang="en-US" sz="2200" dirty="0">
                <a:latin typeface="宋体" panose="02010600030101010101" pitchFamily="2" charset="-122"/>
              </a:rPr>
              <a:t>或符号</a:t>
            </a:r>
            <a:r>
              <a:rPr lang="zh-CN" altLang="en-US" sz="2200" dirty="0">
                <a:latin typeface="Times New Roman" panose="02020603050405020304" pitchFamily="18" charset="0"/>
                <a:ea typeface="Times New Roman" panose="02020603050405020304" pitchFamily="18" charset="0"/>
              </a:rPr>
              <a:t>)</a:t>
            </a:r>
            <a:r>
              <a:rPr lang="zh-CN" altLang="en-US" sz="2200" dirty="0">
                <a:latin typeface="宋体" panose="02010600030101010101" pitchFamily="2" charset="-122"/>
              </a:rPr>
              <a:t>及单位。</a:t>
            </a:r>
            <a:endParaRPr lang="zh-CN" altLang="en-US" sz="2200" b="0" dirty="0">
              <a:latin typeface="Tahoma" panose="020B0604030504040204" pitchFamily="34" charset="0"/>
            </a:endParaRP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69</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71014"/>
                                        </p:tgtEl>
                                        <p:attrNameLst>
                                          <p:attrName>style.visibility</p:attrName>
                                        </p:attrNameLst>
                                      </p:cBhvr>
                                      <p:to>
                                        <p:strVal val="visible"/>
                                      </p:to>
                                    </p:set>
                                    <p:animEffect transition="in" filter="dissolve">
                                      <p:cBhvr>
                                        <p:cTn id="13" dur="500"/>
                                        <p:tgtEl>
                                          <p:spTgt spid="17101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5" fill="hold" grpId="0" nodeType="clickEffect">
                                  <p:stCondLst>
                                    <p:cond delay="0"/>
                                  </p:stCondLst>
                                  <p:childTnLst>
                                    <p:set>
                                      <p:cBhvr>
                                        <p:cTn id="17" dur="1" fill="hold">
                                          <p:stCondLst>
                                            <p:cond delay="0"/>
                                          </p:stCondLst>
                                        </p:cTn>
                                        <p:tgtEl>
                                          <p:spTgt spid="171015"/>
                                        </p:tgtEl>
                                        <p:attrNameLst>
                                          <p:attrName>style.visibility</p:attrName>
                                        </p:attrNameLst>
                                      </p:cBhvr>
                                      <p:to>
                                        <p:strVal val="visible"/>
                                      </p:to>
                                    </p:set>
                                    <p:animEffect transition="in" filter="blinds(vertical)">
                                      <p:cBhvr>
                                        <p:cTn id="18" dur="500"/>
                                        <p:tgtEl>
                                          <p:spTgt spid="17101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71016"/>
                                        </p:tgtEl>
                                        <p:attrNameLst>
                                          <p:attrName>style.visibility</p:attrName>
                                        </p:attrNameLst>
                                      </p:cBhvr>
                                      <p:to>
                                        <p:strVal val="visible"/>
                                      </p:to>
                                    </p:set>
                                    <p:animEffect transition="in" filter="dissolve">
                                      <p:cBhvr>
                                        <p:cTn id="23" dur="500"/>
                                        <p:tgtEl>
                                          <p:spTgt spid="17101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71017"/>
                                        </p:tgtEl>
                                        <p:attrNameLst>
                                          <p:attrName>style.visibility</p:attrName>
                                        </p:attrNameLst>
                                      </p:cBhvr>
                                      <p:to>
                                        <p:strVal val="visible"/>
                                      </p:to>
                                    </p:set>
                                    <p:anim calcmode="lin" valueType="num">
                                      <p:cBhvr additive="base">
                                        <p:cTn id="28" dur="500" fill="hold"/>
                                        <p:tgtEl>
                                          <p:spTgt spid="171017"/>
                                        </p:tgtEl>
                                        <p:attrNameLst>
                                          <p:attrName>ppt_x</p:attrName>
                                        </p:attrNameLst>
                                      </p:cBhvr>
                                      <p:tavLst>
                                        <p:tav tm="0">
                                          <p:val>
                                            <p:strVal val="#ppt_x"/>
                                          </p:val>
                                        </p:tav>
                                        <p:tav tm="100000">
                                          <p:val>
                                            <p:strVal val="#ppt_x"/>
                                          </p:val>
                                        </p:tav>
                                      </p:tavLst>
                                    </p:anim>
                                    <p:anim calcmode="lin" valueType="num">
                                      <p:cBhvr additive="base">
                                        <p:cTn id="29" dur="500" fill="hold"/>
                                        <p:tgtEl>
                                          <p:spTgt spid="1710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4" grpId="0"/>
      <p:bldP spid="171015" grpId="0"/>
      <p:bldP spid="171016" grpId="0"/>
      <p:bldP spid="171017"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551" y="404665"/>
            <a:ext cx="4415602" cy="792088"/>
          </a:xfrm>
        </p:spPr>
        <p:txBody>
          <a:bodyPr/>
          <a:lstStyle/>
          <a:p>
            <a:r>
              <a:rPr lang="zh-CN" altLang="en-US" sz="2400" b="1" dirty="0"/>
              <a:t>人类观测世界的尺度、方法：</a:t>
            </a:r>
          </a:p>
        </p:txBody>
      </p:sp>
      <p:sp>
        <p:nvSpPr>
          <p:cNvPr id="3" name="内容占位符 2"/>
          <p:cNvSpPr>
            <a:spLocks noGrp="1"/>
          </p:cNvSpPr>
          <p:nvPr>
            <p:ph idx="1"/>
          </p:nvPr>
        </p:nvSpPr>
        <p:spPr>
          <a:xfrm>
            <a:off x="1700210" y="1096718"/>
            <a:ext cx="4463432" cy="2160240"/>
          </a:xfrm>
        </p:spPr>
        <p:txBody>
          <a:bodyPr/>
          <a:lstStyle/>
          <a:p>
            <a:pPr>
              <a:lnSpc>
                <a:spcPct val="150000"/>
              </a:lnSpc>
            </a:pPr>
            <a:r>
              <a:rPr lang="zh-CN" altLang="en-US" sz="1800" dirty="0"/>
              <a:t>天文光学望远镜、射电望远镜</a:t>
            </a:r>
            <a:endParaRPr lang="en-US" altLang="zh-CN" sz="1800" dirty="0"/>
          </a:p>
          <a:p>
            <a:pPr>
              <a:lnSpc>
                <a:spcPct val="150000"/>
              </a:lnSpc>
            </a:pPr>
            <a:r>
              <a:rPr lang="zh-CN" altLang="en-US" sz="1800" dirty="0"/>
              <a:t>照相机（胶片、数码）</a:t>
            </a:r>
            <a:endParaRPr lang="en-US" altLang="zh-CN" sz="1800" dirty="0"/>
          </a:p>
          <a:p>
            <a:pPr>
              <a:lnSpc>
                <a:spcPct val="150000"/>
              </a:lnSpc>
            </a:pPr>
            <a:r>
              <a:rPr lang="zh-CN" altLang="en-US" sz="1800" dirty="0"/>
              <a:t>光学显微镜</a:t>
            </a:r>
            <a:endParaRPr lang="en-US" altLang="zh-CN" sz="1800" dirty="0"/>
          </a:p>
          <a:p>
            <a:pPr>
              <a:lnSpc>
                <a:spcPct val="150000"/>
              </a:lnSpc>
            </a:pPr>
            <a:r>
              <a:rPr lang="zh-CN" altLang="en-US" sz="1800" dirty="0"/>
              <a:t>原子力显微镜</a:t>
            </a:r>
            <a:endParaRPr lang="en-US" altLang="zh-CN" sz="1800" dirty="0"/>
          </a:p>
          <a:p>
            <a:pPr>
              <a:lnSpc>
                <a:spcPct val="150000"/>
              </a:lnSpc>
            </a:pPr>
            <a:r>
              <a:rPr lang="zh-CN" altLang="en-US" sz="1800" dirty="0"/>
              <a:t>扫描隧道显微镜 （</a:t>
            </a:r>
            <a:r>
              <a:rPr lang="en-US" altLang="zh-CN" sz="1800" dirty="0"/>
              <a:t>STM</a:t>
            </a:r>
            <a:r>
              <a:rPr lang="zh-CN" altLang="en-US" sz="1800" dirty="0"/>
              <a:t>）</a:t>
            </a:r>
            <a:endParaRPr lang="en-US" altLang="zh-CN" sz="18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0598" y="2060848"/>
            <a:ext cx="2406464" cy="1602706"/>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0823" y="211877"/>
            <a:ext cx="2425452" cy="1616968"/>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6528" y="4678316"/>
            <a:ext cx="2345630" cy="1824379"/>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1978" y="4722409"/>
            <a:ext cx="1072320" cy="1082158"/>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1457" y="4484962"/>
            <a:ext cx="2659558" cy="1915419"/>
          </a:xfrm>
          <a:prstGeom prst="rect">
            <a:avLst/>
          </a:prstGeom>
        </p:spPr>
      </p:pic>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1481" y="3080979"/>
            <a:ext cx="828729" cy="1250912"/>
          </a:xfrm>
          <a:prstGeom prst="rect">
            <a:avLst/>
          </a:prstGeom>
        </p:spPr>
      </p:pic>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5224" y="4162780"/>
            <a:ext cx="2261051" cy="1584176"/>
          </a:xfrm>
          <a:prstGeom prst="rect">
            <a:avLst/>
          </a:prstGeom>
        </p:spPr>
      </p:pic>
      <p:sp>
        <p:nvSpPr>
          <p:cNvPr id="12" name="Text Box 14"/>
          <p:cNvSpPr txBox="1"/>
          <p:nvPr/>
        </p:nvSpPr>
        <p:spPr>
          <a:xfrm>
            <a:off x="107508" y="2420991"/>
            <a:ext cx="615553" cy="1440061"/>
          </a:xfrm>
          <a:prstGeom prst="rect">
            <a:avLst/>
          </a:prstGeom>
          <a:noFill/>
          <a:ln w="9525">
            <a:noFill/>
            <a:miter/>
          </a:ln>
        </p:spPr>
        <p:txBody>
          <a:bodyPr vert="eaVert" wrap="squar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绪   论</a:t>
            </a:r>
          </a:p>
        </p:txBody>
      </p:sp>
      <p:pic>
        <p:nvPicPr>
          <p:cNvPr id="7" name="图片 6"/>
          <p:cNvPicPr>
            <a:picLocks noChangeAspect="1"/>
          </p:cNvPicPr>
          <p:nvPr/>
        </p:nvPicPr>
        <p:blipFill>
          <a:blip>
            <a:extLst>
              <a:ext uri="{28A0092B-C50C-407E-A947-70E740481C1C}">
                <a14:useLocalDpi xmlns:a14="http://schemas.microsoft.com/office/drawing/2010/main" val="0"/>
              </a:ext>
            </a:extLst>
          </a:blip>
          <a:stretch>
            <a:fillRect/>
          </a:stretch>
        </p:blipFill>
        <p:spPr>
          <a:xfrm>
            <a:off x="5148356" y="4248880"/>
            <a:ext cx="1701924" cy="2029217"/>
          </a:xfrm>
          <a:prstGeom prst="rect">
            <a:avLst/>
          </a:prstGeom>
        </p:spPr>
      </p:pic>
      <p:sp>
        <p:nvSpPr>
          <p:cNvPr id="13" name="日期占位符 12"/>
          <p:cNvSpPr>
            <a:spLocks noGrp="1"/>
          </p:cNvSpPr>
          <p:nvPr>
            <p:ph type="dt" sz="half" idx="10"/>
          </p:nvPr>
        </p:nvSpPr>
        <p:spPr/>
        <p:txBody>
          <a:bodyPr/>
          <a:lstStyle/>
          <a:p>
            <a:pPr rtl="0">
              <a:defRPr/>
            </a:pPr>
            <a:fld id="{FFE096BB-19BA-40C0-9D9B-D8B0D898C97F}" type="datetime1">
              <a:rPr lang="zh-CN" altLang="en-US" smtClean="0">
                <a:cs typeface="+mn-cs"/>
              </a:rPr>
              <a:t>2023/2/20</a:t>
            </a:fld>
            <a:endParaRPr lang="zh-CN" altLang="en-US">
              <a:cs typeface="+mn-cs"/>
            </a:endParaRPr>
          </a:p>
        </p:txBody>
      </p:sp>
      <p:sp>
        <p:nvSpPr>
          <p:cNvPr id="14" name="灯片编号占位符 13"/>
          <p:cNvSpPr>
            <a:spLocks noGrp="1"/>
          </p:cNvSpPr>
          <p:nvPr>
            <p:ph type="sldNum" sz="quarter" idx="12"/>
          </p:nvPr>
        </p:nvSpPr>
        <p:spPr/>
        <p:txBody>
          <a:bodyPr/>
          <a:lstStyle/>
          <a:p>
            <a:pPr lvl="0" algn="l" eaLnBrk="1" hangingPunct="1"/>
            <a:fld id="{9A0DB2DC-4C9A-4742-B13C-FB6460FD3503}" type="slidenum">
              <a:rPr lang="zh-CN" altLang="en-US" sz="1400" b="0" smtClean="0"/>
              <a:t>7</a:t>
            </a:fld>
            <a:endParaRPr lang="en-US" altLang="zh-CN" sz="1400" b="0" dirty="0"/>
          </a:p>
        </p:txBody>
      </p:sp>
    </p:spTree>
  </p:cSld>
  <p:clrMapOvr>
    <a:masterClrMapping/>
  </p:clrMapOvr>
  <p:transition spd="slow">
    <p:randomBar dir="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日期占位符 1"/>
          <p:cNvSpPr txBox="1">
            <a:spLocks noGrp="1"/>
          </p:cNvSpPr>
          <p:nvPr>
            <p:ph type="dt" sz="half" idx="10"/>
          </p:nvPr>
        </p:nvSpPr>
        <p:spPr>
          <a:xfrm>
            <a:off x="6629400" y="6428184"/>
            <a:ext cx="1905000" cy="313184"/>
          </a:xfrm>
          <a:prstGeom prst="rect">
            <a:avLst/>
          </a:prstGeom>
          <a:noFill/>
          <a:ln w="9525">
            <a:noFill/>
            <a:miter/>
          </a:ln>
        </p:spPr>
        <p:txBody>
          <a:bodyPr/>
          <a:lstStyle/>
          <a:p>
            <a:pPr eaLnBrk="1" hangingPunct="1"/>
            <a:fld id="{CCACD501-668D-470A-9E12-7664ED702D9D}" type="datetime1">
              <a:rPr lang="zh-CN" altLang="en-US" smtClean="0"/>
              <a:t>2023/2/20</a:t>
            </a:fld>
            <a:endParaRPr lang="en-US" altLang="zh-CN" dirty="0"/>
          </a:p>
        </p:txBody>
      </p:sp>
      <p:sp>
        <p:nvSpPr>
          <p:cNvPr id="60419" name="Text Box 3"/>
          <p:cNvSpPr txBox="1"/>
          <p:nvPr/>
        </p:nvSpPr>
        <p:spPr>
          <a:xfrm>
            <a:off x="135339" y="1401767"/>
            <a:ext cx="615553" cy="3322637"/>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数 据 处 理 方 法</a:t>
            </a:r>
          </a:p>
        </p:txBody>
      </p:sp>
      <p:sp>
        <p:nvSpPr>
          <p:cNvPr id="60420" name="Text Box 4"/>
          <p:cNvSpPr txBox="1"/>
          <p:nvPr/>
        </p:nvSpPr>
        <p:spPr>
          <a:xfrm>
            <a:off x="1403350" y="333375"/>
            <a:ext cx="2592388" cy="472437"/>
          </a:xfrm>
          <a:prstGeom prst="rect">
            <a:avLst/>
          </a:prstGeom>
          <a:noFill/>
          <a:ln w="9525">
            <a:noFill/>
            <a:miter/>
          </a:ln>
        </p:spPr>
        <p:txBody>
          <a:bodyPr>
            <a:spAutoFit/>
          </a:bodyPr>
          <a:lstStyle/>
          <a:p>
            <a:pPr lvl="0" algn="l" eaLnBrk="1" hangingPunct="1">
              <a:lnSpc>
                <a:spcPct val="125000"/>
              </a:lnSpc>
              <a:spcBef>
                <a:spcPct val="50000"/>
              </a:spcBef>
            </a:pPr>
            <a:r>
              <a:rPr lang="en-US" altLang="zh-CN" sz="2200" dirty="0">
                <a:latin typeface="Times New Roman" panose="02020603050405020304" pitchFamily="18" charset="0"/>
              </a:rPr>
              <a:t>5. </a:t>
            </a:r>
            <a:r>
              <a:rPr lang="zh-CN" altLang="en-US" sz="2200" dirty="0">
                <a:latin typeface="宋体" panose="02010600030101010101" pitchFamily="2" charset="-122"/>
              </a:rPr>
              <a:t>注解说明</a:t>
            </a:r>
            <a:endParaRPr lang="zh-CN" altLang="en-US" sz="2200" b="0" dirty="0">
              <a:latin typeface="Tahoma" panose="020B0604030504040204" pitchFamily="34" charset="0"/>
            </a:endParaRPr>
          </a:p>
        </p:txBody>
      </p:sp>
      <p:sp>
        <p:nvSpPr>
          <p:cNvPr id="172037" name="Text Box 5"/>
          <p:cNvSpPr txBox="1"/>
          <p:nvPr/>
        </p:nvSpPr>
        <p:spPr>
          <a:xfrm>
            <a:off x="1463679" y="998542"/>
            <a:ext cx="7140575" cy="1107996"/>
          </a:xfrm>
          <a:prstGeom prst="rect">
            <a:avLst/>
          </a:prstGeom>
          <a:noFill/>
          <a:ln w="9525">
            <a:noFill/>
            <a:miter/>
          </a:ln>
        </p:spPr>
        <p:txBody>
          <a:bodyPr>
            <a:spAutoFit/>
          </a:bodyPr>
          <a:lstStyle/>
          <a:p>
            <a:pPr marL="800100" lvl="1" indent="-342900" algn="l">
              <a:lnSpc>
                <a:spcPct val="125000"/>
              </a:lnSpc>
              <a:spcBef>
                <a:spcPct val="50000"/>
              </a:spcBef>
              <a:buAutoNum type="alphaLcPeriod"/>
            </a:pPr>
            <a:r>
              <a:rPr lang="zh-CN" altLang="en-US" sz="2200" dirty="0">
                <a:latin typeface="宋体" panose="02010600030101010101" pitchFamily="2" charset="-122"/>
              </a:rPr>
              <a:t>图形的意义、数据来源、所用公式等</a:t>
            </a:r>
          </a:p>
          <a:p>
            <a:pPr marL="800100" lvl="1" indent="-342900" algn="l">
              <a:lnSpc>
                <a:spcPct val="125000"/>
              </a:lnSpc>
              <a:spcBef>
                <a:spcPct val="50000"/>
              </a:spcBef>
              <a:buAutoNum type="alphaLcPeriod"/>
            </a:pPr>
            <a:r>
              <a:rPr lang="zh-CN" altLang="en-US" sz="2200" dirty="0">
                <a:latin typeface="宋体" panose="02010600030101010101" pitchFamily="2" charset="-122"/>
              </a:rPr>
              <a:t>图线的名称、实验日期、实验者等</a:t>
            </a:r>
          </a:p>
        </p:txBody>
      </p:sp>
      <p:sp>
        <p:nvSpPr>
          <p:cNvPr id="172038" name="Text Box 6"/>
          <p:cNvSpPr txBox="1"/>
          <p:nvPr/>
        </p:nvSpPr>
        <p:spPr>
          <a:xfrm>
            <a:off x="1423566" y="2525524"/>
            <a:ext cx="7416800" cy="553998"/>
          </a:xfrm>
          <a:prstGeom prst="rect">
            <a:avLst/>
          </a:prstGeom>
          <a:noFill/>
          <a:ln w="9525">
            <a:noFill/>
            <a:miter/>
          </a:ln>
        </p:spPr>
        <p:txBody>
          <a:bodyPr>
            <a:spAutoFit/>
          </a:bodyPr>
          <a:lstStyle/>
          <a:p>
            <a:pPr lvl="0" algn="l" eaLnBrk="1" hangingPunct="1">
              <a:lnSpc>
                <a:spcPct val="125000"/>
              </a:lnSpc>
            </a:pPr>
            <a:r>
              <a:rPr lang="zh-CN" altLang="en-US" sz="2400" dirty="0">
                <a:solidFill>
                  <a:srgbClr val="FF0000"/>
                </a:solidFill>
                <a:latin typeface="黑体" panose="02010609060101010101" pitchFamily="49" charset="-122"/>
                <a:ea typeface="黑体" panose="02010609060101010101" pitchFamily="49" charset="-122"/>
              </a:rPr>
              <a:t>图解法</a:t>
            </a:r>
            <a:r>
              <a:rPr lang="zh-CN" altLang="en-US" sz="2400" dirty="0">
                <a:solidFill>
                  <a:srgbClr val="FF0000"/>
                </a:solidFill>
                <a:latin typeface="宋体" panose="02010600030101010101" pitchFamily="2" charset="-122"/>
              </a:rPr>
              <a:t>--</a:t>
            </a:r>
            <a:r>
              <a:rPr lang="zh-CN" altLang="en-US" sz="2400" dirty="0">
                <a:latin typeface="宋体" panose="02010600030101010101" pitchFamily="2" charset="-122"/>
              </a:rPr>
              <a:t>求直线的斜率和截距 </a:t>
            </a:r>
            <a:r>
              <a:rPr lang="zh-CN" altLang="en-US" sz="2400" dirty="0">
                <a:latin typeface="Times New Roman" panose="02020603050405020304" pitchFamily="18" charset="0"/>
              </a:rPr>
              <a:t>(</a:t>
            </a:r>
            <a:r>
              <a:rPr lang="en-US" altLang="zh-CN" sz="2400" i="1" dirty="0">
                <a:latin typeface="Times New Roman" panose="02020603050405020304" pitchFamily="18" charset="0"/>
              </a:rPr>
              <a:t>y</a:t>
            </a:r>
            <a:r>
              <a:rPr lang="en-US" altLang="zh-CN" sz="2400" dirty="0">
                <a:latin typeface="Times New Roman" panose="02020603050405020304" pitchFamily="18" charset="0"/>
              </a:rPr>
              <a:t>=</a:t>
            </a:r>
            <a:r>
              <a:rPr lang="en-US" altLang="zh-CN" sz="2400" i="1" dirty="0">
                <a:latin typeface="Times New Roman" panose="02020603050405020304" pitchFamily="18" charset="0"/>
              </a:rPr>
              <a:t>a+bx </a:t>
            </a:r>
            <a:r>
              <a:rPr lang="en-US" altLang="zh-CN" sz="2400" dirty="0">
                <a:latin typeface="Times New Roman" panose="02020603050405020304" pitchFamily="18" charset="0"/>
              </a:rPr>
              <a:t>)</a:t>
            </a:r>
            <a:endParaRPr lang="zh-CN" altLang="en-US" sz="2400" dirty="0">
              <a:latin typeface="Times New Roman" panose="02020603050405020304" pitchFamily="18" charset="0"/>
            </a:endParaRPr>
          </a:p>
        </p:txBody>
      </p:sp>
      <p:sp>
        <p:nvSpPr>
          <p:cNvPr id="172039" name="Text Box 7"/>
          <p:cNvSpPr txBox="1"/>
          <p:nvPr/>
        </p:nvSpPr>
        <p:spPr>
          <a:xfrm>
            <a:off x="1222276" y="3180426"/>
            <a:ext cx="7597874" cy="895630"/>
          </a:xfrm>
          <a:prstGeom prst="rect">
            <a:avLst/>
          </a:prstGeom>
          <a:noFill/>
          <a:ln w="9525">
            <a:noFill/>
            <a:miter/>
          </a:ln>
        </p:spPr>
        <p:txBody>
          <a:bodyPr wrap="square">
            <a:spAutoFit/>
          </a:bodyPr>
          <a:lstStyle/>
          <a:p>
            <a:pPr lvl="0" algn="l" eaLnBrk="1" hangingPunct="1">
              <a:lnSpc>
                <a:spcPct val="125000"/>
              </a:lnSpc>
            </a:pPr>
            <a:r>
              <a:rPr lang="zh-CN" altLang="en-US" sz="2200" dirty="0">
                <a:latin typeface="Times New Roman" panose="02020603050405020304" pitchFamily="18" charset="0"/>
                <a:cs typeface="Times New Roman" panose="02020603050405020304" pitchFamily="18" charset="0"/>
              </a:rPr>
              <a:t>在图线上测量范围内靠近两端取两相距较远的点，如</a:t>
            </a:r>
            <a:r>
              <a:rPr lang="en-US" altLang="zh-CN" sz="2200" i="1" dirty="0">
                <a:latin typeface="Times New Roman" panose="02020603050405020304" pitchFamily="18" charset="0"/>
                <a:cs typeface="Times New Roman" panose="02020603050405020304" pitchFamily="18" charset="0"/>
              </a:rPr>
              <a:t>P</a:t>
            </a:r>
            <a:r>
              <a:rPr lang="en-US" altLang="zh-CN" sz="2200" baseline="-30000" dirty="0">
                <a:latin typeface="Times New Roman" panose="02020603050405020304" pitchFamily="18" charset="0"/>
                <a:cs typeface="Times New Roman" panose="02020603050405020304" pitchFamily="18" charset="0"/>
              </a:rPr>
              <a:t>1</a:t>
            </a:r>
            <a:r>
              <a:rPr lang="en-US" altLang="zh-CN" sz="2200" dirty="0">
                <a:latin typeface="Times New Roman" panose="02020603050405020304" pitchFamily="18" charset="0"/>
                <a:cs typeface="Times New Roman" panose="02020603050405020304" pitchFamily="18" charset="0"/>
              </a:rPr>
              <a:t>(</a:t>
            </a:r>
            <a:r>
              <a:rPr lang="en-US" altLang="zh-CN" sz="2200" i="1" dirty="0">
                <a:latin typeface="Times New Roman" panose="02020603050405020304" pitchFamily="18" charset="0"/>
                <a:cs typeface="Times New Roman" panose="02020603050405020304" pitchFamily="18" charset="0"/>
              </a:rPr>
              <a:t>x</a:t>
            </a:r>
            <a:r>
              <a:rPr lang="en-US" altLang="zh-CN" sz="2200" baseline="-30000" dirty="0">
                <a:latin typeface="Times New Roman" panose="02020603050405020304" pitchFamily="18" charset="0"/>
                <a:cs typeface="Times New Roman" panose="02020603050405020304" pitchFamily="18" charset="0"/>
              </a:rPr>
              <a:t>1</a:t>
            </a:r>
            <a:r>
              <a:rPr lang="en-US" altLang="zh-CN" sz="2200" dirty="0">
                <a:latin typeface="Times New Roman" panose="02020603050405020304" pitchFamily="18" charset="0"/>
                <a:cs typeface="Times New Roman" panose="02020603050405020304" pitchFamily="18" charset="0"/>
              </a:rPr>
              <a:t>，</a:t>
            </a:r>
            <a:r>
              <a:rPr lang="en-US" altLang="zh-CN" sz="2200" i="1" dirty="0">
                <a:latin typeface="Times New Roman" panose="02020603050405020304" pitchFamily="18" charset="0"/>
                <a:cs typeface="Times New Roman" panose="02020603050405020304" pitchFamily="18" charset="0"/>
              </a:rPr>
              <a:t>y</a:t>
            </a:r>
            <a:r>
              <a:rPr lang="en-US" altLang="zh-CN" sz="2200" baseline="-30000" dirty="0">
                <a:latin typeface="Times New Roman" panose="02020603050405020304" pitchFamily="18" charset="0"/>
                <a:cs typeface="Times New Roman" panose="02020603050405020304" pitchFamily="18" charset="0"/>
              </a:rPr>
              <a:t>1</a:t>
            </a: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和</a:t>
            </a:r>
            <a:r>
              <a:rPr lang="en-US" altLang="zh-CN" sz="2200" i="1" dirty="0">
                <a:latin typeface="Times New Roman" panose="02020603050405020304" pitchFamily="18" charset="0"/>
                <a:cs typeface="Times New Roman" panose="02020603050405020304" pitchFamily="18" charset="0"/>
              </a:rPr>
              <a:t>P</a:t>
            </a:r>
            <a:r>
              <a:rPr lang="en-US" altLang="zh-CN" sz="2200" baseline="-30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a:t>
            </a:r>
            <a:r>
              <a:rPr lang="en-US" altLang="zh-CN" sz="2200" i="1" dirty="0">
                <a:latin typeface="Times New Roman" panose="02020603050405020304" pitchFamily="18" charset="0"/>
                <a:cs typeface="Times New Roman" panose="02020603050405020304" pitchFamily="18" charset="0"/>
              </a:rPr>
              <a:t>x</a:t>
            </a:r>
            <a:r>
              <a:rPr lang="en-US" altLang="zh-CN" sz="2200" baseline="-30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a:t>
            </a:r>
            <a:r>
              <a:rPr lang="en-US" altLang="zh-CN" sz="2200" i="1" dirty="0">
                <a:latin typeface="Times New Roman" panose="02020603050405020304" pitchFamily="18" charset="0"/>
                <a:cs typeface="Times New Roman" panose="02020603050405020304" pitchFamily="18" charset="0"/>
              </a:rPr>
              <a:t>y</a:t>
            </a:r>
            <a:r>
              <a:rPr lang="en-US" altLang="zh-CN" sz="2200" baseline="-30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不同于实验点),用不同于实验点的符号表明</a:t>
            </a:r>
          </a:p>
        </p:txBody>
      </p:sp>
      <mc:AlternateContent xmlns:mc="http://schemas.openxmlformats.org/markup-compatibility/2006" xmlns:a14="http://schemas.microsoft.com/office/drawing/2010/main">
        <mc:Choice Requires="a14">
          <p:sp>
            <p:nvSpPr>
              <p:cNvPr id="172040" name="Object 8"/>
              <p:cNvSpPr txBox="1"/>
              <p:nvPr/>
            </p:nvSpPr>
            <p:spPr bwMode="auto">
              <a:xfrm>
                <a:off x="1547664" y="4332312"/>
                <a:ext cx="2859236" cy="752872"/>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斜率</m:t>
                      </m:r>
                      <m:r>
                        <a:rPr lang="zh-CN" altLang="en-US" sz="2400" i="1">
                          <a:solidFill>
                            <a:srgbClr val="000000"/>
                          </a:solidFill>
                          <a:latin typeface="Cambria Math" panose="02040503050406030204" pitchFamily="18" charset="0"/>
                        </a:rPr>
                        <m:t>𝑏</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𝑦</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𝑦</m:t>
                              </m:r>
                            </m:e>
                            <m:sub>
                              <m:r>
                                <a:rPr lang="zh-CN" altLang="en-US" sz="2400" i="1">
                                  <a:solidFill>
                                    <a:srgbClr val="000000"/>
                                  </a:solidFill>
                                  <a:latin typeface="Cambria Math" panose="02040503050406030204" pitchFamily="18" charset="0"/>
                                </a:rPr>
                                <m:t>1</m:t>
                              </m:r>
                            </m:sub>
                          </m:sSub>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den>
                      </m:f>
                    </m:oMath>
                  </m:oMathPara>
                </a14:m>
                <a:endParaRPr lang="zh-CN" altLang="en-US" sz="2400" dirty="0"/>
              </a:p>
            </p:txBody>
          </p:sp>
        </mc:Choice>
        <mc:Fallback xmlns="">
          <p:sp>
            <p:nvSpPr>
              <p:cNvPr id="172040" name="Object 8"/>
              <p:cNvSpPr txBox="1">
                <a:spLocks noRot="1" noChangeAspect="1" noMove="1" noResize="1" noEditPoints="1" noAdjustHandles="1" noChangeArrowheads="1" noChangeShapeType="1" noTextEdit="1"/>
              </p:cNvSpPr>
              <p:nvPr/>
            </p:nvSpPr>
            <p:spPr bwMode="auto">
              <a:xfrm>
                <a:off x="1547664" y="4332312"/>
                <a:ext cx="2859236" cy="752872"/>
              </a:xfrm>
              <a:prstGeom prst="rect">
                <a:avLst/>
              </a:prstGeom>
              <a:blipFill rotWithShape="0">
                <a:blip r:embed="rId2"/>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2041" name="Object 9"/>
              <p:cNvSpPr txBox="1"/>
              <p:nvPr/>
            </p:nvSpPr>
            <p:spPr bwMode="auto">
              <a:xfrm>
                <a:off x="4787900" y="4332312"/>
                <a:ext cx="3797300" cy="752872"/>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截距</m:t>
                      </m:r>
                      <m:r>
                        <a:rPr lang="zh-CN" altLang="en-US" sz="2400" i="1">
                          <a:solidFill>
                            <a:srgbClr val="000000"/>
                          </a:solidFill>
                          <a:latin typeface="Cambria Math" panose="02040503050406030204" pitchFamily="18" charset="0"/>
                        </a:rPr>
                        <m:t>𝑎</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𝑦</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𝑦</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𝑦</m:t>
                              </m:r>
                            </m:e>
                            <m:sub>
                              <m:r>
                                <a:rPr lang="zh-CN" altLang="en-US" sz="2400" i="1">
                                  <a:solidFill>
                                    <a:srgbClr val="000000"/>
                                  </a:solidFill>
                                  <a:latin typeface="Cambria Math" panose="02040503050406030204" pitchFamily="18" charset="0"/>
                                </a:rPr>
                                <m:t>1</m:t>
                              </m:r>
                            </m:sub>
                          </m:sSub>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m>
                        <m:mPr>
                          <m:plcHide m:val="on"/>
                          <m:mcs>
                            <m:mc>
                              <m:mcPr>
                                <m:count m:val="2"/>
                                <m:mcJc m:val="center"/>
                              </m:mcPr>
                            </m:mc>
                          </m:mcs>
                          <m:ctrlPr>
                            <a:rPr lang="zh-CN" altLang="en-US" sz="2400" i="1">
                              <a:solidFill>
                                <a:srgbClr val="000000"/>
                              </a:solidFill>
                              <a:latin typeface="Cambria Math" panose="02040503050406030204" pitchFamily="18" charset="0"/>
                            </a:rPr>
                          </m:ctrlPr>
                        </m:mPr>
                        <m:mr>
                          <m:e/>
                          <m:e/>
                        </m:mr>
                      </m:m>
                    </m:oMath>
                  </m:oMathPara>
                </a14:m>
                <a:endParaRPr lang="zh-CN" altLang="en-US" sz="2400" dirty="0"/>
              </a:p>
            </p:txBody>
          </p:sp>
        </mc:Choice>
        <mc:Fallback xmlns="">
          <p:sp>
            <p:nvSpPr>
              <p:cNvPr id="172041" name="Object 9"/>
              <p:cNvSpPr txBox="1">
                <a:spLocks noRot="1" noChangeAspect="1" noMove="1" noResize="1" noEditPoints="1" noAdjustHandles="1" noChangeArrowheads="1" noChangeShapeType="1" noTextEdit="1"/>
              </p:cNvSpPr>
              <p:nvPr/>
            </p:nvSpPr>
            <p:spPr bwMode="auto">
              <a:xfrm>
                <a:off x="4787900" y="4332312"/>
                <a:ext cx="3797300" cy="752872"/>
              </a:xfrm>
              <a:prstGeom prst="rect">
                <a:avLst/>
              </a:prstGeom>
              <a:blipFill rotWithShape="0">
                <a:blip r:embed="rId3"/>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2042" name="Object 10"/>
              <p:cNvSpPr txBox="1"/>
              <p:nvPr/>
            </p:nvSpPr>
            <p:spPr bwMode="auto">
              <a:xfrm>
                <a:off x="4406900" y="5429505"/>
                <a:ext cx="4178300" cy="752872"/>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或三点法</m:t>
                      </m:r>
                      <m:r>
                        <a:rPr lang="zh-CN" altLang="en-US" sz="2400" i="1">
                          <a:solidFill>
                            <a:srgbClr val="000000"/>
                          </a:solidFill>
                          <a:latin typeface="Cambria Math" panose="02040503050406030204" pitchFamily="18" charset="0"/>
                        </a:rPr>
                        <m:t>𝑎</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𝑦</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𝑦</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𝑦</m:t>
                              </m:r>
                            </m:e>
                            <m:sub>
                              <m:r>
                                <a:rPr lang="zh-CN" altLang="en-US" sz="2400" i="1">
                                  <a:solidFill>
                                    <a:srgbClr val="000000"/>
                                  </a:solidFill>
                                  <a:latin typeface="Cambria Math" panose="02040503050406030204" pitchFamily="18" charset="0"/>
                                </a:rPr>
                                <m:t>1</m:t>
                              </m:r>
                            </m:sub>
                          </m:sSub>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den>
                      </m:f>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3</m:t>
                          </m:r>
                        </m:sub>
                      </m:sSub>
                    </m:oMath>
                  </m:oMathPara>
                </a14:m>
                <a:endParaRPr lang="zh-CN" altLang="en-US" sz="2400" dirty="0"/>
              </a:p>
            </p:txBody>
          </p:sp>
        </mc:Choice>
        <mc:Fallback xmlns="">
          <p:sp>
            <p:nvSpPr>
              <p:cNvPr id="172042" name="Object 10"/>
              <p:cNvSpPr txBox="1">
                <a:spLocks noRot="1" noChangeAspect="1" noMove="1" noResize="1" noEditPoints="1" noAdjustHandles="1" noChangeArrowheads="1" noChangeShapeType="1" noTextEdit="1"/>
              </p:cNvSpPr>
              <p:nvPr/>
            </p:nvSpPr>
            <p:spPr bwMode="auto">
              <a:xfrm>
                <a:off x="4406900" y="5429505"/>
                <a:ext cx="4178300" cy="752872"/>
              </a:xfrm>
              <a:prstGeom prst="rect">
                <a:avLst/>
              </a:prstGeom>
              <a:blipFill rotWithShape="0">
                <a:blip r:embed="rId4"/>
                <a:stretch>
                  <a:fillRect/>
                </a:stretch>
              </a:blipFill>
              <a:ln>
                <a:noFill/>
              </a:ln>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70</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2037"/>
                                        </p:tgtEl>
                                        <p:attrNameLst>
                                          <p:attrName>style.visibility</p:attrName>
                                        </p:attrNameLst>
                                      </p:cBhvr>
                                      <p:to>
                                        <p:strVal val="visible"/>
                                      </p:to>
                                    </p:set>
                                    <p:animEffect transition="in" filter="dissolve">
                                      <p:cBhvr>
                                        <p:cTn id="7" dur="500"/>
                                        <p:tgtEl>
                                          <p:spTgt spid="1720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2038"/>
                                        </p:tgtEl>
                                        <p:attrNameLst>
                                          <p:attrName>style.visibility</p:attrName>
                                        </p:attrNameLst>
                                      </p:cBhvr>
                                      <p:to>
                                        <p:strVal val="visible"/>
                                      </p:to>
                                    </p:set>
                                    <p:animEffect transition="in" filter="dissolve">
                                      <p:cBhvr>
                                        <p:cTn id="12" dur="500"/>
                                        <p:tgtEl>
                                          <p:spTgt spid="17203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2039"/>
                                        </p:tgtEl>
                                        <p:attrNameLst>
                                          <p:attrName>style.visibility</p:attrName>
                                        </p:attrNameLst>
                                      </p:cBhvr>
                                      <p:to>
                                        <p:strVal val="visible"/>
                                      </p:to>
                                    </p:set>
                                    <p:animEffect transition="in" filter="dissolve">
                                      <p:cBhvr>
                                        <p:cTn id="17" dur="500"/>
                                        <p:tgtEl>
                                          <p:spTgt spid="1720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2040"/>
                                        </p:tgtEl>
                                        <p:attrNameLst>
                                          <p:attrName>style.visibility</p:attrName>
                                        </p:attrNameLst>
                                      </p:cBhvr>
                                      <p:to>
                                        <p:strVal val="visible"/>
                                      </p:to>
                                    </p:set>
                                    <p:animEffect transition="in" filter="wipe(down)">
                                      <p:cBhvr>
                                        <p:cTn id="22" dur="500"/>
                                        <p:tgtEl>
                                          <p:spTgt spid="1720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72041"/>
                                        </p:tgtEl>
                                        <p:attrNameLst>
                                          <p:attrName>style.visibility</p:attrName>
                                        </p:attrNameLst>
                                      </p:cBhvr>
                                      <p:to>
                                        <p:strVal val="visible"/>
                                      </p:to>
                                    </p:set>
                                    <p:animEffect transition="in" filter="wipe(down)">
                                      <p:cBhvr>
                                        <p:cTn id="27" dur="500"/>
                                        <p:tgtEl>
                                          <p:spTgt spid="1720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2042"/>
                                        </p:tgtEl>
                                        <p:attrNameLst>
                                          <p:attrName>style.visibility</p:attrName>
                                        </p:attrNameLst>
                                      </p:cBhvr>
                                      <p:to>
                                        <p:strVal val="visible"/>
                                      </p:to>
                                    </p:set>
                                    <p:animEffect transition="in" filter="wipe(down)">
                                      <p:cBhvr>
                                        <p:cTn id="32" dur="500"/>
                                        <p:tgtEl>
                                          <p:spTgt spid="172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7" grpId="0"/>
      <p:bldP spid="172038" grpId="0"/>
      <p:bldP spid="172039" grpId="0"/>
      <p:bldP spid="172040" grpId="0" animBg="1"/>
      <p:bldP spid="172041" grpId="0" animBg="1"/>
      <p:bldP spid="17204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日期占位符 1"/>
          <p:cNvSpPr txBox="1">
            <a:spLocks noGrp="1"/>
          </p:cNvSpPr>
          <p:nvPr>
            <p:ph type="dt" sz="half" idx="10"/>
          </p:nvPr>
        </p:nvSpPr>
        <p:spPr>
          <a:xfrm>
            <a:off x="6771456" y="6536432"/>
            <a:ext cx="1905000" cy="276944"/>
          </a:xfrm>
          <a:prstGeom prst="rect">
            <a:avLst/>
          </a:prstGeom>
          <a:noFill/>
          <a:ln w="9525">
            <a:noFill/>
            <a:miter/>
          </a:ln>
        </p:spPr>
        <p:txBody>
          <a:bodyPr/>
          <a:lstStyle/>
          <a:p>
            <a:pPr eaLnBrk="1" hangingPunct="1"/>
            <a:fld id="{C6048201-6D2F-43CB-8A02-8064DC8CB08A}" type="datetime1">
              <a:rPr lang="zh-CN" altLang="en-US" smtClean="0"/>
              <a:t>2023/2/20</a:t>
            </a:fld>
            <a:endParaRPr lang="en-US" altLang="zh-CN" dirty="0"/>
          </a:p>
        </p:txBody>
      </p:sp>
      <p:sp>
        <p:nvSpPr>
          <p:cNvPr id="61443" name="Text Box 1026"/>
          <p:cNvSpPr txBox="1"/>
          <p:nvPr/>
        </p:nvSpPr>
        <p:spPr>
          <a:xfrm>
            <a:off x="103589" y="1412875"/>
            <a:ext cx="615553" cy="3467100"/>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数 据 处 理 方 法</a:t>
            </a:r>
          </a:p>
        </p:txBody>
      </p:sp>
      <p:sp>
        <p:nvSpPr>
          <p:cNvPr id="61444" name="Text Box 1027"/>
          <p:cNvSpPr txBox="1"/>
          <p:nvPr/>
        </p:nvSpPr>
        <p:spPr>
          <a:xfrm>
            <a:off x="1403350" y="333379"/>
            <a:ext cx="1683474" cy="515526"/>
          </a:xfrm>
          <a:prstGeom prst="rect">
            <a:avLst/>
          </a:prstGeom>
          <a:noFill/>
          <a:ln w="9525">
            <a:noFill/>
            <a:miter/>
          </a:ln>
        </p:spPr>
        <p:txBody>
          <a:bodyPr wrap="none">
            <a:spAutoFit/>
          </a:bodyPr>
          <a:lstStyle/>
          <a:p>
            <a:pPr lvl="0" algn="l" eaLnBrk="1" hangingPunct="1">
              <a:lnSpc>
                <a:spcPct val="125000"/>
              </a:lnSpc>
            </a:pPr>
            <a:r>
              <a:rPr lang="zh-CN" altLang="en-US" sz="2200" dirty="0">
                <a:latin typeface="Tahoma" panose="020B0604030504040204" pitchFamily="34" charset="0"/>
              </a:rPr>
              <a:t>图示法举例 </a:t>
            </a:r>
          </a:p>
        </p:txBody>
      </p:sp>
      <p:grpSp>
        <p:nvGrpSpPr>
          <p:cNvPr id="61445" name="Group 1193"/>
          <p:cNvGrpSpPr/>
          <p:nvPr/>
        </p:nvGrpSpPr>
        <p:grpSpPr>
          <a:xfrm>
            <a:off x="1233921" y="894557"/>
            <a:ext cx="7802645" cy="1906586"/>
            <a:chOff x="748" y="584"/>
            <a:chExt cx="4729" cy="1201"/>
          </a:xfrm>
        </p:grpSpPr>
        <p:sp>
          <p:nvSpPr>
            <p:cNvPr id="61450" name="Text Box 1028"/>
            <p:cNvSpPr txBox="1"/>
            <p:nvPr/>
          </p:nvSpPr>
          <p:spPr>
            <a:xfrm>
              <a:off x="851" y="584"/>
              <a:ext cx="4626" cy="620"/>
            </a:xfrm>
            <a:prstGeom prst="rect">
              <a:avLst/>
            </a:prstGeom>
            <a:noFill/>
            <a:ln w="9525">
              <a:noFill/>
              <a:miter/>
            </a:ln>
          </p:spPr>
          <p:txBody>
            <a:bodyPr>
              <a:spAutoFit/>
            </a:bodyPr>
            <a:lstStyle/>
            <a:p>
              <a:pPr lvl="0" algn="l" eaLnBrk="1" hangingPunct="1">
                <a:lnSpc>
                  <a:spcPct val="140000"/>
                </a:lnSpc>
              </a:pPr>
              <a:r>
                <a:rPr lang="zh-CN" altLang="en-US" sz="2200" dirty="0">
                  <a:latin typeface="Times New Roman" panose="02020603050405020304" pitchFamily="18" charset="0"/>
                </a:rPr>
                <a:t>在刚体转动实验中，当保持塔轮半径</a:t>
              </a:r>
              <a:r>
                <a:rPr lang="en-US" altLang="zh-CN" sz="2200" i="1" dirty="0">
                  <a:latin typeface="Times New Roman" panose="02020603050405020304" pitchFamily="18" charset="0"/>
                  <a:ea typeface="Times New Roman" panose="02020603050405020304" pitchFamily="18" charset="0"/>
                </a:rPr>
                <a:t>r</a:t>
              </a:r>
              <a:r>
                <a:rPr lang="zh-CN" altLang="en-US" sz="2200" dirty="0">
                  <a:latin typeface="Times New Roman" panose="02020603050405020304" pitchFamily="18" charset="0"/>
                </a:rPr>
                <a:t>不变的情况下，悬挂砝码质量</a:t>
              </a:r>
              <a:r>
                <a:rPr lang="en-US" altLang="zh-CN" sz="2200" i="1" dirty="0">
                  <a:latin typeface="Times New Roman" panose="02020603050405020304" pitchFamily="18" charset="0"/>
                  <a:ea typeface="Times New Roman" panose="02020603050405020304" pitchFamily="18" charset="0"/>
                </a:rPr>
                <a:t>m</a:t>
              </a:r>
              <a:r>
                <a:rPr lang="zh-CN" altLang="en-US" sz="2200" dirty="0">
                  <a:latin typeface="Times New Roman" panose="02020603050405020304" pitchFamily="18" charset="0"/>
                </a:rPr>
                <a:t>与下落时间</a:t>
              </a:r>
              <a:r>
                <a:rPr lang="en-US" altLang="zh-CN" sz="2200" i="1" dirty="0">
                  <a:latin typeface="Times New Roman" panose="02020603050405020304" pitchFamily="18" charset="0"/>
                  <a:ea typeface="Times New Roman" panose="02020603050405020304" pitchFamily="18" charset="0"/>
                </a:rPr>
                <a:t>t</a:t>
              </a:r>
              <a:r>
                <a:rPr lang="zh-CN" altLang="en-US" sz="2200" dirty="0">
                  <a:latin typeface="Times New Roman" panose="02020603050405020304" pitchFamily="18" charset="0"/>
                </a:rPr>
                <a:t>的关系为</a:t>
              </a:r>
              <a:r>
                <a:rPr lang="zh-CN" altLang="en-US" sz="2200" b="0" dirty="0">
                  <a:latin typeface="Times New Roman" panose="02020603050405020304" pitchFamily="18" charset="0"/>
                </a:rPr>
                <a:t> </a:t>
              </a:r>
            </a:p>
          </p:txBody>
        </p:sp>
        <mc:AlternateContent xmlns:mc="http://schemas.openxmlformats.org/markup-compatibility/2006" xmlns:a14="http://schemas.microsoft.com/office/drawing/2010/main">
          <mc:Choice Requires="a14">
            <p:sp>
              <p:nvSpPr>
                <p:cNvPr id="61451" name="Object 1031"/>
                <p:cNvSpPr txBox="1"/>
                <p:nvPr/>
              </p:nvSpPr>
              <p:spPr bwMode="auto">
                <a:xfrm>
                  <a:off x="3050" y="1229"/>
                  <a:ext cx="2383" cy="556"/>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r>
                          <a:rPr lang="zh-CN" altLang="en-US" sz="2000" i="1" smtClean="0">
                            <a:solidFill>
                              <a:schemeClr val="tx1"/>
                            </a:solidFill>
                            <a:latin typeface="Cambria Math" panose="02040503050406030204" pitchFamily="18" charset="0"/>
                          </a:rPr>
                          <m:t>𝑚</m:t>
                        </m:r>
                        <m:r>
                          <a:rPr lang="zh-CN" altLang="en-US" sz="2000" i="1" smtClean="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2</m:t>
                            </m:r>
                            <m:r>
                              <a:rPr lang="zh-CN" altLang="en-US" sz="2000" i="1">
                                <a:solidFill>
                                  <a:schemeClr val="tx1"/>
                                </a:solidFill>
                                <a:latin typeface="Cambria Math" panose="02040503050406030204" pitchFamily="18" charset="0"/>
                              </a:rPr>
                              <m:t>h</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𝐼</m:t>
                                </m:r>
                              </m:e>
                              <m:sub>
                                <m:r>
                                  <a:rPr lang="zh-CN" altLang="en-US" sz="2000" i="1">
                                    <a:solidFill>
                                      <a:schemeClr val="tx1"/>
                                    </a:solidFill>
                                    <a:latin typeface="Cambria Math" panose="02040503050406030204" pitchFamily="18" charset="0"/>
                                  </a:rPr>
                                  <m:t>1</m:t>
                                </m:r>
                              </m:sub>
                            </m:sSub>
                          </m:num>
                          <m:den>
                            <m:r>
                              <a:rPr lang="zh-CN" altLang="en-US" sz="2000" i="1">
                                <a:solidFill>
                                  <a:schemeClr val="tx1"/>
                                </a:solidFill>
                                <a:latin typeface="Cambria Math" panose="02040503050406030204" pitchFamily="18" charset="0"/>
                              </a:rPr>
                              <m:t>𝑔</m:t>
                            </m:r>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𝑟</m:t>
                                </m:r>
                              </m:e>
                              <m:sup>
                                <m:r>
                                  <a:rPr lang="zh-CN" altLang="en-US" sz="2000" i="1">
                                    <a:solidFill>
                                      <a:schemeClr val="tx1"/>
                                    </a:solidFill>
                                    <a:latin typeface="Cambria Math" panose="02040503050406030204" pitchFamily="18" charset="0"/>
                                  </a:rPr>
                                  <m:t>2</m:t>
                                </m:r>
                              </m:sup>
                            </m:sSup>
                          </m:den>
                        </m:f>
                        <m:r>
                          <a:rPr lang="zh-CN" altLang="en-US" sz="2000" i="1">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1</m:t>
                            </m:r>
                          </m:num>
                          <m:den>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𝑡</m:t>
                                </m:r>
                              </m:e>
                              <m:sup>
                                <m:r>
                                  <a:rPr lang="zh-CN" altLang="en-US" sz="2000" i="1">
                                    <a:solidFill>
                                      <a:schemeClr val="tx1"/>
                                    </a:solidFill>
                                    <a:latin typeface="Cambria Math" panose="02040503050406030204" pitchFamily="18" charset="0"/>
                                  </a:rPr>
                                  <m:t>2</m:t>
                                </m:r>
                              </m:sup>
                            </m:sSup>
                          </m:den>
                        </m:f>
                        <m:r>
                          <a:rPr lang="zh-CN" altLang="en-US" sz="2000" i="1">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sSubSup>
                              <m:sSubSupPr>
                                <m:ctrlPr>
                                  <a:rPr lang="zh-CN" altLang="en-US" sz="2000" i="1">
                                    <a:solidFill>
                                      <a:schemeClr val="tx1"/>
                                    </a:solidFill>
                                    <a:latin typeface="Cambria Math" panose="02040503050406030204" pitchFamily="18" charset="0"/>
                                  </a:rPr>
                                </m:ctrlPr>
                              </m:sSubSupPr>
                              <m:e>
                                <m:r>
                                  <a:rPr lang="zh-CN" altLang="en-US" sz="2000" i="1">
                                    <a:solidFill>
                                      <a:schemeClr val="tx1"/>
                                    </a:solidFill>
                                    <a:latin typeface="Cambria Math" panose="02040503050406030204" pitchFamily="18" charset="0"/>
                                  </a:rPr>
                                  <m:t>𝑀</m:t>
                                </m:r>
                              </m:e>
                              <m:sub>
                                <m:r>
                                  <a:rPr lang="zh-CN" altLang="en-US" sz="2000" i="1">
                                    <a:solidFill>
                                      <a:schemeClr val="tx1"/>
                                    </a:solidFill>
                                    <a:latin typeface="Cambria Math" panose="02040503050406030204" pitchFamily="18" charset="0"/>
                                  </a:rPr>
                                  <m:t>1</m:t>
                                </m:r>
                              </m:sub>
                              <m:sup>
                                <m:r>
                                  <a:rPr lang="zh-CN" altLang="en-US" sz="2000" i="1">
                                    <a:solidFill>
                                      <a:schemeClr val="tx1"/>
                                    </a:solidFill>
                                    <a:latin typeface="Cambria Math" panose="02040503050406030204" pitchFamily="18" charset="0"/>
                                  </a:rPr>
                                  <m:t>′</m:t>
                                </m:r>
                              </m:sup>
                            </m:sSubSup>
                          </m:num>
                          <m:den>
                            <m:r>
                              <a:rPr lang="zh-CN" altLang="en-US" sz="2000" i="1">
                                <a:solidFill>
                                  <a:schemeClr val="tx1"/>
                                </a:solidFill>
                                <a:latin typeface="Cambria Math" panose="02040503050406030204" pitchFamily="18" charset="0"/>
                              </a:rPr>
                              <m:t>𝑔𝑟</m:t>
                            </m:r>
                          </m:den>
                        </m:f>
                        <m:r>
                          <a:rPr lang="zh-CN" altLang="en-US" sz="2000" i="1">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𝐾</m:t>
                            </m:r>
                          </m:e>
                          <m:sub>
                            <m:r>
                              <a:rPr lang="zh-CN" altLang="en-US" sz="2000" i="1">
                                <a:solidFill>
                                  <a:schemeClr val="tx1"/>
                                </a:solidFill>
                                <a:latin typeface="Cambria Math" panose="02040503050406030204" pitchFamily="18" charset="0"/>
                              </a:rPr>
                              <m:t>1</m:t>
                            </m:r>
                          </m:sub>
                        </m:sSub>
                        <m:f>
                          <m:fPr>
                            <m:ctrlPr>
                              <a:rPr lang="zh-CN" altLang="en-US" sz="2000" i="1">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1</m:t>
                            </m:r>
                          </m:num>
                          <m:den>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𝑡</m:t>
                                </m:r>
                              </m:e>
                              <m:sup>
                                <m:r>
                                  <a:rPr lang="zh-CN" altLang="en-US" sz="2000" i="1">
                                    <a:solidFill>
                                      <a:schemeClr val="tx1"/>
                                    </a:solidFill>
                                    <a:latin typeface="Cambria Math" panose="02040503050406030204" pitchFamily="18" charset="0"/>
                                  </a:rPr>
                                  <m:t>2</m:t>
                                </m:r>
                              </m:sup>
                            </m:sSup>
                          </m:den>
                        </m:f>
                        <m:r>
                          <a:rPr lang="zh-CN" altLang="en-US" sz="2000" i="1">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𝐶</m:t>
                            </m:r>
                          </m:e>
                          <m:sub>
                            <m:r>
                              <a:rPr lang="zh-CN" altLang="en-US" sz="2000" i="1">
                                <a:solidFill>
                                  <a:schemeClr val="tx1"/>
                                </a:solidFill>
                                <a:latin typeface="Cambria Math" panose="02040503050406030204" pitchFamily="18" charset="0"/>
                              </a:rPr>
                              <m:t>1</m:t>
                            </m:r>
                          </m:sub>
                        </m:sSub>
                      </m:oMath>
                    </m:oMathPara>
                  </a14:m>
                  <a:endParaRPr lang="zh-CN" altLang="en-US" sz="2000" dirty="0">
                    <a:solidFill>
                      <a:schemeClr val="tx1"/>
                    </a:solidFill>
                  </a:endParaRPr>
                </a:p>
              </p:txBody>
            </p:sp>
          </mc:Choice>
          <mc:Fallback xmlns="">
            <p:sp>
              <p:nvSpPr>
                <p:cNvPr id="61451" name="Object 1031"/>
                <p:cNvSpPr txBox="1">
                  <a:spLocks noRot="1" noChangeAspect="1" noMove="1" noResize="1" noEditPoints="1" noAdjustHandles="1" noChangeArrowheads="1" noChangeShapeType="1" noTextEdit="1"/>
                </p:cNvSpPr>
                <p:nvPr/>
              </p:nvSpPr>
              <p:spPr bwMode="auto">
                <a:xfrm>
                  <a:off x="3050" y="1229"/>
                  <a:ext cx="2383" cy="556"/>
                </a:xfrm>
                <a:prstGeom prst="rect">
                  <a:avLst/>
                </a:prstGeom>
                <a:blipFill>
                  <a:blip r:embed="rId2"/>
                  <a:stretch>
                    <a:fillRect/>
                  </a:stretch>
                </a:blipFill>
                <a:ln>
                  <a:noFill/>
                </a:ln>
                <a:extLst/>
              </p:spPr>
              <p:txBody>
                <a:bodyPr/>
                <a:lstStyle/>
                <a:p>
                  <a:r>
                    <a:rPr lang="zh-CN" altLang="en-US">
                      <a:noFill/>
                    </a:rPr>
                    <a:t> </a:t>
                  </a:r>
                </a:p>
              </p:txBody>
            </p:sp>
          </mc:Fallback>
        </mc:AlternateContent>
        <p:sp>
          <p:nvSpPr>
            <p:cNvPr id="61452" name="Text Box 1033"/>
            <p:cNvSpPr txBox="1"/>
            <p:nvPr/>
          </p:nvSpPr>
          <p:spPr>
            <a:xfrm>
              <a:off x="748" y="1298"/>
              <a:ext cx="1561" cy="298"/>
            </a:xfrm>
            <a:prstGeom prst="rect">
              <a:avLst/>
            </a:prstGeom>
            <a:noFill/>
            <a:ln w="9525">
              <a:noFill/>
              <a:miter/>
            </a:ln>
          </p:spPr>
          <p:txBody>
            <a:bodyPr>
              <a:spAutoFit/>
            </a:bodyPr>
            <a:lstStyle/>
            <a:p>
              <a:pPr lvl="0" algn="l" eaLnBrk="1" hangingPunct="1">
                <a:lnSpc>
                  <a:spcPct val="125000"/>
                </a:lnSpc>
              </a:pPr>
              <a:r>
                <a:rPr lang="en-US" altLang="zh-CN" sz="2200" i="1" dirty="0">
                  <a:latin typeface="Times New Roman" panose="02020603050405020304" pitchFamily="18" charset="0"/>
                </a:rPr>
                <a:t>m</a:t>
              </a:r>
              <a:r>
                <a:rPr lang="zh-CN" altLang="en-US" sz="2200" dirty="0">
                  <a:latin typeface="Times New Roman" panose="02020603050405020304" pitchFamily="18" charset="0"/>
                </a:rPr>
                <a:t>与1/</a:t>
              </a:r>
              <a:r>
                <a:rPr lang="en-US" altLang="zh-CN" sz="2200" i="1" dirty="0">
                  <a:latin typeface="Times New Roman" panose="02020603050405020304" pitchFamily="18" charset="0"/>
                </a:rPr>
                <a:t>t</a:t>
              </a:r>
              <a:r>
                <a:rPr lang="en-US" altLang="zh-CN" sz="2200" baseline="30000" dirty="0">
                  <a:latin typeface="Times New Roman" panose="02020603050405020304" pitchFamily="18" charset="0"/>
                </a:rPr>
                <a:t>2</a:t>
              </a:r>
              <a:r>
                <a:rPr lang="zh-CN" altLang="en-US" sz="2200" dirty="0">
                  <a:latin typeface="Times New Roman" panose="02020603050405020304" pitchFamily="18" charset="0"/>
                </a:rPr>
                <a:t>成线性关系</a:t>
              </a:r>
            </a:p>
          </p:txBody>
        </p:sp>
      </p:grpSp>
      <p:grpSp>
        <p:nvGrpSpPr>
          <p:cNvPr id="174244" name="Group 1188"/>
          <p:cNvGrpSpPr/>
          <p:nvPr/>
        </p:nvGrpSpPr>
        <p:grpSpPr>
          <a:xfrm>
            <a:off x="658292" y="3325093"/>
            <a:ext cx="8459787" cy="3097212"/>
            <a:chOff x="666" y="1278"/>
            <a:chExt cx="4800" cy="1406"/>
          </a:xfrm>
        </p:grpSpPr>
        <p:pic>
          <p:nvPicPr>
            <p:cNvPr id="61448" name="Picture 1185"/>
            <p:cNvPicPr>
              <a:picLocks noChangeAspect="1"/>
            </p:cNvPicPr>
            <p:nvPr/>
          </p:nvPicPr>
          <p:blipFill>
            <a:blip r:embed="rId3"/>
            <a:stretch>
              <a:fillRect/>
            </a:stretch>
          </p:blipFill>
          <p:spPr>
            <a:xfrm>
              <a:off x="666" y="1278"/>
              <a:ext cx="4800" cy="1406"/>
            </a:xfrm>
            <a:prstGeom prst="rect">
              <a:avLst/>
            </a:prstGeom>
            <a:solidFill>
              <a:srgbClr val="CCFFCC"/>
            </a:solidFill>
            <a:ln w="9525">
              <a:noFill/>
              <a:miter/>
            </a:ln>
          </p:spPr>
        </p:pic>
        <p:sp>
          <p:nvSpPr>
            <p:cNvPr id="61449" name="Text Box 1187"/>
            <p:cNvSpPr txBox="1"/>
            <p:nvPr/>
          </p:nvSpPr>
          <p:spPr>
            <a:xfrm>
              <a:off x="816" y="2496"/>
              <a:ext cx="2291" cy="182"/>
            </a:xfrm>
            <a:prstGeom prst="rect">
              <a:avLst/>
            </a:prstGeom>
            <a:noFill/>
            <a:ln w="9525">
              <a:noFill/>
              <a:miter/>
            </a:ln>
          </p:spPr>
          <p:txBody>
            <a:bodyPr wrap="none">
              <a:spAutoFit/>
            </a:bodyPr>
            <a:lstStyle/>
            <a:p>
              <a:pPr lvl="0" algn="l" eaLnBrk="1" hangingPunct="1"/>
              <a:r>
                <a:rPr lang="zh-CN" altLang="en-US" sz="2000" dirty="0">
                  <a:solidFill>
                    <a:srgbClr val="000000"/>
                  </a:solidFill>
                  <a:latin typeface="Times New Roman" panose="02020603050405020304" pitchFamily="18" charset="0"/>
                </a:rPr>
                <a:t>其中</a:t>
              </a:r>
              <a:r>
                <a:rPr lang="zh-CN" altLang="en-US" sz="2000" b="0" i="1" dirty="0">
                  <a:solidFill>
                    <a:srgbClr val="000000"/>
                  </a:solidFill>
                  <a:latin typeface="Times New Roman" panose="02020603050405020304" pitchFamily="18" charset="0"/>
                </a:rPr>
                <a:t>  </a:t>
              </a:r>
              <a:r>
                <a:rPr lang="en-US" altLang="zh-CN" sz="2000" b="0" i="1" dirty="0">
                  <a:solidFill>
                    <a:srgbClr val="000000"/>
                  </a:solidFill>
                  <a:latin typeface="Times New Roman" panose="02020603050405020304" pitchFamily="18" charset="0"/>
                  <a:ea typeface="Times New Roman" panose="02020603050405020304" pitchFamily="18" charset="0"/>
                </a:rPr>
                <a:t>r</a:t>
              </a:r>
              <a:r>
                <a:rPr lang="en-US" altLang="zh-CN" sz="2000" b="0" dirty="0">
                  <a:solidFill>
                    <a:srgbClr val="000000"/>
                  </a:solidFill>
                  <a:latin typeface="Times New Roman" panose="02020603050405020304" pitchFamily="18" charset="0"/>
                  <a:ea typeface="Times New Roman" panose="02020603050405020304" pitchFamily="18" charset="0"/>
                </a:rPr>
                <a:t> = 2.50 cm         </a:t>
              </a:r>
              <a:r>
                <a:rPr lang="en-US" altLang="zh-CN" sz="2000" b="0" i="1" dirty="0">
                  <a:solidFill>
                    <a:srgbClr val="000000"/>
                  </a:solidFill>
                  <a:latin typeface="Times New Roman" panose="02020603050405020304" pitchFamily="18" charset="0"/>
                  <a:ea typeface="Times New Roman" panose="02020603050405020304" pitchFamily="18" charset="0"/>
                </a:rPr>
                <a:t>h</a:t>
              </a:r>
              <a:r>
                <a:rPr lang="en-US" altLang="zh-CN" sz="2000" b="0" dirty="0">
                  <a:solidFill>
                    <a:srgbClr val="000000"/>
                  </a:solidFill>
                  <a:latin typeface="Times New Roman" panose="02020603050405020304" pitchFamily="18" charset="0"/>
                  <a:ea typeface="Times New Roman" panose="02020603050405020304" pitchFamily="18" charset="0"/>
                </a:rPr>
                <a:t> = 89.50 cm</a:t>
              </a:r>
              <a:r>
                <a:rPr lang="en-US" altLang="zh-CN" sz="2000" b="0" dirty="0">
                  <a:solidFill>
                    <a:srgbClr val="000000"/>
                  </a:solidFill>
                  <a:latin typeface="Tahoma" panose="020B0604030504040204" pitchFamily="34" charset="0"/>
                </a:rPr>
                <a:t> </a:t>
              </a:r>
              <a:endParaRPr lang="zh-CN" altLang="en-US" sz="2000" b="0" dirty="0">
                <a:solidFill>
                  <a:srgbClr val="000000"/>
                </a:solidFill>
                <a:latin typeface="Tahoma" panose="020B0604030504040204" pitchFamily="34" charset="0"/>
              </a:endParaRPr>
            </a:p>
          </p:txBody>
        </p:sp>
      </p:grpSp>
      <p:sp>
        <p:nvSpPr>
          <p:cNvPr id="174245" name="Text Box 1189"/>
          <p:cNvSpPr txBox="1"/>
          <p:nvPr/>
        </p:nvSpPr>
        <p:spPr>
          <a:xfrm>
            <a:off x="899592" y="2733712"/>
            <a:ext cx="7977188" cy="472437"/>
          </a:xfrm>
          <a:prstGeom prst="rect">
            <a:avLst/>
          </a:prstGeom>
          <a:noFill/>
          <a:ln w="9525">
            <a:noFill/>
            <a:miter/>
          </a:ln>
        </p:spPr>
        <p:txBody>
          <a:bodyPr>
            <a:spAutoFit/>
          </a:bodyPr>
          <a:lstStyle/>
          <a:p>
            <a:pPr lvl="0" algn="l" eaLnBrk="1" hangingPunct="1">
              <a:lnSpc>
                <a:spcPct val="125000"/>
              </a:lnSpc>
            </a:pPr>
            <a:r>
              <a:rPr lang="zh-CN" altLang="en-US" sz="2200" dirty="0">
                <a:latin typeface="Times New Roman" panose="02020603050405020304" pitchFamily="18" charset="0"/>
              </a:rPr>
              <a:t>测出一组</a:t>
            </a:r>
            <a:r>
              <a:rPr lang="en-US" altLang="zh-CN" sz="2200" i="1" dirty="0">
                <a:latin typeface="Times New Roman" panose="02020603050405020304" pitchFamily="18" charset="0"/>
              </a:rPr>
              <a:t>m </a:t>
            </a:r>
            <a:r>
              <a:rPr lang="en-US" altLang="zh-CN" sz="2200" dirty="0">
                <a:latin typeface="Times New Roman" panose="02020603050405020304" pitchFamily="18" charset="0"/>
              </a:rPr>
              <a:t>～1/</a:t>
            </a:r>
            <a:r>
              <a:rPr lang="en-US" altLang="zh-CN" sz="2200" i="1" dirty="0">
                <a:latin typeface="Times New Roman" panose="02020603050405020304" pitchFamily="18" charset="0"/>
              </a:rPr>
              <a:t>t</a:t>
            </a:r>
            <a:r>
              <a:rPr lang="en-US" altLang="zh-CN" sz="2200" baseline="30000" dirty="0">
                <a:latin typeface="Times New Roman" panose="02020603050405020304" pitchFamily="18" charset="0"/>
              </a:rPr>
              <a:t>2</a:t>
            </a:r>
            <a:r>
              <a:rPr lang="zh-CN" altLang="en-US" sz="2200" dirty="0">
                <a:latin typeface="Times New Roman" panose="02020603050405020304" pitchFamily="18" charset="0"/>
              </a:rPr>
              <a:t>值,作出它们关系曲线,求出斜率</a:t>
            </a:r>
            <a:r>
              <a:rPr lang="en-US" altLang="zh-CN" sz="2200" i="1" dirty="0">
                <a:latin typeface="Times New Roman" panose="02020603050405020304" pitchFamily="18" charset="0"/>
              </a:rPr>
              <a:t>K</a:t>
            </a:r>
            <a:r>
              <a:rPr lang="en-US" altLang="zh-CN" sz="2200" baseline="-25000" dirty="0">
                <a:latin typeface="Times New Roman" panose="02020603050405020304" pitchFamily="18" charset="0"/>
              </a:rPr>
              <a:t>1</a:t>
            </a:r>
            <a:r>
              <a:rPr lang="zh-CN" altLang="en-US" sz="2200" dirty="0">
                <a:latin typeface="Times New Roman" panose="02020603050405020304" pitchFamily="18" charset="0"/>
              </a:rPr>
              <a:t>即可得到</a:t>
            </a:r>
            <a:r>
              <a:rPr lang="en-US" altLang="zh-CN" sz="2200" i="1" dirty="0">
                <a:latin typeface="Times New Roman" panose="02020603050405020304" pitchFamily="18" charset="0"/>
              </a:rPr>
              <a:t>I</a:t>
            </a:r>
            <a:r>
              <a:rPr lang="en-US" altLang="zh-CN" sz="2200" baseline="-25000" dirty="0">
                <a:latin typeface="Times New Roman" panose="02020603050405020304" pitchFamily="18" charset="0"/>
              </a:rPr>
              <a:t>1</a:t>
            </a:r>
            <a:r>
              <a:rPr lang="en-US" altLang="zh-CN" sz="2200" dirty="0">
                <a:latin typeface="Times New Roman" panose="02020603050405020304" pitchFamily="18" charset="0"/>
              </a:rPr>
              <a:t> </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71</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45"/>
                                        </p:tgtEl>
                                        <p:attrNameLst>
                                          <p:attrName>style.visibility</p:attrName>
                                        </p:attrNameLst>
                                      </p:cBhvr>
                                      <p:to>
                                        <p:strVal val="visible"/>
                                      </p:to>
                                    </p:set>
                                    <p:animEffect transition="in" filter="wipe(down)">
                                      <p:cBhvr>
                                        <p:cTn id="7" dur="500"/>
                                        <p:tgtEl>
                                          <p:spTgt spid="6144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174245"/>
                                        </p:tgtEl>
                                        <p:attrNameLst>
                                          <p:attrName>style.visibility</p:attrName>
                                        </p:attrNameLst>
                                      </p:cBhvr>
                                      <p:to>
                                        <p:strVal val="visible"/>
                                      </p:to>
                                    </p:set>
                                    <p:animEffect transition="in" filter="barn(outHorizontal)">
                                      <p:cBhvr>
                                        <p:cTn id="12" dur="500"/>
                                        <p:tgtEl>
                                          <p:spTgt spid="17424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74244"/>
                                        </p:tgtEl>
                                        <p:attrNameLst>
                                          <p:attrName>style.visibility</p:attrName>
                                        </p:attrNameLst>
                                      </p:cBhvr>
                                      <p:to>
                                        <p:strVal val="visible"/>
                                      </p:to>
                                    </p:set>
                                    <p:animEffect transition="in" filter="slide(fromBottom)">
                                      <p:cBhvr>
                                        <p:cTn id="17" dur="500"/>
                                        <p:tgtEl>
                                          <p:spTgt spid="174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4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69B56F22-3CA3-44B4-97A6-F41CEDD0C8EC}" type="datetime1">
              <a:rPr lang="zh-CN" altLang="en-US" smtClean="0"/>
              <a:t>2023/2/20</a:t>
            </a:fld>
            <a:endParaRPr lang="en-US" altLang="zh-CN" dirty="0"/>
          </a:p>
        </p:txBody>
      </p:sp>
      <p:sp>
        <p:nvSpPr>
          <p:cNvPr id="62467" name="Text Box 2"/>
          <p:cNvSpPr txBox="1"/>
          <p:nvPr/>
        </p:nvSpPr>
        <p:spPr>
          <a:xfrm>
            <a:off x="135339" y="1401767"/>
            <a:ext cx="615553" cy="3322637"/>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数 据 处 理 方 法</a:t>
            </a:r>
          </a:p>
        </p:txBody>
      </p:sp>
      <p:graphicFrame>
        <p:nvGraphicFramePr>
          <p:cNvPr id="173059" name="Object 3"/>
          <p:cNvGraphicFramePr/>
          <p:nvPr/>
        </p:nvGraphicFramePr>
        <p:xfrm>
          <a:off x="755654" y="188913"/>
          <a:ext cx="6911975" cy="6248400"/>
        </p:xfrm>
        <a:graphic>
          <a:graphicData uri="http://schemas.openxmlformats.org/presentationml/2006/ole">
            <mc:AlternateContent xmlns:mc="http://schemas.openxmlformats.org/markup-compatibility/2006">
              <mc:Choice xmlns:v="urn:schemas-microsoft-com:vml" Requires="v">
                <p:oleObj spid="_x0000_s79077" r:id="rId3" imgW="5271770" imgH="4761230" progId="Word.Picture.8">
                  <p:embed/>
                </p:oleObj>
              </mc:Choice>
              <mc:Fallback>
                <p:oleObj r:id="rId3" imgW="5271770" imgH="4761230" progId="Word.Picture.8">
                  <p:embed/>
                  <p:pic>
                    <p:nvPicPr>
                      <p:cNvPr id="0" name="Picture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4" y="188913"/>
                        <a:ext cx="6911975"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3060" name="Text Box 4"/>
          <p:cNvSpPr txBox="1"/>
          <p:nvPr/>
        </p:nvSpPr>
        <p:spPr>
          <a:xfrm>
            <a:off x="1907708" y="4869160"/>
            <a:ext cx="346075" cy="366712"/>
          </a:xfrm>
          <a:prstGeom prst="rect">
            <a:avLst/>
          </a:prstGeom>
          <a:noFill/>
          <a:ln w="9525">
            <a:noFill/>
            <a:miter/>
          </a:ln>
        </p:spPr>
        <p:txBody>
          <a:bodyPr wrap="none">
            <a:spAutoFit/>
          </a:bodyPr>
          <a:lstStyle/>
          <a:p>
            <a:pPr lvl="0" algn="l" eaLnBrk="1" hangingPunct="1"/>
            <a:r>
              <a:rPr lang="en-US" altLang="zh-CN" b="0" dirty="0">
                <a:solidFill>
                  <a:srgbClr val="FF0000"/>
                </a:solidFill>
                <a:latin typeface="Tahoma" panose="020B0604030504040204" pitchFamily="34" charset="0"/>
              </a:rPr>
              <a:t>O</a:t>
            </a:r>
          </a:p>
        </p:txBody>
      </p:sp>
      <p:sp>
        <p:nvSpPr>
          <p:cNvPr id="173061" name="Text Box 5"/>
          <p:cNvSpPr txBox="1"/>
          <p:nvPr/>
        </p:nvSpPr>
        <p:spPr>
          <a:xfrm>
            <a:off x="6283329" y="1218407"/>
            <a:ext cx="346075" cy="366712"/>
          </a:xfrm>
          <a:prstGeom prst="rect">
            <a:avLst/>
          </a:prstGeom>
          <a:noFill/>
          <a:ln w="9525">
            <a:noFill/>
            <a:miter/>
          </a:ln>
        </p:spPr>
        <p:txBody>
          <a:bodyPr wrap="none">
            <a:spAutoFit/>
          </a:bodyPr>
          <a:lstStyle/>
          <a:p>
            <a:pPr lvl="0" algn="l" eaLnBrk="1" hangingPunct="1"/>
            <a:r>
              <a:rPr lang="en-US" altLang="zh-CN" b="0" dirty="0">
                <a:solidFill>
                  <a:srgbClr val="FF0000"/>
                </a:solidFill>
                <a:latin typeface="Tahoma" panose="020B0604030504040204" pitchFamily="34" charset="0"/>
              </a:rPr>
              <a:t>O</a:t>
            </a:r>
          </a:p>
        </p:txBody>
      </p:sp>
      <p:sp>
        <p:nvSpPr>
          <p:cNvPr id="173062" name="Text Box 6"/>
          <p:cNvSpPr txBox="1"/>
          <p:nvPr/>
        </p:nvSpPr>
        <p:spPr>
          <a:xfrm>
            <a:off x="3995940" y="3129760"/>
            <a:ext cx="346075" cy="366713"/>
          </a:xfrm>
          <a:prstGeom prst="rect">
            <a:avLst/>
          </a:prstGeom>
          <a:noFill/>
          <a:ln w="9525">
            <a:noFill/>
            <a:miter/>
          </a:ln>
        </p:spPr>
        <p:txBody>
          <a:bodyPr wrap="none">
            <a:spAutoFit/>
          </a:bodyPr>
          <a:lstStyle/>
          <a:p>
            <a:pPr lvl="0" algn="l" eaLnBrk="1" hangingPunct="1"/>
            <a:r>
              <a:rPr lang="en-US" altLang="zh-CN" b="0" dirty="0">
                <a:solidFill>
                  <a:srgbClr val="66FF66"/>
                </a:solidFill>
                <a:latin typeface="Tahoma" panose="020B0604030504040204" pitchFamily="34" charset="0"/>
              </a:rPr>
              <a:t>O</a:t>
            </a:r>
          </a:p>
        </p:txBody>
      </p:sp>
      <p:sp>
        <p:nvSpPr>
          <p:cNvPr id="62472" name="Text Box 7"/>
          <p:cNvSpPr txBox="1"/>
          <p:nvPr/>
        </p:nvSpPr>
        <p:spPr>
          <a:xfrm>
            <a:off x="7245723" y="511377"/>
            <a:ext cx="1728788" cy="4154984"/>
          </a:xfrm>
          <a:prstGeom prst="rect">
            <a:avLst/>
          </a:prstGeom>
          <a:noFill/>
          <a:ln w="9525">
            <a:noFill/>
            <a:miter/>
          </a:ln>
        </p:spPr>
        <p:txBody>
          <a:bodyPr>
            <a:spAutoFit/>
          </a:bodyPr>
          <a:lstStyle/>
          <a:p>
            <a:pPr lvl="0" algn="l" eaLnBrk="1" hangingPunct="1"/>
            <a:r>
              <a:rPr lang="zh-CN" altLang="en-US" sz="2200" dirty="0">
                <a:latin typeface="Tahoma" panose="020B0604030504040204" pitchFamily="34" charset="0"/>
              </a:rPr>
              <a:t>作图：</a:t>
            </a:r>
          </a:p>
          <a:p>
            <a:pPr lvl="0" algn="l" eaLnBrk="1" hangingPunct="1"/>
            <a:endParaRPr lang="zh-CN" altLang="en-US" sz="2200" dirty="0">
              <a:latin typeface="Tahoma" panose="020B0604030504040204" pitchFamily="34" charset="0"/>
            </a:endParaRPr>
          </a:p>
          <a:p>
            <a:pPr lvl="0" algn="l" eaLnBrk="1" hangingPunct="1"/>
            <a:r>
              <a:rPr lang="zh-CN" altLang="en-US" sz="2200" dirty="0">
                <a:latin typeface="Tahoma" panose="020B0604030504040204" pitchFamily="34" charset="0"/>
              </a:rPr>
              <a:t>选坐标纸；</a:t>
            </a:r>
          </a:p>
          <a:p>
            <a:pPr lvl="0" algn="l" eaLnBrk="1" hangingPunct="1"/>
            <a:endParaRPr lang="zh-CN" altLang="en-US" sz="2200" dirty="0">
              <a:latin typeface="Tahoma" panose="020B0604030504040204" pitchFamily="34" charset="0"/>
            </a:endParaRPr>
          </a:p>
          <a:p>
            <a:pPr lvl="0" algn="l" eaLnBrk="1" hangingPunct="1"/>
            <a:r>
              <a:rPr lang="zh-CN" altLang="en-US" sz="2200" dirty="0">
                <a:latin typeface="宋体" panose="02010600030101010101" pitchFamily="2" charset="-122"/>
              </a:rPr>
              <a:t>坐标轴的比例与标度；</a:t>
            </a:r>
          </a:p>
          <a:p>
            <a:pPr lvl="0" algn="l" eaLnBrk="1" hangingPunct="1"/>
            <a:endParaRPr lang="zh-CN" altLang="en-US" sz="2200" dirty="0">
              <a:latin typeface="宋体" panose="02010600030101010101" pitchFamily="2" charset="-122"/>
            </a:endParaRPr>
          </a:p>
          <a:p>
            <a:pPr lvl="0" algn="l" eaLnBrk="1" hangingPunct="1"/>
            <a:r>
              <a:rPr lang="zh-CN" altLang="en-US" sz="2200" dirty="0">
                <a:latin typeface="宋体" panose="02010600030101010101" pitchFamily="2" charset="-122"/>
              </a:rPr>
              <a:t>标实验点；</a:t>
            </a:r>
          </a:p>
          <a:p>
            <a:pPr lvl="0" algn="l" eaLnBrk="1" hangingPunct="1"/>
            <a:endParaRPr lang="zh-CN" altLang="en-US" sz="2200" dirty="0">
              <a:latin typeface="宋体" panose="02010600030101010101" pitchFamily="2" charset="-122"/>
            </a:endParaRPr>
          </a:p>
          <a:p>
            <a:pPr lvl="0" algn="l" eaLnBrk="1" hangingPunct="1"/>
            <a:r>
              <a:rPr lang="zh-CN" altLang="en-US" sz="2200" dirty="0">
                <a:latin typeface="宋体" panose="02010600030101010101" pitchFamily="2" charset="-122"/>
              </a:rPr>
              <a:t>连图线；</a:t>
            </a:r>
          </a:p>
          <a:p>
            <a:pPr lvl="0" algn="l" eaLnBrk="1" hangingPunct="1"/>
            <a:endParaRPr lang="zh-CN" altLang="en-US" sz="2200" dirty="0">
              <a:latin typeface="宋体" panose="02010600030101010101" pitchFamily="2" charset="-122"/>
            </a:endParaRPr>
          </a:p>
          <a:p>
            <a:pPr lvl="0" algn="l" eaLnBrk="1" hangingPunct="1"/>
            <a:r>
              <a:rPr lang="zh-CN" altLang="en-US" sz="2200" dirty="0">
                <a:latin typeface="宋体" panose="02010600030101010101" pitchFamily="2" charset="-122"/>
              </a:rPr>
              <a:t>注解说明</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72</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2472"/>
                                        </p:tgtEl>
                                        <p:attrNameLst>
                                          <p:attrName>style.visibility</p:attrName>
                                        </p:attrNameLst>
                                      </p:cBhvr>
                                      <p:to>
                                        <p:strVal val="visible"/>
                                      </p:to>
                                    </p:set>
                                    <p:animEffect transition="in" filter="wipe(down)">
                                      <p:cBhvr>
                                        <p:cTn id="7" dur="500"/>
                                        <p:tgtEl>
                                          <p:spTgt spid="6247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3059"/>
                                        </p:tgtEl>
                                        <p:attrNameLst>
                                          <p:attrName>style.visibility</p:attrName>
                                        </p:attrNameLst>
                                      </p:cBhvr>
                                      <p:to>
                                        <p:strVal val="visible"/>
                                      </p:to>
                                    </p:set>
                                    <p:animEffect transition="in" filter="dissolve">
                                      <p:cBhvr>
                                        <p:cTn id="12" dur="500"/>
                                        <p:tgtEl>
                                          <p:spTgt spid="17305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73061"/>
                                        </p:tgtEl>
                                        <p:attrNameLst>
                                          <p:attrName>style.visibility</p:attrName>
                                        </p:attrNameLst>
                                      </p:cBhvr>
                                      <p:to>
                                        <p:strVal val="visible"/>
                                      </p:to>
                                    </p:set>
                                    <p:anim calcmode="lin" valueType="num">
                                      <p:cBhvr additive="base">
                                        <p:cTn id="17" dur="500" fill="hold"/>
                                        <p:tgtEl>
                                          <p:spTgt spid="173061"/>
                                        </p:tgtEl>
                                        <p:attrNameLst>
                                          <p:attrName>ppt_x</p:attrName>
                                        </p:attrNameLst>
                                      </p:cBhvr>
                                      <p:tavLst>
                                        <p:tav tm="0">
                                          <p:val>
                                            <p:strVal val="#ppt_x"/>
                                          </p:val>
                                        </p:tav>
                                        <p:tav tm="100000">
                                          <p:val>
                                            <p:strVal val="#ppt_x"/>
                                          </p:val>
                                        </p:tav>
                                      </p:tavLst>
                                    </p:anim>
                                    <p:anim calcmode="lin" valueType="num">
                                      <p:cBhvr additive="base">
                                        <p:cTn id="18" dur="500" fill="hold"/>
                                        <p:tgtEl>
                                          <p:spTgt spid="173061"/>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173060"/>
                                        </p:tgtEl>
                                        <p:attrNameLst>
                                          <p:attrName>style.visibility</p:attrName>
                                        </p:attrNameLst>
                                      </p:cBhvr>
                                      <p:to>
                                        <p:strVal val="visible"/>
                                      </p:to>
                                    </p:set>
                                    <p:anim calcmode="lin" valueType="num">
                                      <p:cBhvr additive="base">
                                        <p:cTn id="23" dur="500" fill="hold"/>
                                        <p:tgtEl>
                                          <p:spTgt spid="173060"/>
                                        </p:tgtEl>
                                        <p:attrNameLst>
                                          <p:attrName>ppt_x</p:attrName>
                                        </p:attrNameLst>
                                      </p:cBhvr>
                                      <p:tavLst>
                                        <p:tav tm="0">
                                          <p:val>
                                            <p:strVal val="#ppt_x"/>
                                          </p:val>
                                        </p:tav>
                                        <p:tav tm="100000">
                                          <p:val>
                                            <p:strVal val="#ppt_x"/>
                                          </p:val>
                                        </p:tav>
                                      </p:tavLst>
                                    </p:anim>
                                    <p:anim calcmode="lin" valueType="num">
                                      <p:cBhvr additive="base">
                                        <p:cTn id="24" dur="500" fill="hold"/>
                                        <p:tgtEl>
                                          <p:spTgt spid="173060"/>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grpId="0" nodeType="clickEffect">
                                  <p:stCondLst>
                                    <p:cond delay="0"/>
                                  </p:stCondLst>
                                  <p:childTnLst>
                                    <p:set>
                                      <p:cBhvr>
                                        <p:cTn id="28" dur="1" fill="hold">
                                          <p:stCondLst>
                                            <p:cond delay="0"/>
                                          </p:stCondLst>
                                        </p:cTn>
                                        <p:tgtEl>
                                          <p:spTgt spid="173062"/>
                                        </p:tgtEl>
                                        <p:attrNameLst>
                                          <p:attrName>style.visibility</p:attrName>
                                        </p:attrNameLst>
                                      </p:cBhvr>
                                      <p:to>
                                        <p:strVal val="visible"/>
                                      </p:to>
                                    </p:set>
                                    <p:anim calcmode="lin" valueType="num">
                                      <p:cBhvr additive="base">
                                        <p:cTn id="29" dur="500" fill="hold"/>
                                        <p:tgtEl>
                                          <p:spTgt spid="173062"/>
                                        </p:tgtEl>
                                        <p:attrNameLst>
                                          <p:attrName>ppt_x</p:attrName>
                                        </p:attrNameLst>
                                      </p:cBhvr>
                                      <p:tavLst>
                                        <p:tav tm="0">
                                          <p:val>
                                            <p:strVal val="#ppt_x"/>
                                          </p:val>
                                        </p:tav>
                                        <p:tav tm="100000">
                                          <p:val>
                                            <p:strVal val="#ppt_x"/>
                                          </p:val>
                                        </p:tav>
                                      </p:tavLst>
                                    </p:anim>
                                    <p:anim calcmode="lin" valueType="num">
                                      <p:cBhvr additive="base">
                                        <p:cTn id="30" dur="500" fill="hold"/>
                                        <p:tgtEl>
                                          <p:spTgt spid="17306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0" grpId="0"/>
      <p:bldP spid="173061" grpId="0"/>
      <p:bldP spid="173062" grpId="0"/>
      <p:bldP spid="6247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日期占位符 1"/>
          <p:cNvSpPr txBox="1">
            <a:spLocks noGrp="1"/>
          </p:cNvSpPr>
          <p:nvPr>
            <p:ph type="dt" sz="half" idx="10"/>
          </p:nvPr>
        </p:nvSpPr>
        <p:spPr>
          <a:xfrm>
            <a:off x="6629400" y="6453336"/>
            <a:ext cx="2263080" cy="288032"/>
          </a:xfrm>
          <a:prstGeom prst="rect">
            <a:avLst/>
          </a:prstGeom>
          <a:noFill/>
          <a:ln w="9525">
            <a:noFill/>
            <a:miter/>
          </a:ln>
        </p:spPr>
        <p:txBody>
          <a:bodyPr/>
          <a:lstStyle/>
          <a:p>
            <a:pPr eaLnBrk="1" hangingPunct="1"/>
            <a:fld id="{DCA8DD03-9C77-4CAB-B358-AFA2B4B3716D}" type="datetime1">
              <a:rPr lang="zh-CN" altLang="en-US" smtClean="0"/>
              <a:t>2023/2/20</a:t>
            </a:fld>
            <a:endParaRPr lang="en-US" altLang="zh-CN" dirty="0"/>
          </a:p>
        </p:txBody>
      </p:sp>
      <p:sp>
        <p:nvSpPr>
          <p:cNvPr id="63491" name="Text Box 2"/>
          <p:cNvSpPr txBox="1"/>
          <p:nvPr/>
        </p:nvSpPr>
        <p:spPr>
          <a:xfrm>
            <a:off x="135339" y="1401763"/>
            <a:ext cx="615553" cy="3251200"/>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数 据 处 理 方 法</a:t>
            </a:r>
          </a:p>
        </p:txBody>
      </p:sp>
      <p:sp>
        <p:nvSpPr>
          <p:cNvPr id="63492" name="Text Box 3"/>
          <p:cNvSpPr txBox="1"/>
          <p:nvPr/>
        </p:nvSpPr>
        <p:spPr>
          <a:xfrm>
            <a:off x="1331913" y="404813"/>
            <a:ext cx="4868862" cy="430887"/>
          </a:xfrm>
          <a:prstGeom prst="rect">
            <a:avLst/>
          </a:prstGeom>
          <a:noFill/>
          <a:ln w="9525">
            <a:noFill/>
            <a:miter/>
          </a:ln>
        </p:spPr>
        <p:txBody>
          <a:bodyPr>
            <a:spAutoFit/>
          </a:bodyPr>
          <a:lstStyle/>
          <a:p>
            <a:pPr lvl="0" algn="l" eaLnBrk="1" hangingPunct="1"/>
            <a:r>
              <a:rPr lang="zh-CN" altLang="en-US" sz="2200" dirty="0">
                <a:latin typeface="黑体" panose="02010609060101010101" pitchFamily="49" charset="-122"/>
                <a:ea typeface="黑体" panose="02010609060101010101" pitchFamily="49" charset="-122"/>
              </a:rPr>
              <a:t>求直线的斜率和截距</a:t>
            </a:r>
          </a:p>
        </p:txBody>
      </p:sp>
      <p:sp>
        <p:nvSpPr>
          <p:cNvPr id="63493" name="Text Box 4"/>
          <p:cNvSpPr txBox="1"/>
          <p:nvPr/>
        </p:nvSpPr>
        <p:spPr>
          <a:xfrm>
            <a:off x="1475656" y="912813"/>
            <a:ext cx="7560840" cy="1043747"/>
          </a:xfrm>
          <a:prstGeom prst="rect">
            <a:avLst/>
          </a:prstGeom>
          <a:noFill/>
          <a:ln w="9525">
            <a:noFill/>
            <a:miter/>
          </a:ln>
        </p:spPr>
        <p:txBody>
          <a:bodyPr wrap="square">
            <a:spAutoFit/>
          </a:bodyPr>
          <a:lstStyle/>
          <a:p>
            <a:pPr lvl="0" algn="l" eaLnBrk="1" hangingPunct="1">
              <a:lnSpc>
                <a:spcPct val="150000"/>
              </a:lnSpc>
            </a:pPr>
            <a:r>
              <a:rPr lang="zh-CN" altLang="en-US" sz="2200" dirty="0">
                <a:latin typeface="宋体" panose="02010600030101010101" pitchFamily="2" charset="-122"/>
              </a:rPr>
              <a:t>在图线上测量范围内靠近两端任取两相距较远的点，如</a:t>
            </a:r>
            <a:r>
              <a:rPr lang="en-US" altLang="zh-CN" sz="2200" i="1" dirty="0">
                <a:latin typeface="Times New Roman" panose="02020603050405020304" pitchFamily="18" charset="0"/>
              </a:rPr>
              <a:t>P</a:t>
            </a:r>
            <a:r>
              <a:rPr lang="en-US" altLang="zh-CN" sz="2200" baseline="-30000" dirty="0">
                <a:latin typeface="Times New Roman" panose="02020603050405020304" pitchFamily="18" charset="0"/>
              </a:rPr>
              <a:t>1</a:t>
            </a:r>
            <a:r>
              <a:rPr lang="en-US" altLang="zh-CN" sz="2200" dirty="0">
                <a:latin typeface="Times New Roman" panose="02020603050405020304" pitchFamily="18" charset="0"/>
              </a:rPr>
              <a:t>(</a:t>
            </a:r>
            <a:r>
              <a:rPr lang="en-US" altLang="zh-CN" sz="2200" i="1" dirty="0">
                <a:latin typeface="Times New Roman" panose="02020603050405020304" pitchFamily="18" charset="0"/>
              </a:rPr>
              <a:t>x</a:t>
            </a:r>
            <a:r>
              <a:rPr lang="en-US" altLang="zh-CN" sz="2200" baseline="-30000" dirty="0">
                <a:latin typeface="Times New Roman" panose="02020603050405020304" pitchFamily="18" charset="0"/>
              </a:rPr>
              <a:t>1</a:t>
            </a:r>
            <a:r>
              <a:rPr lang="en-US" altLang="zh-CN" sz="2200" dirty="0">
                <a:latin typeface="Times New Roman" panose="02020603050405020304" pitchFamily="18" charset="0"/>
              </a:rPr>
              <a:t>，</a:t>
            </a:r>
            <a:r>
              <a:rPr lang="en-US" altLang="zh-CN" sz="2200" i="1" dirty="0">
                <a:latin typeface="Times New Roman" panose="02020603050405020304" pitchFamily="18" charset="0"/>
              </a:rPr>
              <a:t>y</a:t>
            </a:r>
            <a:r>
              <a:rPr lang="en-US" altLang="zh-CN" sz="2200" baseline="-30000" dirty="0">
                <a:latin typeface="Times New Roman" panose="02020603050405020304" pitchFamily="18" charset="0"/>
              </a:rPr>
              <a:t>1</a:t>
            </a:r>
            <a:r>
              <a:rPr lang="en-US" altLang="zh-CN" sz="2200" dirty="0">
                <a:latin typeface="Times New Roman" panose="02020603050405020304" pitchFamily="18" charset="0"/>
              </a:rPr>
              <a:t>)</a:t>
            </a:r>
            <a:r>
              <a:rPr lang="zh-CN" altLang="en-US" sz="2200" dirty="0">
                <a:latin typeface="Times New Roman" panose="02020603050405020304" pitchFamily="18" charset="0"/>
              </a:rPr>
              <a:t>和</a:t>
            </a:r>
            <a:r>
              <a:rPr lang="en-US" altLang="zh-CN" sz="2200" i="1" dirty="0">
                <a:latin typeface="Times New Roman" panose="02020603050405020304" pitchFamily="18" charset="0"/>
              </a:rPr>
              <a:t>P</a:t>
            </a:r>
            <a:r>
              <a:rPr lang="en-US" altLang="zh-CN" sz="2200" baseline="-30000" dirty="0">
                <a:latin typeface="Times New Roman" panose="02020603050405020304" pitchFamily="18" charset="0"/>
              </a:rPr>
              <a:t>2</a:t>
            </a:r>
            <a:r>
              <a:rPr lang="en-US" altLang="zh-CN" sz="2200" dirty="0">
                <a:latin typeface="Times New Roman" panose="02020603050405020304" pitchFamily="18" charset="0"/>
              </a:rPr>
              <a:t>(</a:t>
            </a:r>
            <a:r>
              <a:rPr lang="en-US" altLang="zh-CN" sz="2200" i="1" dirty="0">
                <a:latin typeface="Times New Roman" panose="02020603050405020304" pitchFamily="18" charset="0"/>
              </a:rPr>
              <a:t>x</a:t>
            </a:r>
            <a:r>
              <a:rPr lang="en-US" altLang="zh-CN" sz="2200" baseline="-30000" dirty="0">
                <a:latin typeface="Times New Roman" panose="02020603050405020304" pitchFamily="18" charset="0"/>
              </a:rPr>
              <a:t>2</a:t>
            </a:r>
            <a:r>
              <a:rPr lang="en-US" altLang="zh-CN" sz="2200" dirty="0">
                <a:latin typeface="Times New Roman" panose="02020603050405020304" pitchFamily="18" charset="0"/>
              </a:rPr>
              <a:t>，</a:t>
            </a:r>
            <a:r>
              <a:rPr lang="en-US" altLang="zh-CN" sz="2200" i="1" dirty="0">
                <a:latin typeface="Times New Roman" panose="02020603050405020304" pitchFamily="18" charset="0"/>
              </a:rPr>
              <a:t>y</a:t>
            </a:r>
            <a:r>
              <a:rPr lang="en-US" altLang="zh-CN" sz="2200" baseline="-30000" dirty="0">
                <a:latin typeface="Times New Roman" panose="02020603050405020304" pitchFamily="18" charset="0"/>
              </a:rPr>
              <a:t>2</a:t>
            </a:r>
            <a:r>
              <a:rPr lang="en-US" altLang="zh-CN" sz="2200" dirty="0">
                <a:latin typeface="Times New Roman" panose="02020603050405020304" pitchFamily="18" charset="0"/>
              </a:rPr>
              <a:t>)(</a:t>
            </a:r>
            <a:r>
              <a:rPr lang="zh-CN" altLang="en-US" sz="2200" dirty="0">
                <a:latin typeface="宋体" panose="02010600030101010101" pitchFamily="2" charset="-122"/>
              </a:rPr>
              <a:t>不同于实验点),用不同于实验点的符号表明</a:t>
            </a:r>
          </a:p>
        </p:txBody>
      </p:sp>
      <p:sp>
        <p:nvSpPr>
          <p:cNvPr id="63494" name="Text Box 5"/>
          <p:cNvSpPr txBox="1"/>
          <p:nvPr/>
        </p:nvSpPr>
        <p:spPr>
          <a:xfrm>
            <a:off x="1663704" y="2276872"/>
            <a:ext cx="5688013" cy="1717393"/>
          </a:xfrm>
          <a:prstGeom prst="rect">
            <a:avLst/>
          </a:prstGeom>
          <a:noFill/>
          <a:ln w="9525">
            <a:noFill/>
            <a:miter/>
          </a:ln>
        </p:spPr>
        <p:txBody>
          <a:bodyPr>
            <a:spAutoFit/>
          </a:bodyPr>
          <a:lstStyle/>
          <a:p>
            <a:pPr lvl="0" algn="l" eaLnBrk="1" hangingPunct="1">
              <a:lnSpc>
                <a:spcPct val="160000"/>
              </a:lnSpc>
            </a:pPr>
            <a:r>
              <a:rPr lang="en-US" altLang="zh-CN" sz="2200" i="1" dirty="0">
                <a:latin typeface="Times New Roman" panose="02020603050405020304" pitchFamily="18" charset="0"/>
                <a:cs typeface="Times New Roman" panose="02020603050405020304" pitchFamily="18" charset="0"/>
              </a:rPr>
              <a:t>P</a:t>
            </a:r>
            <a:r>
              <a:rPr lang="en-US" altLang="zh-CN" sz="2200" baseline="-30000" dirty="0">
                <a:latin typeface="Times New Roman" panose="02020603050405020304" pitchFamily="18" charset="0"/>
                <a:cs typeface="Times New Roman" panose="02020603050405020304" pitchFamily="18" charset="0"/>
              </a:rPr>
              <a:t>1</a:t>
            </a:r>
            <a:r>
              <a:rPr lang="en-US" altLang="zh-CN" sz="2200" dirty="0">
                <a:latin typeface="Times New Roman" panose="02020603050405020304" pitchFamily="18" charset="0"/>
                <a:cs typeface="Times New Roman" panose="02020603050405020304" pitchFamily="18" charset="0"/>
              </a:rPr>
              <a:t>、</a:t>
            </a:r>
            <a:r>
              <a:rPr lang="en-US" altLang="zh-CN" sz="2200" i="1" dirty="0">
                <a:latin typeface="Times New Roman" panose="02020603050405020304" pitchFamily="18" charset="0"/>
                <a:cs typeface="Times New Roman" panose="02020603050405020304" pitchFamily="18" charset="0"/>
              </a:rPr>
              <a:t>P</a:t>
            </a:r>
            <a:r>
              <a:rPr lang="en-US" altLang="zh-CN" sz="2200" baseline="-30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坐标为</a:t>
            </a:r>
          </a:p>
          <a:p>
            <a:pPr lvl="0" algn="l" eaLnBrk="1" hangingPunct="1">
              <a:lnSpc>
                <a:spcPct val="160000"/>
              </a:lnSpc>
            </a:pPr>
            <a:r>
              <a:rPr lang="en-US" altLang="zh-CN"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200" i="1" dirty="0">
                <a:latin typeface="Times New Roman" panose="02020603050405020304" pitchFamily="18" charset="0"/>
                <a:ea typeface="Times New Roman" panose="02020603050405020304" pitchFamily="18" charset="0"/>
                <a:cs typeface="Times New Roman" panose="02020603050405020304" pitchFamily="18" charset="0"/>
              </a:rPr>
              <a:t>P</a:t>
            </a:r>
            <a:r>
              <a:rPr lang="en-US" altLang="zh-CN" sz="22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altLang="zh-CN" sz="2200" dirty="0">
                <a:latin typeface="Times New Roman" panose="02020603050405020304" pitchFamily="18" charset="0"/>
                <a:cs typeface="Times New Roman" panose="02020603050405020304" pitchFamily="18" charset="0"/>
              </a:rPr>
              <a:t>（</a:t>
            </a:r>
            <a:r>
              <a:rPr lang="en-US" altLang="zh-CN" sz="2200" i="1" dirty="0">
                <a:latin typeface="Times New Roman" panose="02020603050405020304" pitchFamily="18" charset="0"/>
                <a:ea typeface="Times New Roman" panose="02020603050405020304" pitchFamily="18" charset="0"/>
                <a:cs typeface="Times New Roman" panose="02020603050405020304" pitchFamily="18" charset="0"/>
              </a:rPr>
              <a:t>x</a:t>
            </a:r>
            <a:r>
              <a:rPr lang="en-US" altLang="zh-CN" sz="22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altLang="zh-CN"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200" i="1" dirty="0">
                <a:latin typeface="Times New Roman" panose="02020603050405020304" pitchFamily="18" charset="0"/>
                <a:ea typeface="Times New Roman" panose="02020603050405020304" pitchFamily="18" charset="0"/>
                <a:cs typeface="Times New Roman" panose="02020603050405020304" pitchFamily="18" charset="0"/>
              </a:rPr>
              <a:t>y</a:t>
            </a:r>
            <a:r>
              <a:rPr lang="en-US" altLang="zh-CN" sz="2200" baseline="-30000" dirty="0">
                <a:latin typeface="Times New Roman" panose="02020603050405020304" pitchFamily="18" charset="0"/>
                <a:ea typeface="Times New Roman" panose="02020603050405020304" pitchFamily="18" charset="0"/>
                <a:cs typeface="Times New Roman" panose="02020603050405020304" pitchFamily="18" charset="0"/>
              </a:rPr>
              <a:t>1</a:t>
            </a:r>
            <a:r>
              <a:rPr lang="en-US" altLang="zh-CN"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ea typeface="Times New Roman" panose="02020603050405020304" pitchFamily="18" charset="0"/>
                <a:cs typeface="Times New Roman" panose="02020603050405020304" pitchFamily="18" charset="0"/>
              </a:rPr>
              <a:t>=(5.00</a:t>
            </a:r>
            <a:r>
              <a:rPr lang="en-US" altLang="zh-CN"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ea typeface="Times New Roman" panose="02020603050405020304" pitchFamily="18" charset="0"/>
                <a:cs typeface="Times New Roman" panose="02020603050405020304" pitchFamily="18" charset="0"/>
              </a:rPr>
              <a:t>10</a:t>
            </a:r>
            <a:r>
              <a:rPr lang="en-US" altLang="zh-CN" sz="2200" baseline="30000" dirty="0">
                <a:latin typeface="Times New Roman" panose="02020603050405020304" pitchFamily="18" charset="0"/>
                <a:ea typeface="Times New Roman" panose="02020603050405020304" pitchFamily="18" charset="0"/>
                <a:cs typeface="Times New Roman" panose="02020603050405020304" pitchFamily="18" charset="0"/>
              </a:rPr>
              <a:t>-3</a:t>
            </a:r>
            <a:r>
              <a:rPr lang="en-US" altLang="zh-CN" sz="2200" dirty="0">
                <a:latin typeface="Times New Roman" panose="02020603050405020304" pitchFamily="18" charset="0"/>
                <a:ea typeface="Times New Roman" panose="02020603050405020304" pitchFamily="18" charset="0"/>
                <a:cs typeface="Times New Roman" panose="02020603050405020304" pitchFamily="18" charset="0"/>
              </a:rPr>
              <a:t>, 6.02)</a:t>
            </a:r>
            <a:r>
              <a:rPr lang="en-US" altLang="zh-CN" sz="2200" dirty="0">
                <a:latin typeface="Times New Roman" panose="02020603050405020304" pitchFamily="18" charset="0"/>
                <a:cs typeface="Times New Roman" panose="02020603050405020304" pitchFamily="18" charset="0"/>
              </a:rPr>
              <a:t>，</a:t>
            </a:r>
          </a:p>
          <a:p>
            <a:pPr lvl="0" algn="l" eaLnBrk="1" hangingPunct="1">
              <a:lnSpc>
                <a:spcPct val="160000"/>
              </a:lnSpc>
            </a:pPr>
            <a:r>
              <a:rPr lang="zh-CN" altLang="en-US"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200" i="1" dirty="0">
                <a:latin typeface="Times New Roman" panose="02020603050405020304" pitchFamily="18" charset="0"/>
                <a:ea typeface="Times New Roman" panose="02020603050405020304" pitchFamily="18" charset="0"/>
                <a:cs typeface="Times New Roman" panose="02020603050405020304" pitchFamily="18" charset="0"/>
              </a:rPr>
              <a:t>P</a:t>
            </a:r>
            <a:r>
              <a:rPr lang="en-US" altLang="zh-CN" sz="22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ea typeface="Times New Roman" panose="02020603050405020304" pitchFamily="18" charset="0"/>
                <a:cs typeface="Times New Roman" panose="02020603050405020304" pitchFamily="18" charset="0"/>
              </a:rPr>
              <a:t>(</a:t>
            </a:r>
            <a:r>
              <a:rPr lang="en-US" altLang="zh-CN" sz="2200" i="1" dirty="0">
                <a:latin typeface="Times New Roman" panose="02020603050405020304" pitchFamily="18" charset="0"/>
                <a:ea typeface="Times New Roman" panose="02020603050405020304" pitchFamily="18" charset="0"/>
                <a:cs typeface="Times New Roman" panose="02020603050405020304" pitchFamily="18" charset="0"/>
              </a:rPr>
              <a:t>x</a:t>
            </a:r>
            <a:r>
              <a:rPr lang="en-US" altLang="zh-CN" sz="22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200" i="1" dirty="0">
                <a:latin typeface="Times New Roman" panose="02020603050405020304" pitchFamily="18" charset="0"/>
                <a:ea typeface="Times New Roman" panose="02020603050405020304" pitchFamily="18" charset="0"/>
                <a:cs typeface="Times New Roman" panose="02020603050405020304" pitchFamily="18" charset="0"/>
              </a:rPr>
              <a:t>y</a:t>
            </a:r>
            <a:r>
              <a:rPr lang="en-US" altLang="zh-CN" sz="2200" baseline="-30000" dirty="0">
                <a:latin typeface="Times New Roman" panose="02020603050405020304" pitchFamily="18" charset="0"/>
                <a:ea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ea typeface="Times New Roman" panose="02020603050405020304" pitchFamily="18" charset="0"/>
                <a:cs typeface="Times New Roman" panose="02020603050405020304" pitchFamily="18" charset="0"/>
              </a:rPr>
              <a:t>)=(36.00</a:t>
            </a:r>
            <a:r>
              <a:rPr lang="en-US" altLang="zh-CN"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ea typeface="Times New Roman" panose="02020603050405020304" pitchFamily="18" charset="0"/>
                <a:cs typeface="Times New Roman" panose="02020603050405020304" pitchFamily="18" charset="0"/>
              </a:rPr>
              <a:t>10</a:t>
            </a:r>
            <a:r>
              <a:rPr lang="en-US" altLang="zh-CN" sz="2200" baseline="30000" dirty="0">
                <a:latin typeface="Times New Roman" panose="02020603050405020304" pitchFamily="18" charset="0"/>
                <a:ea typeface="Times New Roman" panose="02020603050405020304" pitchFamily="18" charset="0"/>
                <a:cs typeface="Times New Roman" panose="02020603050405020304" pitchFamily="18" charset="0"/>
              </a:rPr>
              <a:t>-3</a:t>
            </a:r>
            <a:r>
              <a:rPr lang="en-US" altLang="zh-CN" sz="2200" dirty="0">
                <a:latin typeface="Times New Roman" panose="02020603050405020304" pitchFamily="18" charset="0"/>
                <a:ea typeface="Times New Roman" panose="02020603050405020304" pitchFamily="18" charset="0"/>
                <a:cs typeface="Times New Roman" panose="02020603050405020304" pitchFamily="18" charset="0"/>
              </a:rPr>
              <a:t>, 34.30)</a:t>
            </a:r>
            <a:r>
              <a:rPr lang="en-US" altLang="zh-CN" sz="2200" b="0" dirty="0">
                <a:latin typeface="Times New Roman" panose="02020603050405020304" pitchFamily="18" charset="0"/>
                <a:cs typeface="Times New Roman" panose="02020603050405020304" pitchFamily="18" charset="0"/>
              </a:rPr>
              <a:t> </a:t>
            </a:r>
            <a:endParaRPr lang="zh-CN" altLang="en-US" sz="2200" b="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3495" name="Object 6"/>
              <p:cNvSpPr txBox="1"/>
              <p:nvPr/>
            </p:nvSpPr>
            <p:spPr bwMode="auto">
              <a:xfrm>
                <a:off x="1258888" y="4281370"/>
                <a:ext cx="7633592" cy="797443"/>
              </a:xfrm>
              <a:prstGeom prst="rect">
                <a:avLst/>
              </a:prstGeom>
              <a:solidFill>
                <a:schemeClr val="bg1"/>
              </a:solidFill>
              <a:ln>
                <a:noFill/>
              </a:ln>
              <a:ex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200" i="1" smtClean="0">
                              <a:solidFill>
                                <a:schemeClr val="tx1"/>
                              </a:solidFill>
                              <a:latin typeface="Cambria Math" panose="02040503050406030204" pitchFamily="18" charset="0"/>
                            </a:rPr>
                          </m:ctrlPr>
                        </m:sSubPr>
                        <m:e>
                          <m:r>
                            <a:rPr lang="zh-CN" altLang="en-US" sz="2200" i="1">
                              <a:solidFill>
                                <a:schemeClr val="tx1"/>
                              </a:solidFill>
                              <a:latin typeface="Cambria Math" panose="02040503050406030204" pitchFamily="18" charset="0"/>
                            </a:rPr>
                            <m:t>𝑘</m:t>
                          </m:r>
                        </m:e>
                        <m:sub>
                          <m:r>
                            <a:rPr lang="zh-CN" altLang="en-US" sz="2200" i="1">
                              <a:solidFill>
                                <a:schemeClr val="tx1"/>
                              </a:solidFill>
                              <a:latin typeface="Cambria Math" panose="02040503050406030204" pitchFamily="18" charset="0"/>
                            </a:rPr>
                            <m:t>1</m:t>
                          </m:r>
                        </m:sub>
                      </m:sSub>
                      <m:r>
                        <a:rPr lang="zh-CN" altLang="en-US" sz="2200" i="1">
                          <a:solidFill>
                            <a:schemeClr val="tx1"/>
                          </a:solidFill>
                          <a:latin typeface="Cambria Math" panose="02040503050406030204" pitchFamily="18" charset="0"/>
                        </a:rPr>
                        <m:t>=</m:t>
                      </m:r>
                      <m:f>
                        <m:fPr>
                          <m:ctrlPr>
                            <a:rPr lang="zh-CN" altLang="en-US" sz="2200" i="1">
                              <a:solidFill>
                                <a:schemeClr val="tx1"/>
                              </a:solidFill>
                              <a:latin typeface="Cambria Math" panose="02040503050406030204" pitchFamily="18" charset="0"/>
                            </a:rPr>
                          </m:ctrlPr>
                        </m:fPr>
                        <m:num>
                          <m:sSub>
                            <m:sSubPr>
                              <m:ctrlPr>
                                <a:rPr lang="zh-CN" altLang="en-US" sz="2200" i="1">
                                  <a:solidFill>
                                    <a:schemeClr val="tx1"/>
                                  </a:solidFill>
                                  <a:latin typeface="Cambria Math" panose="02040503050406030204" pitchFamily="18" charset="0"/>
                                </a:rPr>
                              </m:ctrlPr>
                            </m:sSubPr>
                            <m:e>
                              <m:r>
                                <a:rPr lang="zh-CN" altLang="en-US" sz="2200" i="1">
                                  <a:solidFill>
                                    <a:schemeClr val="tx1"/>
                                  </a:solidFill>
                                  <a:latin typeface="Cambria Math" panose="02040503050406030204" pitchFamily="18" charset="0"/>
                                </a:rPr>
                                <m:t>𝑦</m:t>
                              </m:r>
                            </m:e>
                            <m:sub>
                              <m:r>
                                <a:rPr lang="zh-CN" altLang="en-US" sz="2200" i="1">
                                  <a:solidFill>
                                    <a:schemeClr val="tx1"/>
                                  </a:solidFill>
                                  <a:latin typeface="Cambria Math" panose="02040503050406030204" pitchFamily="18" charset="0"/>
                                </a:rPr>
                                <m:t>2</m:t>
                              </m:r>
                            </m:sub>
                          </m:sSub>
                          <m:r>
                            <a:rPr lang="zh-CN" altLang="en-US" sz="2200" i="1">
                              <a:solidFill>
                                <a:schemeClr val="tx1"/>
                              </a:solidFill>
                              <a:latin typeface="Cambria Math" panose="02040503050406030204" pitchFamily="18" charset="0"/>
                            </a:rPr>
                            <m:t>−</m:t>
                          </m:r>
                          <m:sSub>
                            <m:sSubPr>
                              <m:ctrlPr>
                                <a:rPr lang="zh-CN" altLang="en-US" sz="2200" i="1">
                                  <a:solidFill>
                                    <a:schemeClr val="tx1"/>
                                  </a:solidFill>
                                  <a:latin typeface="Cambria Math" panose="02040503050406030204" pitchFamily="18" charset="0"/>
                                </a:rPr>
                              </m:ctrlPr>
                            </m:sSubPr>
                            <m:e>
                              <m:r>
                                <a:rPr lang="zh-CN" altLang="en-US" sz="2200" i="1">
                                  <a:solidFill>
                                    <a:schemeClr val="tx1"/>
                                  </a:solidFill>
                                  <a:latin typeface="Cambria Math" panose="02040503050406030204" pitchFamily="18" charset="0"/>
                                </a:rPr>
                                <m:t>𝑦</m:t>
                              </m:r>
                            </m:e>
                            <m:sub>
                              <m:r>
                                <a:rPr lang="zh-CN" altLang="en-US" sz="2200" i="1">
                                  <a:solidFill>
                                    <a:schemeClr val="tx1"/>
                                  </a:solidFill>
                                  <a:latin typeface="Cambria Math" panose="02040503050406030204" pitchFamily="18" charset="0"/>
                                </a:rPr>
                                <m:t>1</m:t>
                              </m:r>
                            </m:sub>
                          </m:sSub>
                        </m:num>
                        <m:den>
                          <m:sSub>
                            <m:sSubPr>
                              <m:ctrlPr>
                                <a:rPr lang="zh-CN" altLang="en-US" sz="2200" i="1">
                                  <a:solidFill>
                                    <a:schemeClr val="tx1"/>
                                  </a:solidFill>
                                  <a:latin typeface="Cambria Math" panose="02040503050406030204" pitchFamily="18" charset="0"/>
                                </a:rPr>
                              </m:ctrlPr>
                            </m:sSubPr>
                            <m:e>
                              <m:r>
                                <a:rPr lang="zh-CN" altLang="en-US" sz="2200" i="1">
                                  <a:solidFill>
                                    <a:schemeClr val="tx1"/>
                                  </a:solidFill>
                                  <a:latin typeface="Cambria Math" panose="02040503050406030204" pitchFamily="18" charset="0"/>
                                </a:rPr>
                                <m:t>𝑥</m:t>
                              </m:r>
                            </m:e>
                            <m:sub>
                              <m:r>
                                <a:rPr lang="zh-CN" altLang="en-US" sz="2200" i="1">
                                  <a:solidFill>
                                    <a:schemeClr val="tx1"/>
                                  </a:solidFill>
                                  <a:latin typeface="Cambria Math" panose="02040503050406030204" pitchFamily="18" charset="0"/>
                                </a:rPr>
                                <m:t>2</m:t>
                              </m:r>
                            </m:sub>
                          </m:sSub>
                          <m:r>
                            <a:rPr lang="zh-CN" altLang="en-US" sz="2200" i="1">
                              <a:solidFill>
                                <a:schemeClr val="tx1"/>
                              </a:solidFill>
                              <a:latin typeface="Cambria Math" panose="02040503050406030204" pitchFamily="18" charset="0"/>
                            </a:rPr>
                            <m:t>−</m:t>
                          </m:r>
                          <m:sSub>
                            <m:sSubPr>
                              <m:ctrlPr>
                                <a:rPr lang="zh-CN" altLang="en-US" sz="2200" i="1">
                                  <a:solidFill>
                                    <a:schemeClr val="tx1"/>
                                  </a:solidFill>
                                  <a:latin typeface="Cambria Math" panose="02040503050406030204" pitchFamily="18" charset="0"/>
                                </a:rPr>
                              </m:ctrlPr>
                            </m:sSubPr>
                            <m:e>
                              <m:r>
                                <a:rPr lang="zh-CN" altLang="en-US" sz="2200" i="1">
                                  <a:solidFill>
                                    <a:schemeClr val="tx1"/>
                                  </a:solidFill>
                                  <a:latin typeface="Cambria Math" panose="02040503050406030204" pitchFamily="18" charset="0"/>
                                </a:rPr>
                                <m:t>𝑥</m:t>
                              </m:r>
                            </m:e>
                            <m:sub>
                              <m:r>
                                <a:rPr lang="zh-CN" altLang="en-US" sz="2200" i="1">
                                  <a:solidFill>
                                    <a:schemeClr val="tx1"/>
                                  </a:solidFill>
                                  <a:latin typeface="Cambria Math" panose="02040503050406030204" pitchFamily="18" charset="0"/>
                                </a:rPr>
                                <m:t>1</m:t>
                              </m:r>
                            </m:sub>
                          </m:sSub>
                        </m:den>
                      </m:f>
                      <m:r>
                        <a:rPr lang="zh-CN" altLang="en-US" sz="2200" i="1">
                          <a:solidFill>
                            <a:schemeClr val="tx1"/>
                          </a:solidFill>
                          <a:latin typeface="Cambria Math" panose="02040503050406030204" pitchFamily="18" charset="0"/>
                        </a:rPr>
                        <m:t>=</m:t>
                      </m:r>
                      <m:f>
                        <m:fPr>
                          <m:ctrlPr>
                            <a:rPr lang="zh-CN" altLang="en-US" sz="2200" i="1">
                              <a:solidFill>
                                <a:schemeClr val="tx1"/>
                              </a:solidFill>
                              <a:latin typeface="Cambria Math" panose="02040503050406030204" pitchFamily="18" charset="0"/>
                            </a:rPr>
                          </m:ctrlPr>
                        </m:fPr>
                        <m:num>
                          <m:r>
                            <a:rPr lang="zh-CN" altLang="en-US" sz="2200" i="1">
                              <a:solidFill>
                                <a:schemeClr val="tx1"/>
                              </a:solidFill>
                              <a:latin typeface="Cambria Math" panose="02040503050406030204" pitchFamily="18" charset="0"/>
                            </a:rPr>
                            <m:t>34.30−6.02</m:t>
                          </m:r>
                          <m:r>
                            <a:rPr lang="zh-CN" altLang="en-US" sz="2200">
                              <a:solidFill>
                                <a:schemeClr val="tx1"/>
                              </a:solidFill>
                              <a:latin typeface="Cambria Math" panose="02040503050406030204" pitchFamily="18" charset="0"/>
                            </a:rPr>
                            <m:t> </m:t>
                          </m:r>
                        </m:num>
                        <m:den>
                          <m:r>
                            <a:rPr lang="zh-CN" altLang="en-US" sz="2200" i="1">
                              <a:solidFill>
                                <a:schemeClr val="tx1"/>
                              </a:solidFill>
                              <a:latin typeface="Cambria Math" panose="02040503050406030204" pitchFamily="18" charset="0"/>
                            </a:rPr>
                            <m:t>(36.00−5.00)×1</m:t>
                          </m:r>
                          <m:sSup>
                            <m:sSupPr>
                              <m:ctrlPr>
                                <a:rPr lang="zh-CN" altLang="en-US" sz="2200" i="1">
                                  <a:solidFill>
                                    <a:schemeClr val="tx1"/>
                                  </a:solidFill>
                                  <a:latin typeface="Cambria Math" panose="02040503050406030204" pitchFamily="18" charset="0"/>
                                </a:rPr>
                              </m:ctrlPr>
                            </m:sSupPr>
                            <m:e>
                              <m:r>
                                <a:rPr lang="zh-CN" altLang="en-US" sz="2200" i="1">
                                  <a:solidFill>
                                    <a:schemeClr val="tx1"/>
                                  </a:solidFill>
                                  <a:latin typeface="Cambria Math" panose="02040503050406030204" pitchFamily="18" charset="0"/>
                                </a:rPr>
                                <m:t>0</m:t>
                              </m:r>
                            </m:e>
                            <m:sup>
                              <m:r>
                                <a:rPr lang="zh-CN" altLang="en-US" sz="2200" i="1">
                                  <a:solidFill>
                                    <a:schemeClr val="tx1"/>
                                  </a:solidFill>
                                  <a:latin typeface="Cambria Math" panose="02040503050406030204" pitchFamily="18" charset="0"/>
                                </a:rPr>
                                <m:t>−3</m:t>
                              </m:r>
                            </m:sup>
                          </m:sSup>
                        </m:den>
                      </m:f>
                      <m:r>
                        <a:rPr lang="zh-CN" altLang="en-US" sz="2200" i="1">
                          <a:solidFill>
                            <a:schemeClr val="tx1"/>
                          </a:solidFill>
                          <a:latin typeface="Cambria Math" panose="02040503050406030204" pitchFamily="18" charset="0"/>
                        </a:rPr>
                        <m:t>=9.123×1</m:t>
                      </m:r>
                      <m:sSup>
                        <m:sSupPr>
                          <m:ctrlPr>
                            <a:rPr lang="zh-CN" altLang="en-US" sz="2200" i="1">
                              <a:solidFill>
                                <a:schemeClr val="tx1"/>
                              </a:solidFill>
                              <a:latin typeface="Cambria Math" panose="02040503050406030204" pitchFamily="18" charset="0"/>
                            </a:rPr>
                          </m:ctrlPr>
                        </m:sSupPr>
                        <m:e>
                          <m:r>
                            <a:rPr lang="zh-CN" altLang="en-US" sz="2200" i="1">
                              <a:solidFill>
                                <a:schemeClr val="tx1"/>
                              </a:solidFill>
                              <a:latin typeface="Cambria Math" panose="02040503050406030204" pitchFamily="18" charset="0"/>
                            </a:rPr>
                            <m:t>0</m:t>
                          </m:r>
                        </m:e>
                        <m:sup>
                          <m:r>
                            <a:rPr lang="zh-CN" altLang="en-US" sz="2200" i="1">
                              <a:solidFill>
                                <a:schemeClr val="tx1"/>
                              </a:solidFill>
                              <a:latin typeface="Cambria Math" panose="02040503050406030204" pitchFamily="18" charset="0"/>
                            </a:rPr>
                            <m:t>2</m:t>
                          </m:r>
                        </m:sup>
                      </m:sSup>
                      <m:r>
                        <a:rPr lang="zh-CN" altLang="en-US" sz="2200" i="1">
                          <a:solidFill>
                            <a:schemeClr val="tx1"/>
                          </a:solidFill>
                          <a:latin typeface="Cambria Math" panose="02040503050406030204" pitchFamily="18" charset="0"/>
                        </a:rPr>
                        <m:t>(</m:t>
                      </m:r>
                      <m:r>
                        <a:rPr lang="zh-CN" altLang="en-US" sz="2200" i="1">
                          <a:solidFill>
                            <a:schemeClr val="tx1"/>
                          </a:solidFill>
                          <a:latin typeface="Cambria Math" panose="02040503050406030204" pitchFamily="18" charset="0"/>
                        </a:rPr>
                        <m:t>𝑔</m:t>
                      </m:r>
                      <m:r>
                        <a:rPr lang="zh-CN" altLang="en-US" sz="2200" i="1">
                          <a:solidFill>
                            <a:schemeClr val="tx1"/>
                          </a:solidFill>
                          <a:latin typeface="Cambria Math" panose="02040503050406030204" pitchFamily="18" charset="0"/>
                        </a:rPr>
                        <m:t>⋅</m:t>
                      </m:r>
                      <m:sSup>
                        <m:sSupPr>
                          <m:ctrlPr>
                            <a:rPr lang="zh-CN" altLang="en-US" sz="2200" i="1">
                              <a:solidFill>
                                <a:schemeClr val="tx1"/>
                              </a:solidFill>
                              <a:latin typeface="Cambria Math" panose="02040503050406030204" pitchFamily="18" charset="0"/>
                            </a:rPr>
                          </m:ctrlPr>
                        </m:sSupPr>
                        <m:e>
                          <m:r>
                            <a:rPr lang="zh-CN" altLang="en-US" sz="2200" i="1">
                              <a:solidFill>
                                <a:schemeClr val="tx1"/>
                              </a:solidFill>
                              <a:latin typeface="Cambria Math" panose="02040503050406030204" pitchFamily="18" charset="0"/>
                            </a:rPr>
                            <m:t>𝑠</m:t>
                          </m:r>
                        </m:e>
                        <m:sup>
                          <m:r>
                            <a:rPr lang="zh-CN" altLang="en-US" sz="2200" i="1">
                              <a:solidFill>
                                <a:schemeClr val="tx1"/>
                              </a:solidFill>
                              <a:latin typeface="Cambria Math" panose="02040503050406030204" pitchFamily="18" charset="0"/>
                            </a:rPr>
                            <m:t>2</m:t>
                          </m:r>
                        </m:sup>
                      </m:sSup>
                      <m:r>
                        <a:rPr lang="zh-CN" altLang="en-US" sz="2200" i="1">
                          <a:solidFill>
                            <a:schemeClr val="tx1"/>
                          </a:solidFill>
                          <a:latin typeface="Cambria Math" panose="02040503050406030204" pitchFamily="18" charset="0"/>
                        </a:rPr>
                        <m:t>)</m:t>
                      </m:r>
                    </m:oMath>
                  </m:oMathPara>
                </a14:m>
                <a:endParaRPr lang="zh-CN" altLang="en-US" sz="2200" dirty="0">
                  <a:solidFill>
                    <a:schemeClr val="tx1"/>
                  </a:solidFill>
                </a:endParaRPr>
              </a:p>
            </p:txBody>
          </p:sp>
        </mc:Choice>
        <mc:Fallback xmlns="">
          <p:sp>
            <p:nvSpPr>
              <p:cNvPr id="63495" name="Object 6"/>
              <p:cNvSpPr txBox="1">
                <a:spLocks noRot="1" noChangeAspect="1" noMove="1" noResize="1" noEditPoints="1" noAdjustHandles="1" noChangeArrowheads="1" noChangeShapeType="1" noTextEdit="1"/>
              </p:cNvSpPr>
              <p:nvPr/>
            </p:nvSpPr>
            <p:spPr bwMode="auto">
              <a:xfrm>
                <a:off x="1258888" y="4281370"/>
                <a:ext cx="7633592" cy="797443"/>
              </a:xfrm>
              <a:prstGeom prst="rect">
                <a:avLst/>
              </a:prstGeom>
              <a:blipFill rotWithShape="0">
                <a:blip r:embed="rId2"/>
                <a:stretch>
                  <a:fillRect/>
                </a:stretch>
              </a:blipFill>
              <a:ln>
                <a:noFill/>
              </a:ln>
              <a:extLst/>
            </p:spPr>
            <p:txBody>
              <a:bodyPr/>
              <a:lstStyle/>
              <a:p>
                <a:r>
                  <a:rPr lang="zh-CN" altLang="en-US">
                    <a:noFill/>
                  </a:rPr>
                  <a:t> </a:t>
                </a:r>
              </a:p>
            </p:txBody>
          </p:sp>
        </mc:Fallback>
      </mc:AlternateContent>
      <p:sp>
        <p:nvSpPr>
          <p:cNvPr id="63496" name="Text Box 8"/>
          <p:cNvSpPr txBox="1"/>
          <p:nvPr/>
        </p:nvSpPr>
        <p:spPr>
          <a:xfrm>
            <a:off x="1258888" y="5261372"/>
            <a:ext cx="7633592" cy="972574"/>
          </a:xfrm>
          <a:prstGeom prst="rect">
            <a:avLst/>
          </a:prstGeom>
          <a:solidFill>
            <a:schemeClr val="bg1"/>
          </a:solidFill>
          <a:ln w="9525">
            <a:noFill/>
            <a:miter/>
          </a:ln>
        </p:spPr>
        <p:txBody>
          <a:bodyPr wrap="square">
            <a:spAutoFit/>
          </a:bodyPr>
          <a:lstStyle/>
          <a:p>
            <a:pPr lvl="0" algn="l" eaLnBrk="1" hangingPunct="1"/>
            <a:r>
              <a:rPr lang="en-US" altLang="zh-CN" sz="2200" b="0" i="1" dirty="0">
                <a:latin typeface="Times New Roman" panose="02020603050405020304" pitchFamily="18" charset="0"/>
                <a:ea typeface="Times New Roman" panose="02020603050405020304" pitchFamily="18" charset="0"/>
              </a:rPr>
              <a:t>C</a:t>
            </a:r>
            <a:r>
              <a:rPr lang="en-US" altLang="zh-CN" sz="2200" b="0" baseline="-30000" dirty="0">
                <a:latin typeface="Times New Roman" panose="02020603050405020304" pitchFamily="18" charset="0"/>
                <a:ea typeface="Times New Roman" panose="02020603050405020304" pitchFamily="18" charset="0"/>
              </a:rPr>
              <a:t>1</a:t>
            </a:r>
            <a:r>
              <a:rPr lang="en-US" altLang="zh-CN" sz="2200" b="0" dirty="0">
                <a:latin typeface="Times New Roman" panose="02020603050405020304" pitchFamily="18" charset="0"/>
                <a:ea typeface="Times New Roman" panose="02020603050405020304" pitchFamily="18" charset="0"/>
              </a:rPr>
              <a:t>=1.65</a:t>
            </a:r>
            <a:r>
              <a:rPr lang="en-US" altLang="zh-CN" sz="2200" b="0" dirty="0">
                <a:latin typeface="宋体" panose="02010600030101010101" pitchFamily="2" charset="-122"/>
              </a:rPr>
              <a:t>（</a:t>
            </a:r>
            <a:r>
              <a:rPr lang="en-US" altLang="zh-CN" sz="2200" b="0" dirty="0">
                <a:latin typeface="Times New Roman" panose="02020603050405020304" pitchFamily="18" charset="0"/>
                <a:ea typeface="Times New Roman" panose="02020603050405020304" pitchFamily="18" charset="0"/>
              </a:rPr>
              <a:t>g</a:t>
            </a:r>
            <a:r>
              <a:rPr lang="en-US" altLang="zh-CN" sz="2200" b="0" dirty="0">
                <a:latin typeface="宋体" panose="02010600030101010101" pitchFamily="2" charset="-122"/>
              </a:rPr>
              <a:t>）</a:t>
            </a:r>
            <a:r>
              <a:rPr lang="en-US" altLang="zh-CN" sz="2200" b="0" dirty="0">
                <a:latin typeface="Tahoma" panose="020B0604030504040204" pitchFamily="34" charset="0"/>
              </a:rPr>
              <a:t> </a:t>
            </a:r>
          </a:p>
          <a:p>
            <a:pPr lvl="0" algn="l" eaLnBrk="1" hangingPunct="1">
              <a:lnSpc>
                <a:spcPct val="160000"/>
              </a:lnSpc>
            </a:pPr>
            <a:r>
              <a:rPr lang="en-US" altLang="zh-CN" sz="2200" b="0" dirty="0">
                <a:latin typeface="Tahoma" panose="020B0604030504040204" pitchFamily="34" charset="0"/>
              </a:rPr>
              <a:t>   </a:t>
            </a:r>
            <a:r>
              <a:rPr lang="en-US" altLang="zh-CN" sz="2200" dirty="0">
                <a:latin typeface="Tahoma" panose="020B0604030504040204" pitchFamily="34" charset="0"/>
              </a:rPr>
              <a:t>（</a:t>
            </a:r>
            <a:r>
              <a:rPr lang="zh-CN" altLang="en-US" sz="2200" dirty="0">
                <a:latin typeface="Tahoma" panose="020B0604030504040204" pitchFamily="34" charset="0"/>
              </a:rPr>
              <a:t>延长与</a:t>
            </a:r>
            <a:r>
              <a:rPr lang="en-US" altLang="zh-CN" sz="2200" i="1" dirty="0">
                <a:latin typeface="Times New Roman" panose="02020603050405020304" pitchFamily="18" charset="0"/>
              </a:rPr>
              <a:t>Y </a:t>
            </a:r>
            <a:r>
              <a:rPr lang="zh-CN" altLang="en-US" sz="2200" dirty="0">
                <a:latin typeface="Times New Roman" panose="02020603050405020304" pitchFamily="18" charset="0"/>
              </a:rPr>
              <a:t>轴交点；由</a:t>
            </a:r>
            <a:r>
              <a:rPr lang="en-US" altLang="zh-CN" sz="2200" dirty="0">
                <a:latin typeface="Times New Roman" panose="02020603050405020304" pitchFamily="18" charset="0"/>
              </a:rPr>
              <a:t>P</a:t>
            </a:r>
            <a:r>
              <a:rPr lang="en-US" altLang="zh-CN" sz="2200" baseline="-25000" dirty="0">
                <a:latin typeface="Times New Roman" panose="02020603050405020304" pitchFamily="18" charset="0"/>
              </a:rPr>
              <a:t>1</a:t>
            </a:r>
            <a:r>
              <a:rPr lang="en-US" altLang="zh-CN" sz="2200" dirty="0">
                <a:latin typeface="Times New Roman" panose="02020603050405020304" pitchFamily="18" charset="0"/>
              </a:rPr>
              <a:t>，P</a:t>
            </a:r>
            <a:r>
              <a:rPr lang="en-US" altLang="zh-CN" sz="2200" baseline="-25000" dirty="0">
                <a:latin typeface="Times New Roman" panose="02020603050405020304" pitchFamily="18" charset="0"/>
              </a:rPr>
              <a:t>2</a:t>
            </a:r>
            <a:r>
              <a:rPr lang="zh-CN" altLang="en-US" sz="2200" dirty="0">
                <a:latin typeface="Times New Roman" panose="02020603050405020304" pitchFamily="18" charset="0"/>
              </a:rPr>
              <a:t>的坐标值；取第三点。）</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73</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3495"/>
                                        </p:tgtEl>
                                        <p:attrNameLst>
                                          <p:attrName>style.visibility</p:attrName>
                                        </p:attrNameLst>
                                      </p:cBhvr>
                                      <p:to>
                                        <p:strVal val="visible"/>
                                      </p:to>
                                    </p:set>
                                    <p:animEffect transition="in" filter="wipe(down)">
                                      <p:cBhvr>
                                        <p:cTn id="7" dur="500"/>
                                        <p:tgtEl>
                                          <p:spTgt spid="634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3496"/>
                                        </p:tgtEl>
                                        <p:attrNameLst>
                                          <p:attrName>style.visibility</p:attrName>
                                        </p:attrNameLst>
                                      </p:cBhvr>
                                      <p:to>
                                        <p:strVal val="visible"/>
                                      </p:to>
                                    </p:set>
                                    <p:animEffect transition="in" filter="wipe(down)">
                                      <p:cBhvr>
                                        <p:cTn id="12" dur="500"/>
                                        <p:tgtEl>
                                          <p:spTgt spid="63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5" grpId="0" animBg="1"/>
      <p:bldP spid="6349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5BD18AAB-A262-45B2-9BFE-3AA7CA4CF906}" type="datetime1">
              <a:rPr lang="zh-CN" altLang="en-US" smtClean="0"/>
              <a:t>2023/2/20</a:t>
            </a:fld>
            <a:endParaRPr lang="en-US" altLang="zh-CN" dirty="0"/>
          </a:p>
        </p:txBody>
      </p:sp>
      <p:sp>
        <p:nvSpPr>
          <p:cNvPr id="64515" name="Text Box 2"/>
          <p:cNvSpPr txBox="1"/>
          <p:nvPr/>
        </p:nvSpPr>
        <p:spPr>
          <a:xfrm>
            <a:off x="135339" y="1401763"/>
            <a:ext cx="615553" cy="3467100"/>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数 据 处 理 方 法</a:t>
            </a:r>
          </a:p>
        </p:txBody>
      </p:sp>
      <p:sp>
        <p:nvSpPr>
          <p:cNvPr id="64516" name="Text Box 3"/>
          <p:cNvSpPr txBox="1"/>
          <p:nvPr/>
        </p:nvSpPr>
        <p:spPr>
          <a:xfrm>
            <a:off x="1462625" y="589707"/>
            <a:ext cx="6704079" cy="461665"/>
          </a:xfrm>
          <a:prstGeom prst="rect">
            <a:avLst/>
          </a:prstGeom>
          <a:noFill/>
          <a:ln w="9525">
            <a:noFill/>
            <a:miter/>
          </a:ln>
        </p:spPr>
        <p:txBody>
          <a:bodyPr wrap="none">
            <a:spAutoFit/>
          </a:bodyPr>
          <a:lstStyle/>
          <a:p>
            <a:pPr lvl="0" algn="l" eaLnBrk="1" hangingPunct="1"/>
            <a:r>
              <a:rPr lang="zh-CN" altLang="en-US" sz="2400" dirty="0">
                <a:solidFill>
                  <a:srgbClr val="FF0000"/>
                </a:solidFill>
                <a:latin typeface="Times New Roman" panose="02020603050405020304" pitchFamily="18" charset="0"/>
              </a:rPr>
              <a:t>三、 逐差法 </a:t>
            </a:r>
            <a:r>
              <a:rPr lang="zh-CN" altLang="en-US" sz="2400" dirty="0">
                <a:latin typeface="Times New Roman" panose="02020603050405020304" pitchFamily="18" charset="0"/>
              </a:rPr>
              <a:t>---- 充分利用测量数据减小测量误差</a:t>
            </a:r>
          </a:p>
        </p:txBody>
      </p:sp>
      <p:sp>
        <p:nvSpPr>
          <p:cNvPr id="64517" name="Text Box 4"/>
          <p:cNvSpPr txBox="1"/>
          <p:nvPr/>
        </p:nvSpPr>
        <p:spPr>
          <a:xfrm>
            <a:off x="1331913" y="1628775"/>
            <a:ext cx="7561262" cy="1615827"/>
          </a:xfrm>
          <a:prstGeom prst="rect">
            <a:avLst/>
          </a:prstGeom>
          <a:noFill/>
          <a:ln w="9525">
            <a:noFill/>
            <a:miter/>
          </a:ln>
        </p:spPr>
        <p:txBody>
          <a:bodyPr>
            <a:spAutoFit/>
          </a:bodyPr>
          <a:lstStyle/>
          <a:p>
            <a:pPr lvl="0" algn="l" eaLnBrk="1" hangingPunct="1">
              <a:lnSpc>
                <a:spcPct val="130000"/>
              </a:lnSpc>
            </a:pPr>
            <a:r>
              <a:rPr lang="zh-CN" altLang="en-US" sz="2200" dirty="0">
                <a:latin typeface="Times New Roman" panose="02020603050405020304" pitchFamily="18" charset="0"/>
              </a:rPr>
              <a:t>两个条件：</a:t>
            </a:r>
          </a:p>
          <a:p>
            <a:pPr lvl="0" algn="l" eaLnBrk="1" hangingPunct="1">
              <a:lnSpc>
                <a:spcPct val="160000"/>
              </a:lnSpc>
            </a:pPr>
            <a:r>
              <a:rPr lang="zh-CN" altLang="en-US" sz="2200" dirty="0">
                <a:latin typeface="Times New Roman" panose="02020603050405020304" pitchFamily="18" charset="0"/>
              </a:rPr>
              <a:t>    ⑴ 函数具有</a:t>
            </a:r>
            <a:r>
              <a:rPr lang="en-US" altLang="zh-CN" sz="2200" i="1" dirty="0">
                <a:latin typeface="Times New Roman" panose="02020603050405020304" pitchFamily="18" charset="0"/>
              </a:rPr>
              <a:t>y=a+bx</a:t>
            </a:r>
            <a:r>
              <a:rPr lang="zh-CN" altLang="en-US" sz="2200" dirty="0">
                <a:latin typeface="Times New Roman" panose="02020603050405020304" pitchFamily="18" charset="0"/>
              </a:rPr>
              <a:t>的线性关系(或代换后是线性）</a:t>
            </a:r>
            <a:endParaRPr lang="en-US" altLang="zh-CN" sz="2200" dirty="0">
              <a:latin typeface="Times New Roman" panose="02020603050405020304" pitchFamily="18" charset="0"/>
            </a:endParaRPr>
          </a:p>
          <a:p>
            <a:pPr lvl="0" algn="l" eaLnBrk="1" hangingPunct="1">
              <a:lnSpc>
                <a:spcPct val="160000"/>
              </a:lnSpc>
            </a:pPr>
            <a:r>
              <a:rPr lang="zh-CN" altLang="en-US" sz="2200" dirty="0">
                <a:latin typeface="Times New Roman" panose="02020603050405020304" pitchFamily="18" charset="0"/>
              </a:rPr>
              <a:t>    ⑵ 自变量</a:t>
            </a:r>
            <a:r>
              <a:rPr lang="en-US" altLang="zh-CN" sz="2200" i="1" dirty="0">
                <a:latin typeface="Times New Roman" panose="02020603050405020304" pitchFamily="18" charset="0"/>
              </a:rPr>
              <a:t>x</a:t>
            </a:r>
            <a:r>
              <a:rPr lang="zh-CN" altLang="en-US" sz="2200" dirty="0">
                <a:latin typeface="Times New Roman" panose="02020603050405020304" pitchFamily="18" charset="0"/>
              </a:rPr>
              <a:t>是</a:t>
            </a:r>
            <a:r>
              <a:rPr lang="zh-CN" altLang="en-US" sz="2200" u="sng" dirty="0">
                <a:solidFill>
                  <a:srgbClr val="FF0000"/>
                </a:solidFill>
                <a:latin typeface="Times New Roman" panose="02020603050405020304" pitchFamily="18" charset="0"/>
              </a:rPr>
              <a:t>等间距变化</a:t>
            </a:r>
            <a:r>
              <a:rPr lang="zh-CN" altLang="en-US" sz="2200" dirty="0">
                <a:solidFill>
                  <a:srgbClr val="FF0000"/>
                </a:solidFill>
                <a:latin typeface="Times New Roman" panose="02020603050405020304" pitchFamily="18" charset="0"/>
              </a:rPr>
              <a:t>的</a:t>
            </a:r>
            <a:r>
              <a:rPr lang="zh-CN" altLang="en-US" sz="2200" dirty="0">
                <a:latin typeface="Times New Roman" panose="02020603050405020304" pitchFamily="18" charset="0"/>
              </a:rPr>
              <a:t>,</a:t>
            </a:r>
            <a:r>
              <a:rPr lang="zh-CN" altLang="en-US" sz="2200" u="sng" dirty="0">
                <a:solidFill>
                  <a:srgbClr val="FF0000"/>
                </a:solidFill>
                <a:latin typeface="Times New Roman" panose="02020603050405020304" pitchFamily="18" charset="0"/>
              </a:rPr>
              <a:t>测量次数为偶数</a:t>
            </a:r>
          </a:p>
        </p:txBody>
      </p:sp>
      <p:sp>
        <p:nvSpPr>
          <p:cNvPr id="64518" name="Text Box 5"/>
          <p:cNvSpPr txBox="1"/>
          <p:nvPr/>
        </p:nvSpPr>
        <p:spPr>
          <a:xfrm>
            <a:off x="1462625" y="3471272"/>
            <a:ext cx="4817344" cy="485133"/>
          </a:xfrm>
          <a:prstGeom prst="rect">
            <a:avLst/>
          </a:prstGeom>
          <a:noFill/>
          <a:ln w="9525">
            <a:noFill/>
            <a:miter/>
          </a:ln>
        </p:spPr>
        <p:txBody>
          <a:bodyPr wrap="none">
            <a:spAutoFit/>
          </a:bodyPr>
          <a:lstStyle/>
          <a:p>
            <a:pPr lvl="0" algn="l" eaLnBrk="1" hangingPunct="1">
              <a:lnSpc>
                <a:spcPct val="130000"/>
              </a:lnSpc>
            </a:pPr>
            <a:r>
              <a:rPr lang="zh-CN" altLang="en-US" sz="2200" dirty="0">
                <a:latin typeface="Times New Roman" panose="02020603050405020304" pitchFamily="18" charset="0"/>
              </a:rPr>
              <a:t>如:  杨氏模量,牛顿环,表面张力系数等</a:t>
            </a:r>
            <a:endParaRPr lang="zh-CN" altLang="en-US" sz="2200" b="0" dirty="0">
              <a:latin typeface="Times New Roman" panose="02020603050405020304" pitchFamily="18" charset="0"/>
            </a:endParaRPr>
          </a:p>
        </p:txBody>
      </p:sp>
      <p:sp>
        <p:nvSpPr>
          <p:cNvPr id="7" name="Text Box 4"/>
          <p:cNvSpPr txBox="1"/>
          <p:nvPr/>
        </p:nvSpPr>
        <p:spPr>
          <a:xfrm>
            <a:off x="1331913" y="4581128"/>
            <a:ext cx="7561262" cy="1615827"/>
          </a:xfrm>
          <a:prstGeom prst="rect">
            <a:avLst/>
          </a:prstGeom>
          <a:noFill/>
          <a:ln w="9525">
            <a:noFill/>
            <a:miter/>
          </a:ln>
        </p:spPr>
        <p:txBody>
          <a:bodyPr>
            <a:spAutoFit/>
          </a:bodyPr>
          <a:lstStyle/>
          <a:p>
            <a:pPr lvl="0" algn="l" eaLnBrk="1" hangingPunct="1">
              <a:lnSpc>
                <a:spcPct val="130000"/>
              </a:lnSpc>
            </a:pPr>
            <a:r>
              <a:rPr lang="zh-CN" altLang="en-US" sz="2200" dirty="0">
                <a:latin typeface="Times New Roman" panose="02020603050405020304" pitchFamily="18" charset="0"/>
              </a:rPr>
              <a:t>问题：</a:t>
            </a:r>
          </a:p>
          <a:p>
            <a:pPr lvl="0" algn="l">
              <a:lnSpc>
                <a:spcPct val="160000"/>
              </a:lnSpc>
            </a:pPr>
            <a:r>
              <a:rPr lang="zh-CN" altLang="en-US" sz="2200" dirty="0">
                <a:latin typeface="Times New Roman" panose="02020603050405020304" pitchFamily="18" charset="0"/>
              </a:rPr>
              <a:t>    ⑴如果自变量</a:t>
            </a:r>
            <a:r>
              <a:rPr lang="en-US" altLang="zh-CN" sz="2200" i="1" dirty="0">
                <a:latin typeface="Times New Roman" panose="02020603050405020304" pitchFamily="18" charset="0"/>
              </a:rPr>
              <a:t>x</a:t>
            </a:r>
            <a:r>
              <a:rPr lang="zh-CN" altLang="en-US" sz="2200" dirty="0">
                <a:latin typeface="Times New Roman" panose="02020603050405020304" pitchFamily="18" charset="0"/>
              </a:rPr>
              <a:t>没有或不能</a:t>
            </a:r>
            <a:r>
              <a:rPr lang="zh-CN" altLang="en-US" sz="2200" u="sng" dirty="0">
                <a:solidFill>
                  <a:srgbClr val="FF0000"/>
                </a:solidFill>
                <a:latin typeface="Times New Roman" panose="02020603050405020304" pitchFamily="18" charset="0"/>
              </a:rPr>
              <a:t>等间距变化</a:t>
            </a:r>
            <a:r>
              <a:rPr lang="zh-CN" altLang="en-US" sz="2200" dirty="0">
                <a:latin typeface="Times New Roman" panose="02020603050405020304" pitchFamily="18" charset="0"/>
              </a:rPr>
              <a:t>。</a:t>
            </a:r>
            <a:endParaRPr lang="en-US" altLang="zh-CN" sz="2200" dirty="0">
              <a:latin typeface="Times New Roman" panose="02020603050405020304" pitchFamily="18" charset="0"/>
            </a:endParaRPr>
          </a:p>
          <a:p>
            <a:pPr lvl="0" algn="l">
              <a:lnSpc>
                <a:spcPct val="160000"/>
              </a:lnSpc>
            </a:pPr>
            <a:r>
              <a:rPr lang="en-US" altLang="zh-CN" sz="2200" dirty="0">
                <a:latin typeface="Times New Roman" panose="02020603050405020304" pitchFamily="18" charset="0"/>
              </a:rPr>
              <a:t>    </a:t>
            </a:r>
            <a:r>
              <a:rPr lang="zh-CN" altLang="en-US" sz="2200" dirty="0">
                <a:latin typeface="Times New Roman" panose="02020603050405020304" pitchFamily="18" charset="0"/>
              </a:rPr>
              <a:t>⑵如果</a:t>
            </a:r>
            <a:r>
              <a:rPr lang="zh-CN" altLang="en-US" sz="2200" u="sng" dirty="0">
                <a:solidFill>
                  <a:srgbClr val="FF0000"/>
                </a:solidFill>
                <a:latin typeface="Times New Roman" panose="02020603050405020304" pitchFamily="18" charset="0"/>
              </a:rPr>
              <a:t>测量次数不为偶数</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74</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4514"/>
                                        </p:tgtEl>
                                        <p:attrNameLst>
                                          <p:attrName>style.visibility</p:attrName>
                                        </p:attrNameLst>
                                      </p:cBhvr>
                                      <p:to>
                                        <p:strVal val="visible"/>
                                      </p:to>
                                    </p:set>
                                    <p:animEffect transition="in" filter="wipe(down)">
                                      <p:cBhvr>
                                        <p:cTn id="7" dur="500"/>
                                        <p:tgtEl>
                                          <p:spTgt spid="645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bldLvl="0" animBg="1"/>
      <p:bldP spid="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7813" y="188917"/>
            <a:ext cx="7010400" cy="765129"/>
          </a:xfrm>
        </p:spPr>
        <p:txBody>
          <a:bodyPr/>
          <a:lstStyle/>
          <a:p>
            <a:r>
              <a:rPr lang="zh-CN" altLang="en-US" sz="2400" b="1" dirty="0">
                <a:solidFill>
                  <a:srgbClr val="0070C0"/>
                </a:solidFill>
              </a:rPr>
              <a:t>以杨氏模量的测定实验为例谈谈测量次数的选择和标准不确定度的计算：</a:t>
            </a:r>
          </a:p>
        </p:txBody>
      </p:sp>
      <p:pic>
        <p:nvPicPr>
          <p:cNvPr id="89091" name="Picture 3" descr="fir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8" y="975002"/>
            <a:ext cx="2900681" cy="277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 name="对象 6"/>
              <p:cNvSpPr txBox="1"/>
              <p:nvPr/>
            </p:nvSpPr>
            <p:spPr bwMode="auto">
              <a:xfrm>
                <a:off x="2924017" y="1750376"/>
                <a:ext cx="1432802" cy="848816"/>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𝐹</m:t>
                          </m:r>
                        </m:num>
                        <m:den>
                          <m:r>
                            <a:rPr lang="zh-CN" altLang="en-US" sz="2400" i="1">
                              <a:solidFill>
                                <a:srgbClr val="000000"/>
                              </a:solidFill>
                              <a:latin typeface="Cambria Math" panose="02040503050406030204" pitchFamily="18" charset="0"/>
                            </a:rPr>
                            <m:t>𝑆</m:t>
                          </m:r>
                        </m:den>
                      </m:f>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𝑌</m:t>
                      </m:r>
                      <m:f>
                        <m:fPr>
                          <m:ctrlPr>
                            <a:rPr lang="zh-CN" altLang="en-US" sz="2400" i="1">
                              <a:solidFill>
                                <a:srgbClr val="000000"/>
                              </a:solidFill>
                              <a:latin typeface="Cambria Math" panose="02040503050406030204" pitchFamily="18" charset="0"/>
                            </a:rPr>
                          </m:ctrlPr>
                        </m:fPr>
                        <m:num>
                          <m:r>
                            <m:rPr>
                              <m:sty m:val="p"/>
                            </m:rPr>
                            <a:rPr lang="zh-CN" altLang="en-US" sz="2400" i="1">
                              <a:solidFill>
                                <a:srgbClr val="000000"/>
                              </a:solidFill>
                              <a:latin typeface="Cambria Math" panose="02040503050406030204" pitchFamily="18" charset="0"/>
                            </a:rPr>
                            <m:t>Δ</m:t>
                          </m:r>
                          <m:r>
                            <a:rPr lang="zh-CN" altLang="en-US" sz="2400" i="1">
                              <a:solidFill>
                                <a:srgbClr val="000000"/>
                              </a:solidFill>
                              <a:latin typeface="Cambria Math" panose="02040503050406030204" pitchFamily="18" charset="0"/>
                            </a:rPr>
                            <m:t>𝐿</m:t>
                          </m:r>
                        </m:num>
                        <m:den>
                          <m:r>
                            <a:rPr lang="zh-CN" altLang="en-US" sz="2400" i="1">
                              <a:solidFill>
                                <a:srgbClr val="000000"/>
                              </a:solidFill>
                              <a:latin typeface="Cambria Math" panose="02040503050406030204" pitchFamily="18" charset="0"/>
                            </a:rPr>
                            <m:t>𝐿</m:t>
                          </m:r>
                        </m:den>
                      </m:f>
                    </m:oMath>
                  </m:oMathPara>
                </a14:m>
                <a:endParaRPr lang="zh-CN" altLang="en-US" sz="2400" dirty="0"/>
              </a:p>
            </p:txBody>
          </p:sp>
        </mc:Choice>
        <mc:Fallback xmlns="">
          <p:sp>
            <p:nvSpPr>
              <p:cNvPr id="7" name="对象 6"/>
              <p:cNvSpPr txBox="1">
                <a:spLocks noRot="1" noChangeAspect="1" noMove="1" noResize="1" noEditPoints="1" noAdjustHandles="1" noChangeArrowheads="1" noChangeShapeType="1" noTextEdit="1"/>
              </p:cNvSpPr>
              <p:nvPr/>
            </p:nvSpPr>
            <p:spPr bwMode="auto">
              <a:xfrm>
                <a:off x="2924017" y="1750376"/>
                <a:ext cx="1432802" cy="848816"/>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对象 8"/>
              <p:cNvSpPr txBox="1"/>
              <p:nvPr/>
            </p:nvSpPr>
            <p:spPr bwMode="auto">
              <a:xfrm>
                <a:off x="6815528" y="1656060"/>
                <a:ext cx="2023683" cy="1217554"/>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𝑌</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8</m:t>
                          </m:r>
                          <m:r>
                            <a:rPr lang="zh-CN" altLang="en-US" sz="2400" i="1">
                              <a:solidFill>
                                <a:srgbClr val="000000"/>
                              </a:solidFill>
                              <a:latin typeface="Cambria Math" panose="02040503050406030204" pitchFamily="18" charset="0"/>
                            </a:rPr>
                            <m:t>𝐹𝐿𝐷</m:t>
                          </m:r>
                        </m:num>
                        <m:den>
                          <m:r>
                            <a:rPr lang="zh-CN" altLang="en-US" sz="2400" i="1">
                              <a:solidFill>
                                <a:srgbClr val="000000"/>
                              </a:solidFill>
                              <a:latin typeface="Cambria Math" panose="02040503050406030204" pitchFamily="18" charset="0"/>
                            </a:rPr>
                            <m:t>𝜋</m:t>
                          </m:r>
                          <m:sSup>
                            <m:sSupPr>
                              <m:ctrlPr>
                                <a:rPr lang="zh-CN" altLang="en-US" sz="2400" i="1">
                                  <a:solidFill>
                                    <a:srgbClr val="000000"/>
                                  </a:solidFill>
                                  <a:latin typeface="Cambria Math" panose="02040503050406030204" pitchFamily="18" charset="0"/>
                                </a:rPr>
                              </m:ctrlPr>
                            </m:sSupPr>
                            <m:e>
                              <m:bar>
                                <m:barPr>
                                  <m:pos m:val="top"/>
                                  <m:ctrlPr>
                                    <a:rPr lang="zh-CN" altLang="en-US" sz="2400" i="1">
                                      <a:solidFill>
                                        <a:srgbClr val="000000"/>
                                      </a:solidFill>
                                      <a:latin typeface="Cambria Math" panose="02040503050406030204" pitchFamily="18" charset="0"/>
                                    </a:rPr>
                                  </m:ctrlPr>
                                </m:barPr>
                                <m:e>
                                  <m:r>
                                    <a:rPr lang="zh-CN" altLang="en-US" sz="2400" i="1">
                                      <a:solidFill>
                                        <a:srgbClr val="000000"/>
                                      </a:solidFill>
                                      <a:latin typeface="Cambria Math" panose="02040503050406030204" pitchFamily="18" charset="0"/>
                                    </a:rPr>
                                    <m:t>𝑑</m:t>
                                  </m:r>
                                </m:e>
                              </m:ba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𝑏</m:t>
                          </m:r>
                          <m:bar>
                            <m:barPr>
                              <m:pos m:val="top"/>
                              <m:ctrlPr>
                                <a:rPr lang="zh-CN" altLang="en-US" sz="2400" i="1">
                                  <a:solidFill>
                                    <a:srgbClr val="000000"/>
                                  </a:solidFill>
                                  <a:latin typeface="Cambria Math" panose="02040503050406030204" pitchFamily="18" charset="0"/>
                                </a:rPr>
                              </m:ctrlPr>
                            </m:barPr>
                            <m:e>
                              <m:r>
                                <a:rPr lang="zh-CN" altLang="en-US" sz="2400" i="1">
                                  <a:solidFill>
                                    <a:srgbClr val="000000"/>
                                  </a:solidFill>
                                  <a:latin typeface="Cambria Math" panose="02040503050406030204" pitchFamily="18" charset="0"/>
                                </a:rPr>
                                <m:t>𝐻</m:t>
                              </m:r>
                            </m:e>
                          </m:bar>
                        </m:den>
                      </m:f>
                    </m:oMath>
                  </m:oMathPara>
                </a14:m>
                <a:endParaRPr lang="zh-CN" altLang="en-US" sz="2400" dirty="0"/>
              </a:p>
            </p:txBody>
          </p:sp>
        </mc:Choice>
        <mc:Fallback xmlns="">
          <p:sp>
            <p:nvSpPr>
              <p:cNvPr id="9" name="对象 8"/>
              <p:cNvSpPr txBox="1">
                <a:spLocks noRot="1" noChangeAspect="1" noMove="1" noResize="1" noEditPoints="1" noAdjustHandles="1" noChangeArrowheads="1" noChangeShapeType="1" noTextEdit="1"/>
              </p:cNvSpPr>
              <p:nvPr/>
            </p:nvSpPr>
            <p:spPr bwMode="auto">
              <a:xfrm>
                <a:off x="6815524" y="1656060"/>
                <a:ext cx="2023683" cy="1217554"/>
              </a:xfrm>
              <a:prstGeom prst="rect">
                <a:avLst/>
              </a:prstGeom>
              <a:blipFill rotWithShape="0">
                <a:blip r:embed="rId4"/>
                <a:stretch>
                  <a:fillRect/>
                </a:stretch>
              </a:blipFill>
            </p:spPr>
            <p:txBody>
              <a:bodyPr/>
              <a:lstStyle/>
              <a:p>
                <a:r>
                  <a:rPr lang="zh-CN" altLang="en-US">
                    <a:noFill/>
                  </a:rPr>
                  <a:t> </a:t>
                </a:r>
              </a:p>
            </p:txBody>
          </p:sp>
        </mc:Fallback>
      </mc:AlternateContent>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504" y="3748136"/>
            <a:ext cx="4139952" cy="2749187"/>
          </a:xfrm>
          <a:prstGeom prst="rect">
            <a:avLst/>
          </a:prstGeom>
        </p:spPr>
      </p:pic>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4521" y="3395530"/>
            <a:ext cx="4680520" cy="2919415"/>
          </a:xfrm>
          <a:prstGeom prst="rect">
            <a:avLst/>
          </a:prstGeom>
        </p:spPr>
      </p:pic>
      <mc:AlternateContent xmlns:mc="http://schemas.openxmlformats.org/markup-compatibility/2006" xmlns:a14="http://schemas.microsoft.com/office/drawing/2010/main">
        <mc:Choice Requires="a14">
          <p:sp>
            <p:nvSpPr>
              <p:cNvPr id="20" name="对象 19"/>
              <p:cNvSpPr txBox="1"/>
              <p:nvPr/>
            </p:nvSpPr>
            <p:spPr bwMode="auto">
              <a:xfrm>
                <a:off x="4741218" y="1395315"/>
                <a:ext cx="2166960" cy="1478303"/>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2</m:t>
                      </m:r>
                      <m:f>
                        <m:fPr>
                          <m:ctrlPr>
                            <a:rPr lang="zh-CN" altLang="en-US" sz="2400" i="1">
                              <a:solidFill>
                                <a:srgbClr val="000000"/>
                              </a:solidFill>
                              <a:latin typeface="Cambria Math" panose="02040503050406030204" pitchFamily="18" charset="0"/>
                            </a:rPr>
                          </m:ctrlPr>
                        </m:fPr>
                        <m:num>
                          <m:r>
                            <m:rPr>
                              <m:sty m:val="p"/>
                            </m:rPr>
                            <a:rPr lang="zh-CN" altLang="en-US" sz="2400" i="1">
                              <a:solidFill>
                                <a:srgbClr val="000000"/>
                              </a:solidFill>
                              <a:latin typeface="Cambria Math" panose="02040503050406030204" pitchFamily="18" charset="0"/>
                            </a:rPr>
                            <m:t>Δ</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𝑖</m:t>
                              </m:r>
                            </m:sub>
                          </m:sSub>
                        </m:num>
                        <m:den>
                          <m:r>
                            <a:rPr lang="zh-CN" altLang="en-US" sz="2400" i="1">
                              <a:solidFill>
                                <a:srgbClr val="000000"/>
                              </a:solidFill>
                              <a:latin typeface="Cambria Math" panose="02040503050406030204" pitchFamily="18" charset="0"/>
                            </a:rPr>
                            <m:t>𝑏</m:t>
                          </m:r>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𝐻</m:t>
                              </m:r>
                            </m:e>
                            <m:sub>
                              <m:r>
                                <a:rPr lang="zh-CN" altLang="en-US" sz="2400" i="1">
                                  <a:solidFill>
                                    <a:srgbClr val="000000"/>
                                  </a:solidFill>
                                  <a:latin typeface="Cambria Math" panose="02040503050406030204" pitchFamily="18" charset="0"/>
                                </a:rPr>
                                <m:t>𝑖</m:t>
                              </m:r>
                            </m:sub>
                          </m:sSub>
                        </m:num>
                        <m:den>
                          <m:r>
                            <a:rPr lang="zh-CN" altLang="en-US" sz="2400" i="1">
                              <a:solidFill>
                                <a:srgbClr val="000000"/>
                              </a:solidFill>
                              <a:latin typeface="Cambria Math" panose="02040503050406030204" pitchFamily="18" charset="0"/>
                            </a:rPr>
                            <m:t>𝐷</m:t>
                          </m:r>
                        </m:den>
                      </m:f>
                      <m:r>
                        <a:rPr lang="zh-CN" altLang="en-US" sz="2400" i="1">
                          <a:solidFill>
                            <a:srgbClr val="000000"/>
                          </a:solidFill>
                          <a:latin typeface="Cambria Math" panose="02040503050406030204" pitchFamily="18" charset="0"/>
                        </a:rPr>
                        <m:t> </m:t>
                      </m:r>
                    </m:oMath>
                    <m:oMath xmlns:m="http://schemas.openxmlformats.org/officeDocument/2006/math">
                      <m:r>
                        <m:rPr>
                          <m:sty m:val="p"/>
                        </m:rPr>
                        <a:rPr lang="zh-CN" altLang="en-US" sz="2400" i="1">
                          <a:solidFill>
                            <a:srgbClr val="000000"/>
                          </a:solidFill>
                          <a:latin typeface="Cambria Math" panose="02040503050406030204" pitchFamily="18" charset="0"/>
                        </a:rPr>
                        <m:t>Δ</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𝑖</m:t>
                          </m:r>
                        </m:sub>
                      </m:sSub>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𝐻</m:t>
                              </m:r>
                            </m:e>
                            <m:sub>
                              <m:r>
                                <a:rPr lang="zh-CN" altLang="en-US" sz="2400" i="1">
                                  <a:solidFill>
                                    <a:srgbClr val="000000"/>
                                  </a:solidFill>
                                  <a:latin typeface="Cambria Math" panose="02040503050406030204" pitchFamily="18" charset="0"/>
                                </a:rPr>
                                <m:t>𝑖</m:t>
                              </m:r>
                            </m:sub>
                          </m:sSub>
                          <m:r>
                            <a:rPr lang="zh-CN" altLang="en-US" sz="2400" i="1">
                              <a:solidFill>
                                <a:srgbClr val="000000"/>
                              </a:solidFill>
                              <a:latin typeface="Cambria Math" panose="02040503050406030204" pitchFamily="18" charset="0"/>
                            </a:rPr>
                            <m:t>𝑏</m:t>
                          </m:r>
                        </m:num>
                        <m:den>
                          <m:r>
                            <a:rPr lang="zh-CN" altLang="en-US" sz="2400" i="1">
                              <a:solidFill>
                                <a:srgbClr val="000000"/>
                              </a:solidFill>
                              <a:latin typeface="Cambria Math" panose="02040503050406030204" pitchFamily="18" charset="0"/>
                            </a:rPr>
                            <m:t>2</m:t>
                          </m:r>
                          <m:r>
                            <a:rPr lang="zh-CN" altLang="en-US" sz="2400" i="1">
                              <a:solidFill>
                                <a:srgbClr val="000000"/>
                              </a:solidFill>
                              <a:latin typeface="Cambria Math" panose="02040503050406030204" pitchFamily="18" charset="0"/>
                            </a:rPr>
                            <m:t>𝐷</m:t>
                          </m:r>
                        </m:den>
                      </m:f>
                    </m:oMath>
                  </m:oMathPara>
                </a14:m>
                <a:endParaRPr lang="zh-CN" altLang="en-US" sz="2400" dirty="0"/>
              </a:p>
            </p:txBody>
          </p:sp>
        </mc:Choice>
        <mc:Fallback xmlns="">
          <p:sp>
            <p:nvSpPr>
              <p:cNvPr id="20" name="对象 19"/>
              <p:cNvSpPr txBox="1">
                <a:spLocks noRot="1" noChangeAspect="1" noMove="1" noResize="1" noEditPoints="1" noAdjustHandles="1" noChangeArrowheads="1" noChangeShapeType="1" noTextEdit="1"/>
              </p:cNvSpPr>
              <p:nvPr/>
            </p:nvSpPr>
            <p:spPr bwMode="auto">
              <a:xfrm>
                <a:off x="4741218" y="1395311"/>
                <a:ext cx="2166960" cy="1478303"/>
              </a:xfrm>
              <a:prstGeom prst="rect">
                <a:avLst/>
              </a:prstGeom>
              <a:blipFill rotWithShape="0">
                <a:blip r:embed="rId7"/>
                <a:stretch>
                  <a:fillRect/>
                </a:stretch>
              </a:blipFill>
            </p:spPr>
            <p:txBody>
              <a:bodyPr/>
              <a:lstStyle/>
              <a:p>
                <a:r>
                  <a:rPr lang="zh-CN" altLang="en-US">
                    <a:noFill/>
                  </a:rPr>
                  <a:t> </a:t>
                </a:r>
              </a:p>
            </p:txBody>
          </p:sp>
        </mc:Fallback>
      </mc:AlternateContent>
      <p:sp>
        <p:nvSpPr>
          <p:cNvPr id="3" name="日期占位符 2"/>
          <p:cNvSpPr>
            <a:spLocks noGrp="1"/>
          </p:cNvSpPr>
          <p:nvPr>
            <p:ph type="dt" sz="half" idx="10"/>
          </p:nvPr>
        </p:nvSpPr>
        <p:spPr/>
        <p:txBody>
          <a:bodyPr/>
          <a:lstStyle/>
          <a:p>
            <a:pPr rtl="0">
              <a:defRPr/>
            </a:pPr>
            <a:fld id="{AFDDF439-8626-4E72-8301-41022DBBC2DA}" type="datetime1">
              <a:rPr lang="zh-CN" altLang="en-US" smtClean="0">
                <a:cs typeface="+mn-cs"/>
              </a:rPr>
              <a:t>2023/2/20</a:t>
            </a:fld>
            <a:endParaRPr lang="zh-CN" altLang="en-US">
              <a:cs typeface="+mn-cs"/>
            </a:endParaRPr>
          </a:p>
        </p:txBody>
      </p:sp>
      <p:sp>
        <p:nvSpPr>
          <p:cNvPr id="4" name="灯片编号占位符 3"/>
          <p:cNvSpPr>
            <a:spLocks noGrp="1"/>
          </p:cNvSpPr>
          <p:nvPr>
            <p:ph type="sldNum" sz="quarter" idx="12"/>
          </p:nvPr>
        </p:nvSpPr>
        <p:spPr/>
        <p:txBody>
          <a:bodyPr/>
          <a:lstStyle/>
          <a:p>
            <a:pPr lvl="0" algn="l" eaLnBrk="1" hangingPunct="1"/>
            <a:fld id="{9A0DB2DC-4C9A-4742-B13C-FB6460FD3503}" type="slidenum">
              <a:rPr lang="zh-CN" altLang="en-US" sz="1400" b="0" smtClean="0"/>
              <a:t>75</a:t>
            </a:fld>
            <a:endParaRPr lang="en-US" altLang="zh-CN" sz="1400" b="0" dirty="0"/>
          </a:p>
        </p:txBody>
      </p:sp>
    </p:spTree>
  </p:cSld>
  <p:clrMapOvr>
    <a:masterClrMapping/>
  </p:clrMapOvr>
  <p:transition spd="slow">
    <p:randomBar dir="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对象 3"/>
              <p:cNvSpPr txBox="1"/>
              <p:nvPr/>
            </p:nvSpPr>
            <p:spPr bwMode="auto">
              <a:xfrm>
                <a:off x="2987828" y="620688"/>
                <a:ext cx="1872357" cy="1008534"/>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𝑌</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8</m:t>
                          </m:r>
                          <m:r>
                            <a:rPr lang="zh-CN" altLang="en-US" sz="2400" i="1">
                              <a:solidFill>
                                <a:srgbClr val="000000"/>
                              </a:solidFill>
                              <a:latin typeface="Cambria Math" panose="02040503050406030204" pitchFamily="18" charset="0"/>
                            </a:rPr>
                            <m:t>𝐹𝐿𝐷</m:t>
                          </m:r>
                        </m:num>
                        <m:den>
                          <m:r>
                            <a:rPr lang="zh-CN" altLang="en-US" sz="2400" i="1">
                              <a:solidFill>
                                <a:srgbClr val="000000"/>
                              </a:solidFill>
                              <a:latin typeface="Cambria Math" panose="02040503050406030204" pitchFamily="18" charset="0"/>
                            </a:rPr>
                            <m:t>𝜋</m:t>
                          </m:r>
                          <m:sSup>
                            <m:sSupPr>
                              <m:ctrlPr>
                                <a:rPr lang="zh-CN" altLang="en-US" sz="2400" i="1">
                                  <a:solidFill>
                                    <a:srgbClr val="000000"/>
                                  </a:solidFill>
                                  <a:latin typeface="Cambria Math" panose="02040503050406030204" pitchFamily="18" charset="0"/>
                                </a:rPr>
                              </m:ctrlPr>
                            </m:sSupPr>
                            <m:e>
                              <m:bar>
                                <m:barPr>
                                  <m:pos m:val="top"/>
                                  <m:ctrlPr>
                                    <a:rPr lang="zh-CN" altLang="en-US" sz="2400" i="1">
                                      <a:solidFill>
                                        <a:srgbClr val="000000"/>
                                      </a:solidFill>
                                      <a:latin typeface="Cambria Math" panose="02040503050406030204" pitchFamily="18" charset="0"/>
                                    </a:rPr>
                                  </m:ctrlPr>
                                </m:barPr>
                                <m:e>
                                  <m:r>
                                    <a:rPr lang="zh-CN" altLang="en-US" sz="2400" i="1">
                                      <a:solidFill>
                                        <a:srgbClr val="000000"/>
                                      </a:solidFill>
                                      <a:latin typeface="Cambria Math" panose="02040503050406030204" pitchFamily="18" charset="0"/>
                                    </a:rPr>
                                    <m:t>𝑑</m:t>
                                  </m:r>
                                </m:e>
                              </m:ba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𝑏</m:t>
                          </m:r>
                          <m:bar>
                            <m:barPr>
                              <m:pos m:val="top"/>
                              <m:ctrlPr>
                                <a:rPr lang="zh-CN" altLang="en-US" sz="2400" i="1">
                                  <a:solidFill>
                                    <a:srgbClr val="000000"/>
                                  </a:solidFill>
                                  <a:latin typeface="Cambria Math" panose="02040503050406030204" pitchFamily="18" charset="0"/>
                                </a:rPr>
                              </m:ctrlPr>
                            </m:barPr>
                            <m:e>
                              <m:r>
                                <a:rPr lang="zh-CN" altLang="en-US" sz="2400" i="1">
                                  <a:solidFill>
                                    <a:srgbClr val="000000"/>
                                  </a:solidFill>
                                  <a:latin typeface="Cambria Math" panose="02040503050406030204" pitchFamily="18" charset="0"/>
                                </a:rPr>
                                <m:t>𝐻</m:t>
                              </m:r>
                            </m:e>
                          </m:bar>
                        </m:den>
                      </m:f>
                    </m:oMath>
                  </m:oMathPara>
                </a14:m>
                <a:endParaRPr lang="zh-CN" altLang="en-US" sz="2400" dirty="0"/>
              </a:p>
            </p:txBody>
          </p:sp>
        </mc:Choice>
        <mc:Fallback xmlns="">
          <p:sp>
            <p:nvSpPr>
              <p:cNvPr id="4" name="对象 3"/>
              <p:cNvSpPr txBox="1">
                <a:spLocks noRot="1" noChangeAspect="1" noMove="1" noResize="1" noEditPoints="1" noAdjustHandles="1" noChangeArrowheads="1" noChangeShapeType="1" noTextEdit="1"/>
              </p:cNvSpPr>
              <p:nvPr/>
            </p:nvSpPr>
            <p:spPr bwMode="auto">
              <a:xfrm>
                <a:off x="2987824" y="620688"/>
                <a:ext cx="1872357" cy="1008534"/>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sp>
        <p:nvSpPr>
          <p:cNvPr id="5" name="文本框 4"/>
          <p:cNvSpPr txBox="1"/>
          <p:nvPr/>
        </p:nvSpPr>
        <p:spPr>
          <a:xfrm>
            <a:off x="0" y="1724872"/>
            <a:ext cx="9138764" cy="4573560"/>
          </a:xfrm>
          <a:prstGeom prst="rect">
            <a:avLst/>
          </a:prstGeom>
          <a:noFill/>
        </p:spPr>
        <p:txBody>
          <a:bodyPr wrap="square" rtlCol="0">
            <a:spAutoFit/>
          </a:bodyPr>
          <a:lstStyle/>
          <a:p>
            <a:pPr algn="l">
              <a:lnSpc>
                <a:spcPct val="130000"/>
              </a:lnSpc>
            </a:pPr>
            <a:r>
              <a:rPr lang="zh-CN" altLang="en-US" sz="2000" dirty="0">
                <a:latin typeface="Times New Roman" panose="02020603050405020304" pitchFamily="18" charset="0"/>
                <a:cs typeface="Times New Roman" panose="02020603050405020304" pitchFamily="18" charset="0"/>
              </a:rPr>
              <a:t>看看各待测量量的测试仪器和测量次数的选择：</a:t>
            </a:r>
            <a:endParaRPr lang="en-US" altLang="zh-CN" sz="2000" dirty="0">
              <a:latin typeface="Times New Roman" panose="02020603050405020304" pitchFamily="18" charset="0"/>
              <a:cs typeface="Times New Roman" panose="02020603050405020304" pitchFamily="18" charset="0"/>
            </a:endParaRPr>
          </a:p>
          <a:p>
            <a:pPr marL="342900" indent="-342900" algn="l">
              <a:lnSpc>
                <a:spcPct val="130000"/>
              </a:lnSpc>
              <a:buFont typeface="Arial" panose="020B0604020202020204" pitchFamily="34" charset="0"/>
              <a:buChar char="•"/>
            </a:pPr>
            <a:r>
              <a:rPr lang="en-US" altLang="zh-CN" sz="2000" i="1" dirty="0">
                <a:solidFill>
                  <a:srgbClr val="FF0000"/>
                </a:solidFill>
                <a:latin typeface="Times New Roman" panose="02020603050405020304" pitchFamily="18" charset="0"/>
                <a:cs typeface="Times New Roman" panose="02020603050405020304" pitchFamily="18" charset="0"/>
              </a:rPr>
              <a:t>F</a:t>
            </a:r>
            <a:r>
              <a:rPr lang="zh-CN" altLang="en-US"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F</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mg</a:t>
            </a:r>
            <a:r>
              <a:rPr lang="zh-CN" altLang="en-US" sz="2000" dirty="0">
                <a:latin typeface="Times New Roman" panose="02020603050405020304" pitchFamily="18" charset="0"/>
                <a:cs typeface="Times New Roman" panose="02020603050405020304" pitchFamily="18" charset="0"/>
              </a:rPr>
              <a:t>，砝码每个</a:t>
            </a:r>
            <a:r>
              <a:rPr lang="en-US" altLang="zh-CN" sz="2000" dirty="0">
                <a:latin typeface="Times New Roman" panose="02020603050405020304" pitchFamily="18" charset="0"/>
                <a:cs typeface="Times New Roman" panose="02020603050405020304" pitchFamily="18" charset="0"/>
              </a:rPr>
              <a:t>1.000±0.002kg</a:t>
            </a:r>
            <a:r>
              <a:rPr lang="zh-CN" altLang="en-US" sz="2000" dirty="0">
                <a:latin typeface="Times New Roman" panose="02020603050405020304" pitchFamily="18" charset="0"/>
                <a:cs typeface="Times New Roman" panose="02020603050405020304" pitchFamily="18" charset="0"/>
              </a:rPr>
              <a:t>，四位有效数字，</a:t>
            </a:r>
            <a:r>
              <a:rPr lang="zh-CN" altLang="en-US" sz="2000" dirty="0">
                <a:solidFill>
                  <a:srgbClr val="FF0000"/>
                </a:solidFill>
                <a:latin typeface="Times New Roman" panose="02020603050405020304" pitchFamily="18" charset="0"/>
                <a:cs typeface="Times New Roman" panose="02020603050405020304" pitchFamily="18" charset="0"/>
              </a:rPr>
              <a:t>可单次测量</a:t>
            </a:r>
            <a:endParaRPr lang="en-US" altLang="zh-CN" sz="2000" dirty="0">
              <a:latin typeface="Times New Roman" panose="02020603050405020304" pitchFamily="18" charset="0"/>
              <a:cs typeface="Times New Roman" panose="02020603050405020304" pitchFamily="18" charset="0"/>
            </a:endParaRPr>
          </a:p>
          <a:p>
            <a:pPr marL="342900" indent="-342900" algn="l">
              <a:lnSpc>
                <a:spcPct val="130000"/>
              </a:lnSpc>
              <a:buFont typeface="Arial" panose="020B0604020202020204" pitchFamily="34" charset="0"/>
              <a:buChar char="•"/>
            </a:pPr>
            <a:r>
              <a:rPr lang="en-US" altLang="zh-CN" sz="2000" i="1" dirty="0">
                <a:solidFill>
                  <a:srgbClr val="FF0000"/>
                </a:solidFill>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：钢丝原长，几十公分，用米尺测量，四位有效数字，</a:t>
            </a:r>
            <a:r>
              <a:rPr lang="zh-CN" altLang="en-US" sz="2000" dirty="0">
                <a:solidFill>
                  <a:srgbClr val="FF0000"/>
                </a:solidFill>
                <a:latin typeface="Times New Roman" panose="02020603050405020304" pitchFamily="18" charset="0"/>
                <a:cs typeface="Times New Roman" panose="02020603050405020304" pitchFamily="18" charset="0"/>
              </a:rPr>
              <a:t>可单次测量</a:t>
            </a:r>
            <a:endParaRPr lang="en-US" altLang="zh-CN" sz="2000" dirty="0">
              <a:solidFill>
                <a:srgbClr val="FF0000"/>
              </a:solidFill>
              <a:latin typeface="Times New Roman" panose="02020603050405020304" pitchFamily="18" charset="0"/>
              <a:cs typeface="Times New Roman" panose="02020603050405020304" pitchFamily="18" charset="0"/>
            </a:endParaRPr>
          </a:p>
          <a:p>
            <a:pPr marL="342900" indent="-342900" algn="l">
              <a:lnSpc>
                <a:spcPct val="130000"/>
              </a:lnSpc>
              <a:buFont typeface="Arial" panose="020B0604020202020204" pitchFamily="34" charset="0"/>
              <a:buChar char="•"/>
            </a:pPr>
            <a:r>
              <a:rPr lang="en-US" altLang="zh-CN" sz="2000" i="1" dirty="0">
                <a:solidFill>
                  <a:srgbClr val="FF0000"/>
                </a:solidFill>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：镜尺距：两米左右，用米尺测量，可得五位有效数字，</a:t>
            </a:r>
            <a:r>
              <a:rPr lang="zh-CN" altLang="en-US" sz="2000" dirty="0">
                <a:solidFill>
                  <a:srgbClr val="FF0000"/>
                </a:solidFill>
                <a:latin typeface="Times New Roman" panose="02020603050405020304" pitchFamily="18" charset="0"/>
                <a:cs typeface="Times New Roman" panose="02020603050405020304" pitchFamily="18" charset="0"/>
              </a:rPr>
              <a:t>可单次测量</a:t>
            </a:r>
            <a:endParaRPr lang="en-US" altLang="zh-CN" sz="2000" dirty="0">
              <a:solidFill>
                <a:srgbClr val="FF0000"/>
              </a:solidFill>
              <a:latin typeface="Times New Roman" panose="02020603050405020304" pitchFamily="18" charset="0"/>
              <a:cs typeface="Times New Roman" panose="02020603050405020304" pitchFamily="18" charset="0"/>
            </a:endParaRPr>
          </a:p>
          <a:p>
            <a:pPr marL="342900" indent="-342900" algn="l">
              <a:lnSpc>
                <a:spcPct val="130000"/>
              </a:lnSpc>
              <a:buFont typeface="Arial" panose="020B0604020202020204" pitchFamily="34" charset="0"/>
              <a:buChar char="•"/>
            </a:pPr>
            <a:r>
              <a:rPr lang="en-US" altLang="zh-CN" sz="2000" i="1" dirty="0">
                <a:solidFill>
                  <a:srgbClr val="FF0000"/>
                </a:solidFill>
                <a:latin typeface="Times New Roman" panose="02020603050405020304" pitchFamily="18" charset="0"/>
                <a:cs typeface="Times New Roman" panose="02020603050405020304" pitchFamily="18" charset="0"/>
              </a:rPr>
              <a:t>d</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钢丝直径，不到</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毫米，用千分尺测量也只有三维有效数字，</a:t>
            </a:r>
            <a:r>
              <a:rPr lang="zh-CN" altLang="en-US" sz="2000" dirty="0">
                <a:solidFill>
                  <a:srgbClr val="FF0000"/>
                </a:solidFill>
                <a:latin typeface="Times New Roman" panose="02020603050405020304" pitchFamily="18" charset="0"/>
                <a:cs typeface="Times New Roman" panose="02020603050405020304" pitchFamily="18" charset="0"/>
              </a:rPr>
              <a:t>多次测量</a:t>
            </a:r>
            <a:endParaRPr lang="en-US" altLang="zh-CN" sz="2000" dirty="0">
              <a:solidFill>
                <a:srgbClr val="FF0000"/>
              </a:solidFill>
              <a:latin typeface="Times New Roman" panose="02020603050405020304" pitchFamily="18" charset="0"/>
              <a:cs typeface="Times New Roman" panose="02020603050405020304" pitchFamily="18" charset="0"/>
            </a:endParaRPr>
          </a:p>
          <a:p>
            <a:pPr marL="342900" indent="-342900" algn="l">
              <a:lnSpc>
                <a:spcPct val="130000"/>
              </a:lnSpc>
              <a:buFont typeface="Arial" panose="020B0604020202020204" pitchFamily="34" charset="0"/>
              <a:buChar char="•"/>
            </a:pPr>
            <a:r>
              <a:rPr lang="en-US" altLang="zh-CN" sz="2000" i="1" dirty="0">
                <a:solidFill>
                  <a:srgbClr val="FF0000"/>
                </a:solidFill>
                <a:latin typeface="Times New Roman" panose="02020603050405020304" pitchFamily="18" charset="0"/>
                <a:cs typeface="Times New Roman" panose="02020603050405020304" pitchFamily="18" charset="0"/>
              </a:rPr>
              <a:t>b</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光杠杆前后足距，数十毫米，用游标卡尺测量，四位有效数字，</a:t>
            </a:r>
            <a:r>
              <a:rPr lang="zh-CN" altLang="en-US" sz="2000" dirty="0">
                <a:solidFill>
                  <a:srgbClr val="FF0000"/>
                </a:solidFill>
                <a:latin typeface="Times New Roman" panose="02020603050405020304" pitchFamily="18" charset="0"/>
                <a:cs typeface="Times New Roman" panose="02020603050405020304" pitchFamily="18" charset="0"/>
              </a:rPr>
              <a:t>单词测量</a:t>
            </a:r>
            <a:endParaRPr lang="en-US" altLang="zh-CN" sz="2000" dirty="0">
              <a:solidFill>
                <a:srgbClr val="FF0000"/>
              </a:solidFill>
              <a:latin typeface="Times New Roman" panose="02020603050405020304" pitchFamily="18" charset="0"/>
              <a:cs typeface="Times New Roman" panose="02020603050405020304" pitchFamily="18" charset="0"/>
            </a:endParaRPr>
          </a:p>
          <a:p>
            <a:pPr marL="342900" indent="-342900" algn="l">
              <a:lnSpc>
                <a:spcPct val="130000"/>
              </a:lnSpc>
              <a:buFont typeface="Arial" panose="020B0604020202020204" pitchFamily="34" charset="0"/>
              <a:buChar char="•"/>
            </a:pPr>
            <a:r>
              <a:rPr lang="en-US" altLang="zh-CN" sz="2000" i="1" dirty="0">
                <a:solidFill>
                  <a:srgbClr val="FF0000"/>
                </a:solidFill>
                <a:latin typeface="Times New Roman" panose="02020603050405020304" pitchFamily="18" charset="0"/>
                <a:cs typeface="Times New Roman" panose="02020603050405020304" pitchFamily="18" charset="0"/>
              </a:rPr>
              <a:t>H</a:t>
            </a:r>
            <a:r>
              <a:rPr lang="zh-CN" altLang="en-US" sz="2000" dirty="0">
                <a:latin typeface="Times New Roman" panose="02020603050405020304" pitchFamily="18" charset="0"/>
                <a:cs typeface="Times New Roman" panose="02020603050405020304" pitchFamily="18" charset="0"/>
              </a:rPr>
              <a:t>：望远镜中看到米尺的读数差，几毫米到几厘米，</a:t>
            </a:r>
            <a:r>
              <a:rPr lang="en-US" altLang="zh-CN" sz="2000" dirty="0">
                <a:latin typeface="Times New Roman" panose="02020603050405020304" pitchFamily="18" charset="0"/>
                <a:cs typeface="Times New Roman" panose="02020603050405020304" pitchFamily="18" charset="0"/>
              </a:rPr>
              <a:t>2-3</a:t>
            </a:r>
            <a:r>
              <a:rPr lang="zh-CN" altLang="en-US" sz="2000" dirty="0">
                <a:latin typeface="Times New Roman" panose="02020603050405020304" pitchFamily="18" charset="0"/>
                <a:cs typeface="Times New Roman" panose="02020603050405020304" pitchFamily="18" charset="0"/>
              </a:rPr>
              <a:t>位有效数字，</a:t>
            </a:r>
            <a:r>
              <a:rPr lang="zh-CN" altLang="en-US" sz="2000" dirty="0">
                <a:solidFill>
                  <a:srgbClr val="FF0000"/>
                </a:solidFill>
                <a:latin typeface="Times New Roman" panose="02020603050405020304" pitchFamily="18" charset="0"/>
                <a:cs typeface="Times New Roman" panose="02020603050405020304" pitchFamily="18" charset="0"/>
              </a:rPr>
              <a:t>多次测量</a:t>
            </a:r>
            <a:endParaRPr lang="en-US" altLang="zh-CN" sz="2000" dirty="0">
              <a:solidFill>
                <a:srgbClr val="FF0000"/>
              </a:solidFill>
              <a:latin typeface="Times New Roman" panose="02020603050405020304" pitchFamily="18" charset="0"/>
              <a:cs typeface="Times New Roman" panose="02020603050405020304" pitchFamily="18" charset="0"/>
            </a:endParaRPr>
          </a:p>
          <a:p>
            <a:pPr marL="342900" indent="-342900" algn="l">
              <a:lnSpc>
                <a:spcPct val="130000"/>
              </a:lnSpc>
              <a:buFont typeface="Arial" panose="020B0604020202020204" pitchFamily="34" charset="0"/>
              <a:buChar char="•"/>
            </a:pPr>
            <a:endParaRPr lang="en-US" altLang="zh-CN" sz="1200" dirty="0">
              <a:solidFill>
                <a:srgbClr val="FF0000"/>
              </a:solidFill>
              <a:latin typeface="Times New Roman" panose="02020603050405020304" pitchFamily="18" charset="0"/>
              <a:cs typeface="Times New Roman" panose="02020603050405020304" pitchFamily="18" charset="0"/>
            </a:endParaRPr>
          </a:p>
          <a:p>
            <a:pPr algn="l">
              <a:lnSpc>
                <a:spcPct val="130000"/>
              </a:lnSpc>
            </a:pPr>
            <a:r>
              <a:rPr lang="zh-CN" altLang="en-US" sz="2000" dirty="0">
                <a:solidFill>
                  <a:srgbClr val="FF0000"/>
                </a:solidFill>
                <a:latin typeface="Times New Roman" panose="02020603050405020304" pitchFamily="18" charset="0"/>
                <a:cs typeface="Times New Roman" panose="02020603050405020304" pitchFamily="18" charset="0"/>
              </a:rPr>
              <a:t>       </a:t>
            </a:r>
            <a:r>
              <a:rPr lang="zh-CN" altLang="en-US" sz="2200" dirty="0">
                <a:solidFill>
                  <a:srgbClr val="FF0000"/>
                </a:solidFill>
                <a:latin typeface="Times New Roman" panose="02020603050405020304" pitchFamily="18" charset="0"/>
                <a:cs typeface="Times New Roman" panose="02020603050405020304" pitchFamily="18" charset="0"/>
              </a:rPr>
              <a:t>其中，</a:t>
            </a:r>
            <a:r>
              <a:rPr lang="en-US" altLang="zh-CN" sz="2200" i="1" dirty="0">
                <a:solidFill>
                  <a:srgbClr val="FF0000"/>
                </a:solidFill>
                <a:latin typeface="Times New Roman" panose="02020603050405020304" pitchFamily="18" charset="0"/>
                <a:cs typeface="Times New Roman" panose="02020603050405020304" pitchFamily="18" charset="0"/>
              </a:rPr>
              <a:t>F</a:t>
            </a:r>
            <a:r>
              <a:rPr lang="zh-CN" altLang="en-US" sz="2200" dirty="0">
                <a:solidFill>
                  <a:srgbClr val="FF0000"/>
                </a:solidFill>
                <a:latin typeface="Times New Roman" panose="02020603050405020304" pitchFamily="18" charset="0"/>
                <a:cs typeface="Times New Roman" panose="02020603050405020304" pitchFamily="18" charset="0"/>
              </a:rPr>
              <a:t>和</a:t>
            </a:r>
            <a:r>
              <a:rPr lang="en-US" altLang="zh-CN" sz="2200" i="1" dirty="0">
                <a:solidFill>
                  <a:srgbClr val="FF0000"/>
                </a:solidFill>
                <a:latin typeface="Times New Roman" panose="02020603050405020304" pitchFamily="18" charset="0"/>
                <a:cs typeface="Times New Roman" panose="02020603050405020304" pitchFamily="18" charset="0"/>
              </a:rPr>
              <a:t>H</a:t>
            </a:r>
            <a:r>
              <a:rPr lang="zh-CN" altLang="en-US" sz="2200" dirty="0">
                <a:solidFill>
                  <a:srgbClr val="FF0000"/>
                </a:solidFill>
                <a:latin typeface="Times New Roman" panose="02020603050405020304" pitchFamily="18" charset="0"/>
                <a:cs typeface="Times New Roman" panose="02020603050405020304" pitchFamily="18" charset="0"/>
              </a:rPr>
              <a:t>是一对量，</a:t>
            </a:r>
            <a:r>
              <a:rPr lang="en-US" altLang="zh-CN" sz="2200" i="1" dirty="0">
                <a:solidFill>
                  <a:srgbClr val="FF0000"/>
                </a:solidFill>
                <a:latin typeface="Times New Roman" panose="02020603050405020304" pitchFamily="18" charset="0"/>
                <a:cs typeface="Times New Roman" panose="02020603050405020304" pitchFamily="18" charset="0"/>
              </a:rPr>
              <a:t>H</a:t>
            </a:r>
            <a:r>
              <a:rPr lang="zh-CN" altLang="en-US" sz="2200" dirty="0">
                <a:solidFill>
                  <a:srgbClr val="FF0000"/>
                </a:solidFill>
                <a:latin typeface="Times New Roman" panose="02020603050405020304" pitchFamily="18" charset="0"/>
                <a:cs typeface="Times New Roman" panose="02020603050405020304" pitchFamily="18" charset="0"/>
              </a:rPr>
              <a:t>随</a:t>
            </a:r>
            <a:r>
              <a:rPr lang="en-US" altLang="zh-CN" sz="2200" i="1" dirty="0">
                <a:solidFill>
                  <a:srgbClr val="FF0000"/>
                </a:solidFill>
                <a:latin typeface="Times New Roman" panose="02020603050405020304" pitchFamily="18" charset="0"/>
                <a:cs typeface="Times New Roman" panose="02020603050405020304" pitchFamily="18" charset="0"/>
              </a:rPr>
              <a:t>F</a:t>
            </a:r>
            <a:r>
              <a:rPr lang="zh-CN" altLang="en-US" sz="2200" dirty="0">
                <a:solidFill>
                  <a:srgbClr val="FF0000"/>
                </a:solidFill>
                <a:latin typeface="Times New Roman" panose="02020603050405020304" pitchFamily="18" charset="0"/>
                <a:cs typeface="Times New Roman" panose="02020603050405020304" pitchFamily="18" charset="0"/>
              </a:rPr>
              <a:t>的不同取值而改变。使用中一般取不同的</a:t>
            </a:r>
            <a:r>
              <a:rPr lang="en-US" altLang="zh-CN" sz="2200" i="1" dirty="0">
                <a:solidFill>
                  <a:srgbClr val="FF0000"/>
                </a:solidFill>
                <a:latin typeface="Times New Roman" panose="02020603050405020304" pitchFamily="18" charset="0"/>
                <a:cs typeface="Times New Roman" panose="02020603050405020304" pitchFamily="18" charset="0"/>
              </a:rPr>
              <a:t>F</a:t>
            </a:r>
            <a:r>
              <a:rPr lang="zh-CN" altLang="en-US" sz="2200" dirty="0">
                <a:solidFill>
                  <a:srgbClr val="FF0000"/>
                </a:solidFill>
                <a:latin typeface="Times New Roman" panose="02020603050405020304" pitchFamily="18" charset="0"/>
                <a:cs typeface="Times New Roman" panose="02020603050405020304" pitchFamily="18" charset="0"/>
              </a:rPr>
              <a:t>值，测量对应的</a:t>
            </a:r>
            <a:r>
              <a:rPr lang="en-US" altLang="zh-CN" sz="2200" i="1" dirty="0">
                <a:solidFill>
                  <a:srgbClr val="FF0000"/>
                </a:solidFill>
                <a:latin typeface="Times New Roman" panose="02020603050405020304" pitchFamily="18" charset="0"/>
                <a:cs typeface="Times New Roman" panose="02020603050405020304" pitchFamily="18" charset="0"/>
              </a:rPr>
              <a:t>H</a:t>
            </a:r>
            <a:r>
              <a:rPr lang="zh-CN" altLang="en-US" sz="2200" dirty="0">
                <a:solidFill>
                  <a:srgbClr val="FF0000"/>
                </a:solidFill>
                <a:latin typeface="Times New Roman" panose="02020603050405020304" pitchFamily="18" charset="0"/>
                <a:cs typeface="Times New Roman" panose="02020603050405020304" pitchFamily="18" charset="0"/>
              </a:rPr>
              <a:t>值，取平均。可采用逐差法测量和处理数据。</a:t>
            </a:r>
            <a:endParaRPr lang="zh-CN" altLang="en-US" sz="2200" dirty="0">
              <a:latin typeface="Times New Roman" panose="02020603050405020304" pitchFamily="18" charset="0"/>
              <a:cs typeface="Times New Roman" panose="02020603050405020304" pitchFamily="18" charset="0"/>
            </a:endParaRPr>
          </a:p>
        </p:txBody>
      </p:sp>
      <p:sp>
        <p:nvSpPr>
          <p:cNvPr id="2" name="日期占位符 1"/>
          <p:cNvSpPr>
            <a:spLocks noGrp="1"/>
          </p:cNvSpPr>
          <p:nvPr>
            <p:ph type="dt" sz="half" idx="10"/>
          </p:nvPr>
        </p:nvSpPr>
        <p:spPr/>
        <p:txBody>
          <a:bodyPr/>
          <a:lstStyle/>
          <a:p>
            <a:pPr rtl="0">
              <a:defRPr/>
            </a:pPr>
            <a:fld id="{A9F700EC-98FA-44BD-A459-AEB11084010F}" type="datetime1">
              <a:rPr lang="zh-CN" altLang="en-US" smtClean="0">
                <a:cs typeface="+mn-cs"/>
              </a:rPr>
              <a:t>2023/2/20</a:t>
            </a:fld>
            <a:endParaRPr lang="zh-CN" altLang="en-US">
              <a:cs typeface="+mn-cs"/>
            </a:endParaRPr>
          </a:p>
        </p:txBody>
      </p:sp>
      <p:sp>
        <p:nvSpPr>
          <p:cNvPr id="3" name="灯片编号占位符 2"/>
          <p:cNvSpPr>
            <a:spLocks noGrp="1"/>
          </p:cNvSpPr>
          <p:nvPr>
            <p:ph type="sldNum" sz="quarter" idx="12"/>
          </p:nvPr>
        </p:nvSpPr>
        <p:spPr/>
        <p:txBody>
          <a:bodyPr/>
          <a:lstStyle/>
          <a:p>
            <a:pPr lvl="0" algn="l" eaLnBrk="1" hangingPunct="1"/>
            <a:fld id="{9A0DB2DC-4C9A-4742-B13C-FB6460FD3503}" type="slidenum">
              <a:rPr lang="zh-CN" altLang="en-US" sz="1400" b="0" smtClean="0"/>
              <a:t>76</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down)">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down)">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down)">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down)">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down)">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wipe(down)">
                                      <p:cBhvr>
                                        <p:cTn id="4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extLst>
              <p:ext uri="{D42A27DB-BD31-4B8C-83A1-F6EECF244321}">
                <p14:modId xmlns:p14="http://schemas.microsoft.com/office/powerpoint/2010/main" val="777131286"/>
              </p:ext>
            </p:extLst>
          </p:nvPr>
        </p:nvGraphicFramePr>
        <p:xfrm>
          <a:off x="1547664" y="42831"/>
          <a:ext cx="7010400" cy="3337560"/>
        </p:xfrm>
        <a:graphic>
          <a:graphicData uri="http://schemas.openxmlformats.org/drawingml/2006/table">
            <a:tbl>
              <a:tblPr firstRow="1" bandRow="1">
                <a:tableStyleId>{5C22544A-7EE6-4342-B048-85BDC9FD1C3A}</a:tableStyleId>
              </a:tblPr>
              <a:tblGrid>
                <a:gridCol w="1402080">
                  <a:extLst>
                    <a:ext uri="{9D8B030D-6E8A-4147-A177-3AD203B41FA5}">
                      <a16:colId xmlns:a16="http://schemas.microsoft.com/office/drawing/2014/main" val="20000"/>
                    </a:ext>
                  </a:extLst>
                </a:gridCol>
                <a:gridCol w="1402080">
                  <a:extLst>
                    <a:ext uri="{9D8B030D-6E8A-4147-A177-3AD203B41FA5}">
                      <a16:colId xmlns:a16="http://schemas.microsoft.com/office/drawing/2014/main" val="20001"/>
                    </a:ext>
                  </a:extLst>
                </a:gridCol>
                <a:gridCol w="1402080">
                  <a:extLst>
                    <a:ext uri="{9D8B030D-6E8A-4147-A177-3AD203B41FA5}">
                      <a16:colId xmlns:a16="http://schemas.microsoft.com/office/drawing/2014/main" val="20002"/>
                    </a:ext>
                  </a:extLst>
                </a:gridCol>
                <a:gridCol w="1402080">
                  <a:extLst>
                    <a:ext uri="{9D8B030D-6E8A-4147-A177-3AD203B41FA5}">
                      <a16:colId xmlns:a16="http://schemas.microsoft.com/office/drawing/2014/main" val="20003"/>
                    </a:ext>
                  </a:extLst>
                </a:gridCol>
                <a:gridCol w="1402080">
                  <a:extLst>
                    <a:ext uri="{9D8B030D-6E8A-4147-A177-3AD203B41FA5}">
                      <a16:colId xmlns:a16="http://schemas.microsoft.com/office/drawing/2014/main" val="20004"/>
                    </a:ext>
                  </a:extLst>
                </a:gridCol>
              </a:tblGrid>
              <a:tr h="370840">
                <a:tc>
                  <a:txBody>
                    <a:bodyPr/>
                    <a:lstStyle/>
                    <a:p>
                      <a:pPr algn="ctr"/>
                      <a:r>
                        <a:rPr lang="en-US" altLang="zh-CN" i="1" dirty="0">
                          <a:solidFill>
                            <a:schemeClr val="tx1"/>
                          </a:solidFill>
                          <a:latin typeface="Times New Roman" panose="02020603050405020304" pitchFamily="18" charset="0"/>
                          <a:cs typeface="Times New Roman" panose="02020603050405020304" pitchFamily="18" charset="0"/>
                        </a:rPr>
                        <a:t>M</a:t>
                      </a:r>
                      <a:r>
                        <a:rPr lang="en-US" altLang="zh-CN" dirty="0">
                          <a:solidFill>
                            <a:schemeClr val="tx1"/>
                          </a:solidFill>
                          <a:latin typeface="Times New Roman" panose="02020603050405020304" pitchFamily="18" charset="0"/>
                          <a:cs typeface="Times New Roman" panose="02020603050405020304" pitchFamily="18" charset="0"/>
                        </a:rPr>
                        <a:t>(kg)</a:t>
                      </a:r>
                      <a:endParaRPr lang="zh-CN" altLang="en-US"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zh-CN" altLang="en-US" dirty="0">
                          <a:solidFill>
                            <a:schemeClr val="tx1"/>
                          </a:solidFill>
                        </a:rPr>
                        <a:t>增重时读数</a:t>
                      </a:r>
                    </a:p>
                  </a:txBody>
                  <a:tcPr/>
                </a:tc>
                <a:tc>
                  <a:txBody>
                    <a:bodyPr/>
                    <a:lstStyle/>
                    <a:p>
                      <a:pPr algn="ctr"/>
                      <a:r>
                        <a:rPr lang="zh-CN" altLang="en-US" dirty="0">
                          <a:solidFill>
                            <a:schemeClr val="tx1"/>
                          </a:solidFill>
                        </a:rPr>
                        <a:t>减重时读数</a:t>
                      </a:r>
                    </a:p>
                  </a:txBody>
                  <a:tcPr/>
                </a:tc>
                <a:tc>
                  <a:txBody>
                    <a:bodyPr/>
                    <a:lstStyle/>
                    <a:p>
                      <a:pPr algn="ctr"/>
                      <a:r>
                        <a:rPr lang="zh-CN" altLang="en-US" dirty="0">
                          <a:solidFill>
                            <a:schemeClr val="tx1"/>
                          </a:solidFill>
                        </a:rPr>
                        <a:t>平均值</a:t>
                      </a:r>
                    </a:p>
                  </a:txBody>
                  <a:tcPr/>
                </a:tc>
                <a:tc>
                  <a:txBody>
                    <a:bodyPr/>
                    <a:lstStyle/>
                    <a:p>
                      <a:pPr algn="ctr"/>
                      <a:r>
                        <a:rPr lang="en-US" altLang="zh-CN" i="1" dirty="0">
                          <a:solidFill>
                            <a:schemeClr val="tx1"/>
                          </a:solidFill>
                          <a:latin typeface="Times New Roman" panose="02020603050405020304" pitchFamily="18" charset="0"/>
                          <a:cs typeface="Times New Roman" panose="02020603050405020304" pitchFamily="18" charset="0"/>
                        </a:rPr>
                        <a:t>H=R</a:t>
                      </a:r>
                      <a:r>
                        <a:rPr lang="en-US" altLang="zh-CN" sz="1400" i="1" dirty="0">
                          <a:solidFill>
                            <a:schemeClr val="tx1"/>
                          </a:solidFill>
                          <a:latin typeface="Times New Roman" panose="02020603050405020304" pitchFamily="18" charset="0"/>
                          <a:cs typeface="Times New Roman" panose="02020603050405020304" pitchFamily="18" charset="0"/>
                        </a:rPr>
                        <a:t>i+4</a:t>
                      </a:r>
                      <a:r>
                        <a:rPr lang="en-US" altLang="zh-CN" i="1" dirty="0">
                          <a:solidFill>
                            <a:schemeClr val="tx1"/>
                          </a:solidFill>
                          <a:latin typeface="Times New Roman" panose="02020603050405020304" pitchFamily="18" charset="0"/>
                          <a:cs typeface="Times New Roman" panose="02020603050405020304" pitchFamily="18" charset="0"/>
                        </a:rPr>
                        <a:t>-R</a:t>
                      </a:r>
                      <a:r>
                        <a:rPr lang="en-US" altLang="zh-CN" sz="1400" i="1" dirty="0">
                          <a:solidFill>
                            <a:schemeClr val="tx1"/>
                          </a:solidFill>
                          <a:latin typeface="Times New Roman" panose="02020603050405020304" pitchFamily="18" charset="0"/>
                          <a:cs typeface="Times New Roman" panose="02020603050405020304" pitchFamily="18" charset="0"/>
                        </a:rPr>
                        <a:t>i</a:t>
                      </a:r>
                      <a:endParaRPr lang="zh-CN" altLang="en-US" sz="1400" i="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pPr algn="ctr"/>
                      <a:r>
                        <a:rPr lang="en-US" altLang="zh-CN" dirty="0">
                          <a:solidFill>
                            <a:schemeClr val="tx1"/>
                          </a:solidFill>
                        </a:rPr>
                        <a:t>0</a:t>
                      </a:r>
                      <a:endParaRPr lang="zh-CN" altLang="en-US" dirty="0">
                        <a:solidFill>
                          <a:schemeClr val="tx1"/>
                        </a:solidFill>
                      </a:endParaRPr>
                    </a:p>
                  </a:txBody>
                  <a:tcPr/>
                </a:tc>
                <a:tc>
                  <a:txBody>
                    <a:bodyPr/>
                    <a:lstStyle/>
                    <a:p>
                      <a:pPr algn="ctr"/>
                      <a:endParaRPr lang="zh-CN" altLang="en-US" dirty="0">
                        <a:solidFill>
                          <a:schemeClr val="tx1"/>
                        </a:solidFill>
                      </a:endParaRPr>
                    </a:p>
                  </a:txBody>
                  <a:tcPr/>
                </a:tc>
                <a:tc>
                  <a:txBody>
                    <a:bodyPr/>
                    <a:lstStyle/>
                    <a:p>
                      <a:pPr algn="ctr"/>
                      <a:endParaRPr lang="zh-CN" altLang="en-US">
                        <a:solidFill>
                          <a:schemeClr val="tx1"/>
                        </a:solidFill>
                      </a:endParaRPr>
                    </a:p>
                  </a:txBody>
                  <a:tcPr/>
                </a:tc>
                <a:tc>
                  <a:txBody>
                    <a:bodyPr/>
                    <a:lstStyle/>
                    <a:p>
                      <a:pPr algn="ctr"/>
                      <a:endParaRPr lang="zh-CN" altLang="en-US" dirty="0">
                        <a:solidFill>
                          <a:schemeClr val="tx1"/>
                        </a:solidFill>
                      </a:endParaRPr>
                    </a:p>
                  </a:txBody>
                  <a:tcPr/>
                </a:tc>
                <a:tc>
                  <a:txBody>
                    <a:bodyPr/>
                    <a:lstStyle/>
                    <a:p>
                      <a:pPr algn="ctr"/>
                      <a:endParaRPr lang="zh-CN" altLang="en-US" dirty="0">
                        <a:solidFill>
                          <a:schemeClr val="tx1"/>
                        </a:solidFill>
                      </a:endParaRPr>
                    </a:p>
                  </a:txBody>
                  <a:tcPr/>
                </a:tc>
                <a:extLst>
                  <a:ext uri="{0D108BD9-81ED-4DB2-BD59-A6C34878D82A}">
                    <a16:rowId xmlns:a16="http://schemas.microsoft.com/office/drawing/2014/main" val="10001"/>
                  </a:ext>
                </a:extLst>
              </a:tr>
              <a:tr h="370840">
                <a:tc>
                  <a:txBody>
                    <a:bodyPr/>
                    <a:lstStyle/>
                    <a:p>
                      <a:pPr algn="ctr"/>
                      <a:r>
                        <a:rPr lang="en-US" altLang="zh-CN" dirty="0">
                          <a:solidFill>
                            <a:schemeClr val="tx1"/>
                          </a:solidFill>
                        </a:rPr>
                        <a:t>1.000</a:t>
                      </a:r>
                      <a:endParaRPr lang="zh-CN" altLang="en-US" dirty="0">
                        <a:solidFill>
                          <a:schemeClr val="tx1"/>
                        </a:solidFill>
                      </a:endParaRPr>
                    </a:p>
                  </a:txBody>
                  <a:tcPr/>
                </a:tc>
                <a:tc>
                  <a:txBody>
                    <a:bodyPr/>
                    <a:lstStyle/>
                    <a:p>
                      <a:pPr algn="ctr"/>
                      <a:endParaRPr lang="zh-CN" altLang="en-US">
                        <a:solidFill>
                          <a:schemeClr val="tx1"/>
                        </a:solidFill>
                      </a:endParaRPr>
                    </a:p>
                  </a:txBody>
                  <a:tcPr/>
                </a:tc>
                <a:tc>
                  <a:txBody>
                    <a:bodyPr/>
                    <a:lstStyle/>
                    <a:p>
                      <a:pPr algn="ctr"/>
                      <a:endParaRPr lang="zh-CN" altLang="en-US">
                        <a:solidFill>
                          <a:schemeClr val="tx1"/>
                        </a:solidFill>
                      </a:endParaRPr>
                    </a:p>
                  </a:txBody>
                  <a:tcPr/>
                </a:tc>
                <a:tc>
                  <a:txBody>
                    <a:bodyPr/>
                    <a:lstStyle/>
                    <a:p>
                      <a:pPr algn="ctr"/>
                      <a:endParaRPr lang="zh-CN" altLang="en-US" dirty="0">
                        <a:solidFill>
                          <a:schemeClr val="tx1"/>
                        </a:solidFill>
                      </a:endParaRPr>
                    </a:p>
                  </a:txBody>
                  <a:tcPr/>
                </a:tc>
                <a:tc>
                  <a:txBody>
                    <a:bodyPr/>
                    <a:lstStyle/>
                    <a:p>
                      <a:pPr algn="ctr"/>
                      <a:endParaRPr lang="zh-CN" altLang="en-US" dirty="0">
                        <a:solidFill>
                          <a:schemeClr val="tx1"/>
                        </a:solidFill>
                      </a:endParaRPr>
                    </a:p>
                  </a:txBody>
                  <a:tcPr/>
                </a:tc>
                <a:extLst>
                  <a:ext uri="{0D108BD9-81ED-4DB2-BD59-A6C34878D82A}">
                    <a16:rowId xmlns:a16="http://schemas.microsoft.com/office/drawing/2014/main" val="10002"/>
                  </a:ext>
                </a:extLst>
              </a:tr>
              <a:tr h="370840">
                <a:tc>
                  <a:txBody>
                    <a:bodyPr/>
                    <a:lstStyle/>
                    <a:p>
                      <a:pPr algn="ctr"/>
                      <a:r>
                        <a:rPr lang="en-US" altLang="zh-CN" dirty="0">
                          <a:solidFill>
                            <a:schemeClr val="tx1"/>
                          </a:solidFill>
                        </a:rPr>
                        <a:t>2.000</a:t>
                      </a:r>
                      <a:endParaRPr lang="zh-CN" altLang="en-US" dirty="0">
                        <a:solidFill>
                          <a:schemeClr val="tx1"/>
                        </a:solidFill>
                      </a:endParaRPr>
                    </a:p>
                  </a:txBody>
                  <a:tcPr/>
                </a:tc>
                <a:tc>
                  <a:txBody>
                    <a:bodyPr/>
                    <a:lstStyle/>
                    <a:p>
                      <a:pPr algn="ctr"/>
                      <a:endParaRPr lang="zh-CN" altLang="en-US">
                        <a:solidFill>
                          <a:schemeClr val="tx1"/>
                        </a:solidFill>
                      </a:endParaRPr>
                    </a:p>
                  </a:txBody>
                  <a:tcPr/>
                </a:tc>
                <a:tc>
                  <a:txBody>
                    <a:bodyPr/>
                    <a:lstStyle/>
                    <a:p>
                      <a:pPr algn="ctr"/>
                      <a:endParaRPr lang="zh-CN" altLang="en-US">
                        <a:solidFill>
                          <a:schemeClr val="tx1"/>
                        </a:solidFill>
                      </a:endParaRPr>
                    </a:p>
                  </a:txBody>
                  <a:tcPr/>
                </a:tc>
                <a:tc>
                  <a:txBody>
                    <a:bodyPr/>
                    <a:lstStyle/>
                    <a:p>
                      <a:pPr algn="ctr"/>
                      <a:endParaRPr lang="zh-CN" altLang="en-US" dirty="0">
                        <a:solidFill>
                          <a:schemeClr val="tx1"/>
                        </a:solidFill>
                      </a:endParaRPr>
                    </a:p>
                  </a:txBody>
                  <a:tcPr/>
                </a:tc>
                <a:tc>
                  <a:txBody>
                    <a:bodyPr/>
                    <a:lstStyle/>
                    <a:p>
                      <a:pPr algn="ctr"/>
                      <a:endParaRPr lang="zh-CN" altLang="en-US" dirty="0">
                        <a:solidFill>
                          <a:schemeClr val="tx1"/>
                        </a:solidFill>
                      </a:endParaRPr>
                    </a:p>
                  </a:txBody>
                  <a:tcPr/>
                </a:tc>
                <a:extLst>
                  <a:ext uri="{0D108BD9-81ED-4DB2-BD59-A6C34878D82A}">
                    <a16:rowId xmlns:a16="http://schemas.microsoft.com/office/drawing/2014/main" val="10003"/>
                  </a:ext>
                </a:extLst>
              </a:tr>
              <a:tr h="370840">
                <a:tc>
                  <a:txBody>
                    <a:bodyPr/>
                    <a:lstStyle/>
                    <a:p>
                      <a:pPr algn="ctr"/>
                      <a:r>
                        <a:rPr lang="en-US" altLang="zh-CN" dirty="0">
                          <a:solidFill>
                            <a:schemeClr val="tx1"/>
                          </a:solidFill>
                        </a:rPr>
                        <a:t>3.000</a:t>
                      </a:r>
                      <a:endParaRPr lang="zh-CN" altLang="en-US" dirty="0">
                        <a:solidFill>
                          <a:schemeClr val="tx1"/>
                        </a:solidFill>
                      </a:endParaRPr>
                    </a:p>
                  </a:txBody>
                  <a:tcPr/>
                </a:tc>
                <a:tc>
                  <a:txBody>
                    <a:bodyPr/>
                    <a:lstStyle/>
                    <a:p>
                      <a:pPr algn="ctr"/>
                      <a:endParaRPr lang="zh-CN" altLang="en-US">
                        <a:solidFill>
                          <a:schemeClr val="tx1"/>
                        </a:solidFill>
                      </a:endParaRPr>
                    </a:p>
                  </a:txBody>
                  <a:tcPr/>
                </a:tc>
                <a:tc>
                  <a:txBody>
                    <a:bodyPr/>
                    <a:lstStyle/>
                    <a:p>
                      <a:pPr algn="ctr"/>
                      <a:endParaRPr lang="zh-CN" altLang="en-US">
                        <a:solidFill>
                          <a:schemeClr val="tx1"/>
                        </a:solidFill>
                      </a:endParaRPr>
                    </a:p>
                  </a:txBody>
                  <a:tcPr/>
                </a:tc>
                <a:tc>
                  <a:txBody>
                    <a:bodyPr/>
                    <a:lstStyle/>
                    <a:p>
                      <a:pPr algn="ctr"/>
                      <a:endParaRPr lang="zh-CN" altLang="en-US" dirty="0">
                        <a:solidFill>
                          <a:schemeClr val="tx1"/>
                        </a:solidFill>
                      </a:endParaRPr>
                    </a:p>
                  </a:txBody>
                  <a:tcPr/>
                </a:tc>
                <a:tc>
                  <a:txBody>
                    <a:bodyPr/>
                    <a:lstStyle/>
                    <a:p>
                      <a:pPr algn="ctr"/>
                      <a:endParaRPr lang="zh-CN" altLang="en-US" dirty="0">
                        <a:solidFill>
                          <a:schemeClr val="tx1"/>
                        </a:solidFill>
                      </a:endParaRPr>
                    </a:p>
                  </a:txBody>
                  <a:tcPr/>
                </a:tc>
                <a:extLst>
                  <a:ext uri="{0D108BD9-81ED-4DB2-BD59-A6C34878D82A}">
                    <a16:rowId xmlns:a16="http://schemas.microsoft.com/office/drawing/2014/main" val="10004"/>
                  </a:ext>
                </a:extLst>
              </a:tr>
              <a:tr h="370840">
                <a:tc>
                  <a:txBody>
                    <a:bodyPr/>
                    <a:lstStyle/>
                    <a:p>
                      <a:pPr algn="ctr"/>
                      <a:r>
                        <a:rPr lang="en-US" altLang="zh-CN" dirty="0">
                          <a:solidFill>
                            <a:schemeClr val="tx1"/>
                          </a:solidFill>
                        </a:rPr>
                        <a:t>4.000</a:t>
                      </a:r>
                      <a:endParaRPr lang="zh-CN" altLang="en-US" dirty="0">
                        <a:solidFill>
                          <a:schemeClr val="tx1"/>
                        </a:solidFill>
                      </a:endParaRPr>
                    </a:p>
                  </a:txBody>
                  <a:tcPr/>
                </a:tc>
                <a:tc>
                  <a:txBody>
                    <a:bodyPr/>
                    <a:lstStyle/>
                    <a:p>
                      <a:pPr algn="ctr"/>
                      <a:endParaRPr lang="zh-CN" altLang="en-US">
                        <a:solidFill>
                          <a:schemeClr val="tx1"/>
                        </a:solidFill>
                      </a:endParaRPr>
                    </a:p>
                  </a:txBody>
                  <a:tcPr/>
                </a:tc>
                <a:tc>
                  <a:txBody>
                    <a:bodyPr/>
                    <a:lstStyle/>
                    <a:p>
                      <a:pPr algn="ctr"/>
                      <a:endParaRPr lang="zh-CN" altLang="en-US" dirty="0">
                        <a:solidFill>
                          <a:schemeClr val="tx1"/>
                        </a:solidFill>
                      </a:endParaRPr>
                    </a:p>
                  </a:txBody>
                  <a:tcPr/>
                </a:tc>
                <a:tc>
                  <a:txBody>
                    <a:bodyPr/>
                    <a:lstStyle/>
                    <a:p>
                      <a:pPr algn="ctr"/>
                      <a:endParaRPr lang="zh-CN" altLang="en-US" dirty="0">
                        <a:solidFill>
                          <a:schemeClr val="tx1"/>
                        </a:solidFill>
                      </a:endParaRPr>
                    </a:p>
                  </a:txBody>
                  <a:tcPr/>
                </a:tc>
                <a:tc>
                  <a:txBody>
                    <a:bodyPr/>
                    <a:lstStyle/>
                    <a:p>
                      <a:pPr algn="ctr"/>
                      <a:endParaRPr lang="zh-CN" altLang="en-US">
                        <a:solidFill>
                          <a:schemeClr val="tx1"/>
                        </a:solidFill>
                      </a:endParaRPr>
                    </a:p>
                  </a:txBody>
                  <a:tcPr/>
                </a:tc>
                <a:extLst>
                  <a:ext uri="{0D108BD9-81ED-4DB2-BD59-A6C34878D82A}">
                    <a16:rowId xmlns:a16="http://schemas.microsoft.com/office/drawing/2014/main" val="10005"/>
                  </a:ext>
                </a:extLst>
              </a:tr>
              <a:tr h="370840">
                <a:tc>
                  <a:txBody>
                    <a:bodyPr/>
                    <a:lstStyle/>
                    <a:p>
                      <a:pPr algn="ctr"/>
                      <a:r>
                        <a:rPr lang="en-US" altLang="zh-CN" dirty="0">
                          <a:solidFill>
                            <a:schemeClr val="tx1"/>
                          </a:solidFill>
                        </a:rPr>
                        <a:t>5.000</a:t>
                      </a:r>
                      <a:endParaRPr lang="zh-CN" altLang="en-US" dirty="0">
                        <a:solidFill>
                          <a:schemeClr val="tx1"/>
                        </a:solidFill>
                      </a:endParaRPr>
                    </a:p>
                  </a:txBody>
                  <a:tcPr/>
                </a:tc>
                <a:tc>
                  <a:txBody>
                    <a:bodyPr/>
                    <a:lstStyle/>
                    <a:p>
                      <a:pPr algn="ctr"/>
                      <a:endParaRPr lang="zh-CN" altLang="en-US">
                        <a:solidFill>
                          <a:schemeClr val="tx1"/>
                        </a:solidFill>
                      </a:endParaRPr>
                    </a:p>
                  </a:txBody>
                  <a:tcPr/>
                </a:tc>
                <a:tc>
                  <a:txBody>
                    <a:bodyPr/>
                    <a:lstStyle/>
                    <a:p>
                      <a:pPr algn="ctr"/>
                      <a:endParaRPr lang="zh-CN" altLang="en-US">
                        <a:solidFill>
                          <a:schemeClr val="tx1"/>
                        </a:solidFill>
                      </a:endParaRPr>
                    </a:p>
                  </a:txBody>
                  <a:tcPr/>
                </a:tc>
                <a:tc>
                  <a:txBody>
                    <a:bodyPr/>
                    <a:lstStyle/>
                    <a:p>
                      <a:pPr algn="ctr"/>
                      <a:endParaRPr lang="zh-CN" altLang="en-US">
                        <a:solidFill>
                          <a:schemeClr val="tx1"/>
                        </a:solidFill>
                      </a:endParaRPr>
                    </a:p>
                  </a:txBody>
                  <a:tcPr/>
                </a:tc>
                <a:tc>
                  <a:txBody>
                    <a:bodyPr/>
                    <a:lstStyle/>
                    <a:p>
                      <a:pPr algn="ctr"/>
                      <a:endParaRPr lang="zh-CN" altLang="en-US">
                        <a:solidFill>
                          <a:schemeClr val="tx1"/>
                        </a:solidFill>
                      </a:endParaRPr>
                    </a:p>
                  </a:txBody>
                  <a:tcPr/>
                </a:tc>
                <a:extLst>
                  <a:ext uri="{0D108BD9-81ED-4DB2-BD59-A6C34878D82A}">
                    <a16:rowId xmlns:a16="http://schemas.microsoft.com/office/drawing/2014/main" val="10006"/>
                  </a:ext>
                </a:extLst>
              </a:tr>
              <a:tr h="370840">
                <a:tc>
                  <a:txBody>
                    <a:bodyPr/>
                    <a:lstStyle/>
                    <a:p>
                      <a:pPr algn="ctr"/>
                      <a:r>
                        <a:rPr lang="en-US" altLang="zh-CN" dirty="0">
                          <a:solidFill>
                            <a:schemeClr val="tx1"/>
                          </a:solidFill>
                        </a:rPr>
                        <a:t>6.000</a:t>
                      </a:r>
                      <a:endParaRPr lang="zh-CN" altLang="en-US" dirty="0">
                        <a:solidFill>
                          <a:schemeClr val="tx1"/>
                        </a:solidFill>
                      </a:endParaRPr>
                    </a:p>
                  </a:txBody>
                  <a:tcPr/>
                </a:tc>
                <a:tc>
                  <a:txBody>
                    <a:bodyPr/>
                    <a:lstStyle/>
                    <a:p>
                      <a:pPr algn="ctr"/>
                      <a:endParaRPr lang="zh-CN" altLang="en-US">
                        <a:solidFill>
                          <a:schemeClr val="tx1"/>
                        </a:solidFill>
                      </a:endParaRPr>
                    </a:p>
                  </a:txBody>
                  <a:tcPr/>
                </a:tc>
                <a:tc>
                  <a:txBody>
                    <a:bodyPr/>
                    <a:lstStyle/>
                    <a:p>
                      <a:pPr algn="ctr"/>
                      <a:endParaRPr lang="zh-CN" altLang="en-US">
                        <a:solidFill>
                          <a:schemeClr val="tx1"/>
                        </a:solidFill>
                      </a:endParaRPr>
                    </a:p>
                  </a:txBody>
                  <a:tcPr/>
                </a:tc>
                <a:tc>
                  <a:txBody>
                    <a:bodyPr/>
                    <a:lstStyle/>
                    <a:p>
                      <a:pPr algn="ctr"/>
                      <a:endParaRPr lang="zh-CN" altLang="en-US" dirty="0">
                        <a:solidFill>
                          <a:schemeClr val="tx1"/>
                        </a:solidFill>
                      </a:endParaRPr>
                    </a:p>
                  </a:txBody>
                  <a:tcPr/>
                </a:tc>
                <a:tc>
                  <a:txBody>
                    <a:bodyPr/>
                    <a:lstStyle/>
                    <a:p>
                      <a:pPr algn="ctr"/>
                      <a:endParaRPr lang="zh-CN" altLang="en-US" dirty="0">
                        <a:solidFill>
                          <a:schemeClr val="tx1"/>
                        </a:solidFill>
                      </a:endParaRPr>
                    </a:p>
                  </a:txBody>
                  <a:tcPr/>
                </a:tc>
                <a:extLst>
                  <a:ext uri="{0D108BD9-81ED-4DB2-BD59-A6C34878D82A}">
                    <a16:rowId xmlns:a16="http://schemas.microsoft.com/office/drawing/2014/main" val="10007"/>
                  </a:ext>
                </a:extLst>
              </a:tr>
              <a:tr h="370840">
                <a:tc>
                  <a:txBody>
                    <a:bodyPr/>
                    <a:lstStyle/>
                    <a:p>
                      <a:pPr algn="ctr"/>
                      <a:r>
                        <a:rPr lang="en-US" altLang="zh-CN" dirty="0">
                          <a:solidFill>
                            <a:schemeClr val="tx1"/>
                          </a:solidFill>
                        </a:rPr>
                        <a:t>7.000</a:t>
                      </a:r>
                      <a:endParaRPr lang="zh-CN" altLang="en-US" dirty="0">
                        <a:solidFill>
                          <a:schemeClr val="tx1"/>
                        </a:solidFill>
                      </a:endParaRPr>
                    </a:p>
                  </a:txBody>
                  <a:tcPr/>
                </a:tc>
                <a:tc>
                  <a:txBody>
                    <a:bodyPr/>
                    <a:lstStyle/>
                    <a:p>
                      <a:pPr algn="ctr"/>
                      <a:endParaRPr lang="zh-CN" altLang="en-US">
                        <a:solidFill>
                          <a:schemeClr val="tx1"/>
                        </a:solidFill>
                      </a:endParaRPr>
                    </a:p>
                  </a:txBody>
                  <a:tcPr/>
                </a:tc>
                <a:tc>
                  <a:txBody>
                    <a:bodyPr/>
                    <a:lstStyle/>
                    <a:p>
                      <a:pPr algn="ctr"/>
                      <a:endParaRPr lang="zh-CN" altLang="en-US">
                        <a:solidFill>
                          <a:schemeClr val="tx1"/>
                        </a:solidFill>
                      </a:endParaRPr>
                    </a:p>
                  </a:txBody>
                  <a:tcPr/>
                </a:tc>
                <a:tc>
                  <a:txBody>
                    <a:bodyPr/>
                    <a:lstStyle/>
                    <a:p>
                      <a:pPr algn="ctr"/>
                      <a:endParaRPr lang="zh-CN" altLang="en-US" dirty="0">
                        <a:solidFill>
                          <a:schemeClr val="tx1"/>
                        </a:solidFill>
                      </a:endParaRPr>
                    </a:p>
                  </a:txBody>
                  <a:tcPr/>
                </a:tc>
                <a:tc>
                  <a:txBody>
                    <a:bodyPr/>
                    <a:lstStyle/>
                    <a:p>
                      <a:pPr algn="ctr"/>
                      <a:endParaRPr lang="zh-CN" altLang="en-US" dirty="0">
                        <a:solidFill>
                          <a:schemeClr val="tx1"/>
                        </a:solidFill>
                      </a:endParaRPr>
                    </a:p>
                  </a:txBody>
                  <a:tcPr/>
                </a:tc>
                <a:extLst>
                  <a:ext uri="{0D108BD9-81ED-4DB2-BD59-A6C34878D82A}">
                    <a16:rowId xmlns:a16="http://schemas.microsoft.com/office/drawing/2014/main" val="10008"/>
                  </a:ext>
                </a:extLst>
              </a:tr>
            </a:tbl>
          </a:graphicData>
        </a:graphic>
      </p:graphicFrame>
      <p:cxnSp>
        <p:nvCxnSpPr>
          <p:cNvPr id="7" name="直接箭头连接符 6"/>
          <p:cNvCxnSpPr/>
          <p:nvPr/>
        </p:nvCxnSpPr>
        <p:spPr bwMode="auto">
          <a:xfrm>
            <a:off x="3635896" y="764704"/>
            <a:ext cx="0" cy="2448272"/>
          </a:xfrm>
          <a:prstGeom prst="straightConnector1">
            <a:avLst/>
          </a:prstGeom>
          <a:noFill/>
          <a:ln>
            <a:solidFill>
              <a:schemeClr val="tx2"/>
            </a:solidFill>
            <a:tailEnd type="triangle"/>
          </a:ln>
          <a:effectLst>
            <a:outerShdw dist="107763" dir="2700000" algn="ctr" rotWithShape="0">
              <a:schemeClr val="bg2"/>
            </a:outerShdw>
          </a:effectLst>
        </p:spPr>
      </p:cxnSp>
      <p:cxnSp>
        <p:nvCxnSpPr>
          <p:cNvPr id="10" name="直接箭头连接符 9"/>
          <p:cNvCxnSpPr/>
          <p:nvPr/>
        </p:nvCxnSpPr>
        <p:spPr bwMode="auto">
          <a:xfrm flipV="1">
            <a:off x="5052864" y="728700"/>
            <a:ext cx="0" cy="2520280"/>
          </a:xfrm>
          <a:prstGeom prst="straightConnector1">
            <a:avLst/>
          </a:prstGeom>
          <a:noFill/>
          <a:ln>
            <a:solidFill>
              <a:schemeClr val="tx2"/>
            </a:solidFill>
            <a:tailEnd type="triangle"/>
          </a:ln>
          <a:effectLst>
            <a:outerShdw dist="107763" dir="2700000" algn="ctr" rotWithShape="0">
              <a:schemeClr val="bg2"/>
            </a:outerShdw>
          </a:effectLst>
        </p:spPr>
      </p:cxnSp>
      <mc:AlternateContent xmlns:mc="http://schemas.openxmlformats.org/markup-compatibility/2006" xmlns:a14="http://schemas.microsoft.com/office/drawing/2010/main">
        <mc:Choice Requires="a14">
          <p:sp>
            <p:nvSpPr>
              <p:cNvPr id="12" name="Object 48"/>
              <p:cNvSpPr txBox="1"/>
              <p:nvPr/>
            </p:nvSpPr>
            <p:spPr bwMode="auto">
              <a:xfrm>
                <a:off x="3929372" y="3378633"/>
                <a:ext cx="4248472" cy="1218334"/>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𝜎</m:t>
                          </m:r>
                        </m:e>
                        <m:sub>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𝑡</m:t>
                              </m:r>
                            </m:e>
                          </m:acc>
                        </m:sub>
                      </m:sSub>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𝜎</m:t>
                              </m:r>
                            </m:e>
                            <m:sub>
                              <m:r>
                                <a:rPr lang="zh-CN" altLang="en-US" sz="2000" i="1">
                                  <a:solidFill>
                                    <a:srgbClr val="000000"/>
                                  </a:solidFill>
                                  <a:latin typeface="Cambria Math" panose="02040503050406030204" pitchFamily="18" charset="0"/>
                                </a:rPr>
                                <m:t>𝑡</m:t>
                              </m:r>
                            </m:sub>
                          </m:sSub>
                        </m:num>
                        <m:den>
                          <m:rad>
                            <m:radPr>
                              <m:degHide m:val="on"/>
                              <m:ctrlPr>
                                <a:rPr lang="zh-CN" altLang="en-US" sz="2000" i="1">
                                  <a:solidFill>
                                    <a:srgbClr val="000000"/>
                                  </a:solidFill>
                                  <a:latin typeface="Cambria Math" panose="02040503050406030204" pitchFamily="18" charset="0"/>
                                </a:rPr>
                              </m:ctrlPr>
                            </m:radPr>
                            <m:deg/>
                            <m:e>
                              <m:r>
                                <a:rPr lang="zh-CN" altLang="en-US" sz="2000" i="1">
                                  <a:solidFill>
                                    <a:srgbClr val="000000"/>
                                  </a:solidFill>
                                  <a:latin typeface="Cambria Math" panose="02040503050406030204" pitchFamily="18" charset="0"/>
                                </a:rPr>
                                <m:t>𝑛</m:t>
                              </m:r>
                            </m:e>
                          </m:rad>
                        </m:den>
                      </m:f>
                      <m:r>
                        <a:rPr lang="zh-CN" altLang="en-US" sz="2000" i="1">
                          <a:solidFill>
                            <a:srgbClr val="000000"/>
                          </a:solidFill>
                          <a:latin typeface="Cambria Math" panose="02040503050406030204" pitchFamily="18" charset="0"/>
                        </a:rPr>
                        <m:t>=</m:t>
                      </m:r>
                      <m:rad>
                        <m:radPr>
                          <m:degHide m:val="on"/>
                          <m:ctrlPr>
                            <a:rPr lang="zh-CN" altLang="en-US" sz="2000" i="1">
                              <a:solidFill>
                                <a:srgbClr val="000000"/>
                              </a:solidFill>
                              <a:latin typeface="Cambria Math" panose="02040503050406030204" pitchFamily="18" charset="0"/>
                            </a:rPr>
                          </m:ctrlPr>
                        </m:radPr>
                        <m:deg/>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−1)</m:t>
                              </m:r>
                            </m:den>
                          </m:f>
                          <m:nary>
                            <m:naryPr>
                              <m:chr m:val="∑"/>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𝑛</m:t>
                              </m:r>
                            </m:sup>
                            <m:e>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𝑡</m:t>
                                  </m:r>
                                </m:e>
                                <m:sub>
                                  <m:r>
                                    <a:rPr lang="zh-CN" altLang="en-US" sz="2000" i="1">
                                      <a:solidFill>
                                        <a:srgbClr val="000000"/>
                                      </a:solidFill>
                                      <a:latin typeface="Cambria Math" panose="02040503050406030204" pitchFamily="18" charset="0"/>
                                    </a:rPr>
                                    <m:t>𝑖</m:t>
                                  </m:r>
                                </m:sub>
                              </m:sSub>
                              <m:r>
                                <a:rPr lang="zh-CN" altLang="en-US" sz="2000" i="1">
                                  <a:solidFill>
                                    <a:srgbClr val="000000"/>
                                  </a:solidFill>
                                  <a:latin typeface="Cambria Math" panose="02040503050406030204" pitchFamily="18" charset="0"/>
                                </a:rPr>
                                <m:t>−</m:t>
                              </m:r>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𝑡</m:t>
                                  </m:r>
                                </m:e>
                              </m:acc>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2</m:t>
                                  </m:r>
                                </m:sup>
                              </m:sSup>
                            </m:e>
                          </m:nary>
                        </m:e>
                      </m:rad>
                    </m:oMath>
                  </m:oMathPara>
                </a14:m>
                <a:endParaRPr lang="zh-CN" altLang="en-US" sz="2000" dirty="0"/>
              </a:p>
            </p:txBody>
          </p:sp>
        </mc:Choice>
        <mc:Fallback xmlns="">
          <p:sp>
            <p:nvSpPr>
              <p:cNvPr id="12" name="Object 48"/>
              <p:cNvSpPr txBox="1">
                <a:spLocks noRot="1" noChangeAspect="1" noMove="1" noResize="1" noEditPoints="1" noAdjustHandles="1" noChangeArrowheads="1" noChangeShapeType="1" noTextEdit="1"/>
              </p:cNvSpPr>
              <p:nvPr/>
            </p:nvSpPr>
            <p:spPr bwMode="auto">
              <a:xfrm>
                <a:off x="3929372" y="3378633"/>
                <a:ext cx="4248472" cy="1218334"/>
              </a:xfrm>
              <a:prstGeom prst="rect">
                <a:avLst/>
              </a:prstGeom>
              <a:blipFill rotWithShape="0">
                <a:blip r:embed="rId2"/>
                <a:stretch>
                  <a:fillRect b="-1500"/>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Object 4"/>
              <p:cNvSpPr txBox="1"/>
              <p:nvPr/>
            </p:nvSpPr>
            <p:spPr bwMode="auto">
              <a:xfrm>
                <a:off x="3929372" y="4599436"/>
                <a:ext cx="1296144" cy="736161"/>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𝜎</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sSub>
                            <m:sSubPr>
                              <m:ctrlPr>
                                <a:rPr lang="zh-CN" altLang="en-US" sz="2000" i="1">
                                  <a:solidFill>
                                    <a:srgbClr val="000000"/>
                                  </a:solidFill>
                                  <a:latin typeface="Cambria Math" panose="02040503050406030204" pitchFamily="18" charset="0"/>
                                </a:rPr>
                              </m:ctrlPr>
                            </m:sSubPr>
                            <m:e>
                              <m:r>
                                <m:rPr>
                                  <m:sty m:val="p"/>
                                </m:rPr>
                                <a:rPr lang="zh-CN" altLang="en-US" sz="2000" i="1">
                                  <a:solidFill>
                                    <a:srgbClr val="000000"/>
                                  </a:solidFill>
                                  <a:latin typeface="Cambria Math" panose="02040503050406030204" pitchFamily="18" charset="0"/>
                                </a:rPr>
                                <m:t>Δ</m:t>
                              </m:r>
                            </m:e>
                            <m:sub>
                              <m:r>
                                <a:rPr lang="zh-CN" altLang="en-US" sz="2000" i="1">
                                  <a:solidFill>
                                    <a:srgbClr val="000000"/>
                                  </a:solidFill>
                                  <a:latin typeface="Cambria Math" panose="02040503050406030204" pitchFamily="18" charset="0"/>
                                </a:rPr>
                                <m:t>𝑚</m:t>
                              </m:r>
                            </m:sub>
                          </m:sSub>
                        </m:num>
                        <m:den>
                          <m:r>
                            <a:rPr lang="zh-CN" altLang="en-US" sz="2000" i="1">
                              <a:solidFill>
                                <a:srgbClr val="000000"/>
                              </a:solidFill>
                              <a:latin typeface="Cambria Math" panose="02040503050406030204" pitchFamily="18" charset="0"/>
                            </a:rPr>
                            <m:t>𝑘</m:t>
                          </m:r>
                        </m:den>
                      </m:f>
                    </m:oMath>
                  </m:oMathPara>
                </a14:m>
                <a:endParaRPr lang="zh-CN" altLang="en-US" sz="2000" dirty="0"/>
              </a:p>
            </p:txBody>
          </p:sp>
        </mc:Choice>
        <mc:Fallback xmlns="">
          <p:sp>
            <p:nvSpPr>
              <p:cNvPr id="13" name="Object 4"/>
              <p:cNvSpPr txBox="1">
                <a:spLocks noRot="1" noChangeAspect="1" noMove="1" noResize="1" noEditPoints="1" noAdjustHandles="1" noChangeArrowheads="1" noChangeShapeType="1" noTextEdit="1"/>
              </p:cNvSpPr>
              <p:nvPr/>
            </p:nvSpPr>
            <p:spPr bwMode="auto">
              <a:xfrm>
                <a:off x="3929372" y="4599432"/>
                <a:ext cx="1296144" cy="736161"/>
              </a:xfrm>
              <a:prstGeom prst="rect">
                <a:avLst/>
              </a:prstGeom>
              <a:blipFill rotWithShape="0">
                <a:blip r:embed="rId3"/>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对象 13"/>
              <p:cNvSpPr txBox="1"/>
              <p:nvPr/>
            </p:nvSpPr>
            <p:spPr bwMode="auto">
              <a:xfrm>
                <a:off x="1547664" y="3926298"/>
                <a:ext cx="1733504" cy="922759"/>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𝑌</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8</m:t>
                          </m:r>
                          <m:r>
                            <a:rPr lang="zh-CN" altLang="en-US" sz="2400" i="1">
                              <a:solidFill>
                                <a:srgbClr val="000000"/>
                              </a:solidFill>
                              <a:latin typeface="Cambria Math" panose="02040503050406030204" pitchFamily="18" charset="0"/>
                            </a:rPr>
                            <m:t>𝐹𝐿𝐷</m:t>
                          </m:r>
                        </m:num>
                        <m:den>
                          <m:r>
                            <a:rPr lang="zh-CN" altLang="en-US" sz="2400" i="1">
                              <a:solidFill>
                                <a:srgbClr val="000000"/>
                              </a:solidFill>
                              <a:latin typeface="Cambria Math" panose="02040503050406030204" pitchFamily="18" charset="0"/>
                            </a:rPr>
                            <m:t>𝜋</m:t>
                          </m:r>
                          <m:sSup>
                            <m:sSupPr>
                              <m:ctrlPr>
                                <a:rPr lang="zh-CN" altLang="en-US" sz="2400" i="1">
                                  <a:solidFill>
                                    <a:srgbClr val="000000"/>
                                  </a:solidFill>
                                  <a:latin typeface="Cambria Math" panose="02040503050406030204" pitchFamily="18" charset="0"/>
                                </a:rPr>
                              </m:ctrlPr>
                            </m:sSupPr>
                            <m:e>
                              <m:bar>
                                <m:barPr>
                                  <m:pos m:val="top"/>
                                  <m:ctrlPr>
                                    <a:rPr lang="zh-CN" altLang="en-US" sz="2400" i="1">
                                      <a:solidFill>
                                        <a:srgbClr val="000000"/>
                                      </a:solidFill>
                                      <a:latin typeface="Cambria Math" panose="02040503050406030204" pitchFamily="18" charset="0"/>
                                    </a:rPr>
                                  </m:ctrlPr>
                                </m:barPr>
                                <m:e>
                                  <m:r>
                                    <a:rPr lang="zh-CN" altLang="en-US" sz="2400" i="1">
                                      <a:solidFill>
                                        <a:srgbClr val="000000"/>
                                      </a:solidFill>
                                      <a:latin typeface="Cambria Math" panose="02040503050406030204" pitchFamily="18" charset="0"/>
                                    </a:rPr>
                                    <m:t>𝑑</m:t>
                                  </m:r>
                                </m:e>
                              </m:ba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𝑏</m:t>
                          </m:r>
                          <m:bar>
                            <m:barPr>
                              <m:pos m:val="top"/>
                              <m:ctrlPr>
                                <a:rPr lang="zh-CN" altLang="en-US" sz="2400" i="1">
                                  <a:solidFill>
                                    <a:srgbClr val="000000"/>
                                  </a:solidFill>
                                  <a:latin typeface="Cambria Math" panose="02040503050406030204" pitchFamily="18" charset="0"/>
                                </a:rPr>
                              </m:ctrlPr>
                            </m:barPr>
                            <m:e>
                              <m:r>
                                <a:rPr lang="zh-CN" altLang="en-US" sz="2400" i="1">
                                  <a:solidFill>
                                    <a:srgbClr val="000000"/>
                                  </a:solidFill>
                                  <a:latin typeface="Cambria Math" panose="02040503050406030204" pitchFamily="18" charset="0"/>
                                </a:rPr>
                                <m:t>𝐻</m:t>
                              </m:r>
                            </m:e>
                          </m:bar>
                        </m:den>
                      </m:f>
                    </m:oMath>
                  </m:oMathPara>
                </a14:m>
                <a:endParaRPr lang="zh-CN" altLang="en-US" sz="2400" dirty="0"/>
              </a:p>
            </p:txBody>
          </p:sp>
        </mc:Choice>
        <mc:Fallback xmlns="">
          <p:sp>
            <p:nvSpPr>
              <p:cNvPr id="14" name="对象 13"/>
              <p:cNvSpPr txBox="1">
                <a:spLocks noRot="1" noChangeAspect="1" noMove="1" noResize="1" noEditPoints="1" noAdjustHandles="1" noChangeArrowheads="1" noChangeShapeType="1" noTextEdit="1"/>
              </p:cNvSpPr>
              <p:nvPr/>
            </p:nvSpPr>
            <p:spPr bwMode="auto">
              <a:xfrm>
                <a:off x="1547664" y="3926294"/>
                <a:ext cx="1733504" cy="922759"/>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Object 3"/>
              <p:cNvSpPr txBox="1"/>
              <p:nvPr/>
            </p:nvSpPr>
            <p:spPr bwMode="auto">
              <a:xfrm>
                <a:off x="1547664" y="5430364"/>
                <a:ext cx="7200800" cy="1266990"/>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𝐸</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𝜎</m:t>
                              </m:r>
                            </m:e>
                            <m:sub>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𝑁</m:t>
                                  </m:r>
                                </m:e>
                              </m:acc>
                            </m:sub>
                          </m:sSub>
                        </m:num>
                        <m:den>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𝑁</m:t>
                              </m:r>
                            </m:e>
                          </m:acc>
                        </m:den>
                      </m:f>
                      <m:r>
                        <a:rPr lang="zh-CN" altLang="en-US" sz="2000" i="1">
                          <a:solidFill>
                            <a:srgbClr val="000000"/>
                          </a:solidFill>
                          <a:latin typeface="Cambria Math" panose="02040503050406030204" pitchFamily="18" charset="0"/>
                        </a:rPr>
                        <m:t>=</m:t>
                      </m:r>
                      <m:rad>
                        <m:radPr>
                          <m:degHide m:val="on"/>
                          <m:ctrlPr>
                            <a:rPr lang="zh-CN" altLang="en-US" sz="2000" i="1">
                              <a:solidFill>
                                <a:srgbClr val="000000"/>
                              </a:solidFill>
                              <a:latin typeface="Cambria Math" panose="02040503050406030204" pitchFamily="18" charset="0"/>
                            </a:rPr>
                          </m:ctrlPr>
                        </m:radPr>
                        <m:deg/>
                        <m:e>
                          <m:sSup>
                            <m:sSupPr>
                              <m:ctrlPr>
                                <a:rPr lang="zh-CN" altLang="en-US" sz="2000" i="1">
                                  <a:solidFill>
                                    <a:srgbClr val="000000"/>
                                  </a:solidFill>
                                  <a:latin typeface="Cambria Math" panose="02040503050406030204" pitchFamily="18" charset="0"/>
                                </a:rPr>
                              </m:ctrlPr>
                            </m:sSupPr>
                            <m:e>
                              <m:d>
                                <m:dPr>
                                  <m:ctrlPr>
                                    <a:rPr lang="zh-CN" altLang="en-US" sz="2000" i="1">
                                      <a:solidFill>
                                        <a:srgbClr val="000000"/>
                                      </a:solidFill>
                                      <a:latin typeface="Cambria Math" panose="02040503050406030204" pitchFamily="18" charset="0"/>
                                    </a:rPr>
                                  </m:ctrlPr>
                                </m:dP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𝑁</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𝑥</m:t>
                                      </m:r>
                                    </m:den>
                                  </m:f>
                                </m:e>
                              </m:d>
                            </m:e>
                            <m:sup>
                              <m:r>
                                <a:rPr lang="zh-CN" altLang="en-US" sz="2000" i="1">
                                  <a:solidFill>
                                    <a:srgbClr val="000000"/>
                                  </a:solidFill>
                                  <a:latin typeface="Cambria Math" panose="02040503050406030204" pitchFamily="18" charset="0"/>
                                </a:rPr>
                                <m:t>2</m:t>
                              </m:r>
                            </m:sup>
                          </m:sSup>
                          <m:sSup>
                            <m:sSupPr>
                              <m:ctrlPr>
                                <a:rPr lang="zh-CN" altLang="en-US" sz="2000" i="1">
                                  <a:solidFill>
                                    <a:srgbClr val="000000"/>
                                  </a:solidFill>
                                  <a:latin typeface="Cambria Math" panose="02040503050406030204" pitchFamily="18" charset="0"/>
                                </a:rPr>
                              </m:ctrlPr>
                            </m:sSupPr>
                            <m:e>
                              <m:d>
                                <m:dPr>
                                  <m:ctrlPr>
                                    <a:rPr lang="zh-CN" altLang="en-US" sz="2000" i="1">
                                      <a:solidFill>
                                        <a:srgbClr val="000000"/>
                                      </a:solidFill>
                                      <a:latin typeface="Cambria Math" panose="02040503050406030204" pitchFamily="18" charset="0"/>
                                    </a:rPr>
                                  </m:ctrlPr>
                                </m:dPr>
                                <m:e>
                                  <m:f>
                                    <m:fPr>
                                      <m:ctrlPr>
                                        <a:rPr lang="zh-CN" altLang="en-US" sz="2000" i="1">
                                          <a:solidFill>
                                            <a:srgbClr val="000000"/>
                                          </a:solidFill>
                                          <a:latin typeface="Cambria Math" panose="02040503050406030204" pitchFamily="18" charset="0"/>
                                        </a:rPr>
                                      </m:ctrlPr>
                                    </m:fPr>
                                    <m:num>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𝜎</m:t>
                                          </m:r>
                                        </m:e>
                                        <m:sub>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𝑥</m:t>
                                              </m:r>
                                            </m:e>
                                          </m:acc>
                                        </m:sub>
                                      </m:sSub>
                                    </m:num>
                                    <m:den>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𝑁</m:t>
                                          </m:r>
                                        </m:e>
                                      </m:acc>
                                    </m:den>
                                  </m:f>
                                </m:e>
                              </m:d>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d>
                                <m:dPr>
                                  <m:ctrlPr>
                                    <a:rPr lang="zh-CN" altLang="en-US" sz="2000" i="1">
                                      <a:solidFill>
                                        <a:srgbClr val="000000"/>
                                      </a:solidFill>
                                      <a:latin typeface="Cambria Math" panose="02040503050406030204" pitchFamily="18" charset="0"/>
                                    </a:rPr>
                                  </m:ctrlPr>
                                </m:dP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𝑁</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𝑦</m:t>
                                      </m:r>
                                    </m:den>
                                  </m:f>
                                </m:e>
                              </m:d>
                            </m:e>
                            <m:sup>
                              <m:r>
                                <a:rPr lang="zh-CN" altLang="en-US" sz="2000" i="1">
                                  <a:solidFill>
                                    <a:srgbClr val="000000"/>
                                  </a:solidFill>
                                  <a:latin typeface="Cambria Math" panose="02040503050406030204" pitchFamily="18" charset="0"/>
                                </a:rPr>
                                <m:t>2</m:t>
                              </m:r>
                            </m:sup>
                          </m:sSup>
                          <m:sSup>
                            <m:sSupPr>
                              <m:ctrlPr>
                                <a:rPr lang="zh-CN" altLang="en-US" sz="2000" i="1">
                                  <a:solidFill>
                                    <a:srgbClr val="000000"/>
                                  </a:solidFill>
                                  <a:latin typeface="Cambria Math" panose="02040503050406030204" pitchFamily="18" charset="0"/>
                                </a:rPr>
                              </m:ctrlPr>
                            </m:sSupPr>
                            <m:e>
                              <m:d>
                                <m:dPr>
                                  <m:ctrlPr>
                                    <a:rPr lang="zh-CN" altLang="en-US" sz="2000" i="1">
                                      <a:solidFill>
                                        <a:srgbClr val="000000"/>
                                      </a:solidFill>
                                      <a:latin typeface="Cambria Math" panose="02040503050406030204" pitchFamily="18" charset="0"/>
                                    </a:rPr>
                                  </m:ctrlPr>
                                </m:dPr>
                                <m:e>
                                  <m:f>
                                    <m:fPr>
                                      <m:ctrlPr>
                                        <a:rPr lang="zh-CN" altLang="en-US" sz="2000" i="1">
                                          <a:solidFill>
                                            <a:srgbClr val="000000"/>
                                          </a:solidFill>
                                          <a:latin typeface="Cambria Math" panose="02040503050406030204" pitchFamily="18" charset="0"/>
                                        </a:rPr>
                                      </m:ctrlPr>
                                    </m:fPr>
                                    <m:num>
                                      <m:sSubSup>
                                        <m:sSubSupPr>
                                          <m:ctrlPr>
                                            <a:rPr lang="zh-CN" altLang="en-US" sz="2000" i="1">
                                              <a:solidFill>
                                                <a:srgbClr val="000000"/>
                                              </a:solidFill>
                                              <a:latin typeface="Cambria Math" panose="02040503050406030204" pitchFamily="18" charset="0"/>
                                            </a:rPr>
                                          </m:ctrlPr>
                                        </m:sSubSupPr>
                                        <m:e>
                                          <m:r>
                                            <a:rPr lang="zh-CN" altLang="en-US" sz="2000" i="1">
                                              <a:solidFill>
                                                <a:srgbClr val="000000"/>
                                              </a:solidFill>
                                              <a:latin typeface="Cambria Math" panose="02040503050406030204" pitchFamily="18" charset="0"/>
                                            </a:rPr>
                                            <m:t>𝜎</m:t>
                                          </m:r>
                                        </m:e>
                                        <m:sub>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𝑦</m:t>
                                              </m:r>
                                            </m:e>
                                          </m:acc>
                                        </m:sub>
                                        <m:sup>
                                          <m:r>
                                            <a:rPr lang="zh-CN" altLang="en-US" sz="2000" i="1">
                                              <a:solidFill>
                                                <a:srgbClr val="000000"/>
                                              </a:solidFill>
                                              <a:latin typeface="Cambria Math" panose="02040503050406030204" pitchFamily="18" charset="0"/>
                                            </a:rPr>
                                            <m:t>2</m:t>
                                          </m:r>
                                        </m:sup>
                                      </m:sSubSup>
                                    </m:num>
                                    <m:den>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𝑁</m:t>
                                          </m:r>
                                        </m:e>
                                      </m:acc>
                                    </m:den>
                                  </m:f>
                                </m:e>
                              </m:d>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d>
                                <m:dPr>
                                  <m:ctrlPr>
                                    <a:rPr lang="zh-CN" altLang="en-US" sz="2000" i="1">
                                      <a:solidFill>
                                        <a:srgbClr val="000000"/>
                                      </a:solidFill>
                                      <a:latin typeface="Cambria Math" panose="02040503050406030204" pitchFamily="18" charset="0"/>
                                    </a:rPr>
                                  </m:ctrlPr>
                                </m:dP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𝑁</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𝑧</m:t>
                                      </m:r>
                                    </m:den>
                                  </m:f>
                                </m:e>
                              </m:d>
                            </m:e>
                            <m:sup>
                              <m:r>
                                <a:rPr lang="zh-CN" altLang="en-US" sz="2000" i="1">
                                  <a:solidFill>
                                    <a:srgbClr val="000000"/>
                                  </a:solidFill>
                                  <a:latin typeface="Cambria Math" panose="02040503050406030204" pitchFamily="18" charset="0"/>
                                </a:rPr>
                                <m:t>2</m:t>
                              </m:r>
                            </m:sup>
                          </m:sSup>
                          <m:sSup>
                            <m:sSupPr>
                              <m:ctrlPr>
                                <a:rPr lang="zh-CN" altLang="en-US" sz="2000" i="1">
                                  <a:solidFill>
                                    <a:srgbClr val="000000"/>
                                  </a:solidFill>
                                  <a:latin typeface="Cambria Math" panose="02040503050406030204" pitchFamily="18" charset="0"/>
                                </a:rPr>
                              </m:ctrlPr>
                            </m:sSupPr>
                            <m:e>
                              <m:d>
                                <m:dPr>
                                  <m:ctrlPr>
                                    <a:rPr lang="zh-CN" altLang="en-US" sz="2000" i="1">
                                      <a:solidFill>
                                        <a:srgbClr val="000000"/>
                                      </a:solidFill>
                                      <a:latin typeface="Cambria Math" panose="02040503050406030204" pitchFamily="18" charset="0"/>
                                    </a:rPr>
                                  </m:ctrlPr>
                                </m:dPr>
                                <m:e>
                                  <m:f>
                                    <m:fPr>
                                      <m:ctrlPr>
                                        <a:rPr lang="zh-CN" altLang="en-US" sz="2000" i="1">
                                          <a:solidFill>
                                            <a:srgbClr val="000000"/>
                                          </a:solidFill>
                                          <a:latin typeface="Cambria Math" panose="02040503050406030204" pitchFamily="18" charset="0"/>
                                        </a:rPr>
                                      </m:ctrlPr>
                                    </m:fPr>
                                    <m:num>
                                      <m:sSubSup>
                                        <m:sSubSupPr>
                                          <m:ctrlPr>
                                            <a:rPr lang="zh-CN" altLang="en-US" sz="2000" i="1">
                                              <a:solidFill>
                                                <a:srgbClr val="000000"/>
                                              </a:solidFill>
                                              <a:latin typeface="Cambria Math" panose="02040503050406030204" pitchFamily="18" charset="0"/>
                                            </a:rPr>
                                          </m:ctrlPr>
                                        </m:sSubSupPr>
                                        <m:e>
                                          <m:r>
                                            <a:rPr lang="zh-CN" altLang="en-US" sz="2000" i="1">
                                              <a:solidFill>
                                                <a:srgbClr val="000000"/>
                                              </a:solidFill>
                                              <a:latin typeface="Cambria Math" panose="02040503050406030204" pitchFamily="18" charset="0"/>
                                            </a:rPr>
                                            <m:t>𝜎</m:t>
                                          </m:r>
                                        </m:e>
                                        <m:sub>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𝑧</m:t>
                                              </m:r>
                                            </m:e>
                                          </m:acc>
                                        </m:sub>
                                        <m:sup>
                                          <m:r>
                                            <a:rPr lang="zh-CN" altLang="en-US" sz="2000" i="1">
                                              <a:solidFill>
                                                <a:srgbClr val="000000"/>
                                              </a:solidFill>
                                              <a:latin typeface="Cambria Math" panose="02040503050406030204" pitchFamily="18" charset="0"/>
                                            </a:rPr>
                                            <m:t>2</m:t>
                                          </m:r>
                                        </m:sup>
                                      </m:sSubSup>
                                    </m:num>
                                    <m:den>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𝑁</m:t>
                                          </m:r>
                                        </m:e>
                                      </m:acc>
                                    </m:den>
                                  </m:f>
                                </m:e>
                              </m:d>
                            </m:e>
                            <m:sup>
                              <m:r>
                                <a:rPr lang="zh-CN" altLang="en-US" sz="2000" i="1">
                                  <a:solidFill>
                                    <a:srgbClr val="000000"/>
                                  </a:solidFill>
                                  <a:latin typeface="Cambria Math" panose="02040503050406030204" pitchFamily="18" charset="0"/>
                                </a:rPr>
                                <m:t>2</m:t>
                              </m:r>
                            </m:sup>
                          </m:sSup>
                          <m:r>
                            <a:rPr lang="zh-CN" altLang="en-US" sz="2000" i="1">
                              <a:solidFill>
                                <a:srgbClr val="000000"/>
                              </a:solidFill>
                              <a:latin typeface="Cambria Math" panose="02040503050406030204" pitchFamily="18" charset="0"/>
                            </a:rPr>
                            <m:t>+⋯</m:t>
                          </m:r>
                        </m:e>
                      </m:rad>
                    </m:oMath>
                  </m:oMathPara>
                </a14:m>
                <a:endParaRPr lang="zh-CN" altLang="en-US" sz="2000" dirty="0"/>
              </a:p>
            </p:txBody>
          </p:sp>
        </mc:Choice>
        <mc:Fallback xmlns="">
          <p:sp>
            <p:nvSpPr>
              <p:cNvPr id="15" name="Object 3"/>
              <p:cNvSpPr txBox="1">
                <a:spLocks noRot="1" noChangeAspect="1" noMove="1" noResize="1" noEditPoints="1" noAdjustHandles="1" noChangeArrowheads="1" noChangeShapeType="1" noTextEdit="1"/>
              </p:cNvSpPr>
              <p:nvPr/>
            </p:nvSpPr>
            <p:spPr bwMode="auto">
              <a:xfrm>
                <a:off x="1547664" y="5430364"/>
                <a:ext cx="7200800" cy="1266990"/>
              </a:xfrm>
              <a:prstGeom prst="rect">
                <a:avLst/>
              </a:prstGeom>
              <a:blipFill rotWithShape="0">
                <a:blip r:embed="rId5"/>
                <a:stretch>
                  <a:fillRect/>
                </a:stretch>
              </a:blipFill>
              <a:ln>
                <a:noFill/>
              </a:ln>
              <a:extLst/>
            </p:spPr>
            <p:txBody>
              <a:bodyPr/>
              <a:lstStyle/>
              <a:p>
                <a:r>
                  <a:rPr lang="zh-CN" altLang="en-US">
                    <a:noFill/>
                  </a:rPr>
                  <a:t> </a:t>
                </a:r>
              </a:p>
            </p:txBody>
          </p:sp>
        </mc:Fallback>
      </mc:AlternateContent>
      <p:sp>
        <p:nvSpPr>
          <p:cNvPr id="16" name="文本框 15"/>
          <p:cNvSpPr txBox="1"/>
          <p:nvPr/>
        </p:nvSpPr>
        <p:spPr>
          <a:xfrm>
            <a:off x="5580112" y="4644350"/>
            <a:ext cx="2088232" cy="646331"/>
          </a:xfrm>
          <a:prstGeom prst="rect">
            <a:avLst/>
          </a:prstGeom>
          <a:solidFill>
            <a:srgbClr val="FDFAB9"/>
          </a:solidFill>
          <a:ln>
            <a:solidFill>
              <a:srgbClr val="FF0000"/>
            </a:solidFill>
          </a:ln>
        </p:spPr>
        <p:txBody>
          <a:bodyPr wrap="square" rtlCol="0">
            <a:spAutoFit/>
          </a:bodyPr>
          <a:lstStyle/>
          <a:p>
            <a:r>
              <a:rPr lang="zh-CN" altLang="en-US" dirty="0"/>
              <a:t>注意各单次测量量误差限的取值！</a:t>
            </a:r>
          </a:p>
        </p:txBody>
      </p:sp>
      <p:sp>
        <p:nvSpPr>
          <p:cNvPr id="11" name="Text Box 2"/>
          <p:cNvSpPr txBox="1"/>
          <p:nvPr/>
        </p:nvSpPr>
        <p:spPr>
          <a:xfrm>
            <a:off x="135339" y="1401763"/>
            <a:ext cx="615553" cy="3467100"/>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数 据 处 理 方 法</a:t>
            </a:r>
          </a:p>
        </p:txBody>
      </p:sp>
      <p:sp>
        <p:nvSpPr>
          <p:cNvPr id="2" name="日期占位符 1"/>
          <p:cNvSpPr>
            <a:spLocks noGrp="1"/>
          </p:cNvSpPr>
          <p:nvPr>
            <p:ph type="dt" sz="half" idx="10"/>
          </p:nvPr>
        </p:nvSpPr>
        <p:spPr/>
        <p:txBody>
          <a:bodyPr/>
          <a:lstStyle/>
          <a:p>
            <a:pPr rtl="0">
              <a:defRPr/>
            </a:pPr>
            <a:fld id="{1C932671-0F8C-48AB-8D90-D9FDD6C73FB6}" type="datetime1">
              <a:rPr lang="zh-CN" altLang="en-US" smtClean="0">
                <a:cs typeface="+mn-cs"/>
              </a:rPr>
              <a:t>2023/2/20</a:t>
            </a:fld>
            <a:endParaRPr lang="zh-CN" altLang="en-US">
              <a:cs typeface="+mn-cs"/>
            </a:endParaRPr>
          </a:p>
        </p:txBody>
      </p:sp>
      <p:sp>
        <p:nvSpPr>
          <p:cNvPr id="3" name="灯片编号占位符 2"/>
          <p:cNvSpPr>
            <a:spLocks noGrp="1"/>
          </p:cNvSpPr>
          <p:nvPr>
            <p:ph type="sldNum" sz="quarter" idx="12"/>
          </p:nvPr>
        </p:nvSpPr>
        <p:spPr/>
        <p:txBody>
          <a:bodyPr/>
          <a:lstStyle/>
          <a:p>
            <a:pPr lvl="0" algn="l" eaLnBrk="1" hangingPunct="1"/>
            <a:fld id="{9A0DB2DC-4C9A-4742-B13C-FB6460FD3503}" type="slidenum">
              <a:rPr lang="zh-CN" altLang="en-US" sz="1400" b="0" smtClean="0"/>
              <a:t>77</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animBg="1"/>
      <p:bldP spid="1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4948" y="202366"/>
            <a:ext cx="7730035" cy="647799"/>
          </a:xfrm>
        </p:spPr>
        <p:txBody>
          <a:bodyPr/>
          <a:lstStyle/>
          <a:p>
            <a:r>
              <a:rPr lang="zh-CN" altLang="en-US" sz="2400" b="1" dirty="0">
                <a:solidFill>
                  <a:schemeClr val="tx1"/>
                </a:solidFill>
              </a:rPr>
              <a:t>各测量量仪器、测量次数的选择和</a:t>
            </a:r>
            <a:r>
              <a:rPr lang="zh-CN" altLang="en-US" sz="2400" b="1" u="sng" dirty="0">
                <a:solidFill>
                  <a:srgbClr val="FF0000"/>
                </a:solidFill>
              </a:rPr>
              <a:t>标准不确定度</a:t>
            </a:r>
            <a:r>
              <a:rPr lang="zh-CN" altLang="en-US" sz="2400" b="1" dirty="0">
                <a:solidFill>
                  <a:schemeClr val="tx1"/>
                </a:solidFill>
              </a:rPr>
              <a:t>的计算：</a:t>
            </a:r>
          </a:p>
        </p:txBody>
      </p:sp>
      <p:sp>
        <p:nvSpPr>
          <p:cNvPr id="5" name="矩形 4"/>
          <p:cNvSpPr/>
          <p:nvPr/>
        </p:nvSpPr>
        <p:spPr>
          <a:xfrm>
            <a:off x="1424036" y="850165"/>
            <a:ext cx="7416824" cy="725327"/>
          </a:xfrm>
          <a:prstGeom prst="rect">
            <a:avLst/>
          </a:prstGeom>
        </p:spPr>
        <p:txBody>
          <a:bodyPr wrap="square">
            <a:spAutoFit/>
          </a:bodyPr>
          <a:lstStyle/>
          <a:p>
            <a:pPr marL="342900" indent="-342900" algn="l">
              <a:lnSpc>
                <a:spcPct val="120000"/>
              </a:lnSpc>
              <a:buFont typeface="Arial" panose="020B0604020202020204" pitchFamily="34" charset="0"/>
              <a:buChar char="•"/>
            </a:pPr>
            <a:r>
              <a:rPr lang="en-US" altLang="zh-CN" i="1" dirty="0">
                <a:solidFill>
                  <a:srgbClr val="FF0000"/>
                </a:solidFill>
                <a:latin typeface="Times New Roman" panose="02020603050405020304" pitchFamily="18" charset="0"/>
                <a:cs typeface="Times New Roman" panose="02020603050405020304" pitchFamily="18" charset="0"/>
              </a:rPr>
              <a:t>F</a:t>
            </a:r>
            <a:r>
              <a:rPr lang="zh-CN" altLang="en-US"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mg</a:t>
            </a:r>
            <a:r>
              <a:rPr lang="zh-CN" altLang="en-US" dirty="0">
                <a:latin typeface="Times New Roman" panose="02020603050405020304" pitchFamily="18" charset="0"/>
                <a:cs typeface="Times New Roman" panose="02020603050405020304" pitchFamily="18" charset="0"/>
              </a:rPr>
              <a:t>，实验室给出砝码每个</a:t>
            </a:r>
            <a:r>
              <a:rPr lang="en-US" altLang="zh-CN" dirty="0">
                <a:latin typeface="Times New Roman" panose="02020603050405020304" pitchFamily="18" charset="0"/>
                <a:cs typeface="Times New Roman" panose="02020603050405020304" pitchFamily="18" charset="0"/>
              </a:rPr>
              <a:t>1.000±0.002kg</a:t>
            </a:r>
            <a:r>
              <a:rPr lang="zh-CN" altLang="en-US" dirty="0">
                <a:latin typeface="Times New Roman" panose="02020603050405020304" pitchFamily="18" charset="0"/>
                <a:cs typeface="Times New Roman" panose="02020603050405020304" pitchFamily="18" charset="0"/>
              </a:rPr>
              <a:t>，四位有效数字，</a:t>
            </a:r>
            <a:r>
              <a:rPr lang="zh-CN" altLang="en-US" dirty="0">
                <a:solidFill>
                  <a:srgbClr val="FF0000"/>
                </a:solidFill>
                <a:latin typeface="Times New Roman" panose="02020603050405020304" pitchFamily="18" charset="0"/>
                <a:cs typeface="Times New Roman" panose="02020603050405020304" pitchFamily="18" charset="0"/>
              </a:rPr>
              <a:t>相当于单次测量</a:t>
            </a:r>
            <a:endParaRPr lang="en-US" altLang="zh-CN"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对象 8">
                <a:extLst/>
              </p:cNvPr>
              <p:cNvSpPr txBox="1"/>
              <p:nvPr/>
            </p:nvSpPr>
            <p:spPr bwMode="auto">
              <a:xfrm>
                <a:off x="1742065" y="1420169"/>
                <a:ext cx="1392052" cy="808788"/>
              </a:xfrm>
              <a:prstGeom prst="rect">
                <a:avLst/>
              </a:prstGeom>
              <a:noFill/>
            </p:spPr>
            <p:txBody>
              <a:bodyPr>
                <a:noAutofit/>
              </a:bodyPr>
              <a:lstStyle/>
              <a:p>
                <a:pPr>
                  <a:lnSpc>
                    <a:spcPct val="120000"/>
                  </a:lnSpc>
                </a:pPr>
                <a14:m>
                  <m:oMathPara xmlns:m="http://schemas.openxmlformats.org/officeDocument/2006/math">
                    <m:oMathParaPr>
                      <m:jc m:val="left"/>
                    </m:oMathParaPr>
                    <m:oMath xmlns:m="http://schemas.openxmlformats.org/officeDocument/2006/math">
                      <m:r>
                        <a:rPr lang="en-US" altLang="zh-CN" i="1" dirty="0" smtClean="0">
                          <a:solidFill>
                            <a:schemeClr val="tx1"/>
                          </a:solidFill>
                          <a:latin typeface="Cambria Math" panose="02040503050406030204" pitchFamily="18" charset="0"/>
                        </a:rPr>
                        <m:t>𝑈</m:t>
                      </m:r>
                      <m:r>
                        <m:rPr>
                          <m:sty m:val="p"/>
                        </m:rPr>
                        <a:rPr lang="en-US" altLang="zh-CN" i="1" baseline="-25000" dirty="0">
                          <a:solidFill>
                            <a:schemeClr val="tx1"/>
                          </a:solidFill>
                          <a:latin typeface="Cambria Math" panose="02040503050406030204" pitchFamily="18" charset="0"/>
                        </a:rPr>
                        <m:t>B</m:t>
                      </m:r>
                      <m:r>
                        <m:rPr>
                          <m:nor/>
                        </m:rPr>
                        <a:rPr lang="en-US" altLang="zh-CN" i="1" baseline="-25000" dirty="0">
                          <a:solidFill>
                            <a:schemeClr val="tx1"/>
                          </a:solidFill>
                        </a:rPr>
                        <m:t>m</m:t>
                      </m:r>
                      <m:r>
                        <a:rPr lang="zh-CN" altLang="en-US" i="1">
                          <a:solidFill>
                            <a:schemeClr val="tx1"/>
                          </a:solidFill>
                          <a:latin typeface="Cambria Math" panose="02040503050406030204" pitchFamily="18" charset="0"/>
                        </a:rPr>
                        <m:t>=</m:t>
                      </m:r>
                      <m:f>
                        <m:fPr>
                          <m:ctrlPr>
                            <a:rPr lang="en-US" altLang="zh-CN" i="1" smtClean="0">
                              <a:solidFill>
                                <a:schemeClr val="tx1"/>
                              </a:solidFill>
                              <a:latin typeface="Cambria Math" panose="02040503050406030204" pitchFamily="18" charset="0"/>
                            </a:rPr>
                          </m:ctrlPr>
                        </m:fPr>
                        <m:num>
                          <m:r>
                            <a:rPr lang="el-GR" altLang="zh-CN" i="1" dirty="0">
                              <a:latin typeface="Cambria Math" panose="02040503050406030204" pitchFamily="18" charset="0"/>
                            </a:rPr>
                            <m:t>𝛥</m:t>
                          </m:r>
                          <m:r>
                            <m:rPr>
                              <m:nor/>
                            </m:rPr>
                            <a:rPr lang="en-US" altLang="zh-CN" i="1" baseline="-25000" dirty="0"/>
                            <m:t>m</m:t>
                          </m:r>
                        </m:num>
                        <m:den>
                          <m:rad>
                            <m:radPr>
                              <m:degHide m:val="on"/>
                              <m:ctrlPr>
                                <a:rPr lang="en-US" altLang="zh-CN" i="1" smtClean="0">
                                  <a:solidFill>
                                    <a:schemeClr val="tx1"/>
                                  </a:solidFill>
                                  <a:latin typeface="Cambria Math" panose="02040503050406030204" pitchFamily="18" charset="0"/>
                                </a:rPr>
                              </m:ctrlPr>
                            </m:radPr>
                            <m:deg/>
                            <m:e>
                              <m:r>
                                <a:rPr lang="en-US" altLang="zh-CN" b="1" i="1" smtClean="0">
                                  <a:solidFill>
                                    <a:schemeClr val="tx1"/>
                                  </a:solidFill>
                                  <a:latin typeface="Cambria Math" panose="02040503050406030204" pitchFamily="18" charset="0"/>
                                </a:rPr>
                                <m:t>𝟑</m:t>
                              </m:r>
                            </m:e>
                          </m:rad>
                        </m:den>
                      </m:f>
                    </m:oMath>
                  </m:oMathPara>
                </a14:m>
                <a:endParaRPr lang="zh-CN" altLang="en-US" dirty="0">
                  <a:solidFill>
                    <a:schemeClr val="tx1"/>
                  </a:solidFill>
                </a:endParaRPr>
              </a:p>
            </p:txBody>
          </p:sp>
        </mc:Choice>
        <mc:Fallback xmlns="">
          <p:sp>
            <p:nvSpPr>
              <p:cNvPr id="9" name="对象 8">
                <a:extLst/>
              </p:cNvPr>
              <p:cNvSpPr txBox="1">
                <a:spLocks noRot="1" noChangeAspect="1" noMove="1" noResize="1" noEditPoints="1" noAdjustHandles="1" noChangeArrowheads="1" noChangeShapeType="1" noTextEdit="1"/>
              </p:cNvSpPr>
              <p:nvPr/>
            </p:nvSpPr>
            <p:spPr bwMode="auto">
              <a:xfrm>
                <a:off x="1742065" y="1420169"/>
                <a:ext cx="1392052" cy="808788"/>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p:cNvPr>
              <p:cNvSpPr/>
              <p:nvPr/>
            </p:nvSpPr>
            <p:spPr>
              <a:xfrm>
                <a:off x="2865165" y="1625575"/>
                <a:ext cx="6109365" cy="424732"/>
              </a:xfrm>
              <a:prstGeom prst="rect">
                <a:avLst/>
              </a:prstGeom>
            </p:spPr>
            <p:txBody>
              <a:bodyPr wrap="none">
                <a:spAutoFit/>
              </a:bodyPr>
              <a:lstStyle/>
              <a:p>
                <a:pPr>
                  <a:lnSpc>
                    <a:spcPct val="120000"/>
                  </a:lnSpc>
                </a:pPr>
                <a14:m>
                  <m:oMath xmlns:m="http://schemas.openxmlformats.org/officeDocument/2006/math">
                    <m:r>
                      <a:rPr lang="el-GR" altLang="zh-CN" i="1" dirty="0" smtClean="0">
                        <a:solidFill>
                          <a:srgbClr val="FF0000"/>
                        </a:solidFill>
                        <a:latin typeface="Cambria Math" panose="02040503050406030204" pitchFamily="18" charset="0"/>
                      </a:rPr>
                      <m:t>𝛥</m:t>
                    </m:r>
                    <m:r>
                      <m:rPr>
                        <m:nor/>
                      </m:rPr>
                      <a:rPr lang="en-US" altLang="zh-CN" baseline="-25000" dirty="0">
                        <a:solidFill>
                          <a:srgbClr val="FF0000"/>
                        </a:solidFill>
                        <a:latin typeface="Times New Roman" panose="02020603050405020304" pitchFamily="18" charset="0"/>
                        <a:cs typeface="Times New Roman" panose="02020603050405020304" pitchFamily="18" charset="0"/>
                      </a:rPr>
                      <m:t>m</m:t>
                    </m:r>
                  </m:oMath>
                </a14:m>
                <a:r>
                  <a:rPr lang="en-US" altLang="zh-CN" dirty="0">
                    <a:solidFill>
                      <a:srgbClr val="FF0000"/>
                    </a:solidFill>
                    <a:latin typeface="Times New Roman" panose="02020603050405020304" pitchFamily="18" charset="0"/>
                    <a:cs typeface="Times New Roman" panose="02020603050405020304" pitchFamily="18" charset="0"/>
                  </a:rPr>
                  <a:t>:</a:t>
                </a:r>
                <a:r>
                  <a:rPr lang="zh-CN" altLang="en-US" dirty="0">
                    <a:solidFill>
                      <a:srgbClr val="FF0000"/>
                    </a:solidFill>
                    <a:latin typeface="Times New Roman" panose="02020603050405020304" pitchFamily="18" charset="0"/>
                    <a:cs typeface="Times New Roman" panose="02020603050405020304" pitchFamily="18" charset="0"/>
                  </a:rPr>
                  <a:t>最大读数误差，其值应根据</a:t>
                </a:r>
                <a:r>
                  <a:rPr lang="en-US" altLang="zh-CN" i="1" dirty="0">
                    <a:solidFill>
                      <a:srgbClr val="FF0000"/>
                    </a:solidFill>
                    <a:latin typeface="Times New Roman" panose="02020603050405020304" pitchFamily="18" charset="0"/>
                    <a:cs typeface="Times New Roman" panose="02020603050405020304" pitchFamily="18" charset="0"/>
                  </a:rPr>
                  <a:t>m</a:t>
                </a:r>
                <a:r>
                  <a:rPr lang="zh-CN" altLang="en-US" dirty="0">
                    <a:solidFill>
                      <a:srgbClr val="FF0000"/>
                    </a:solidFill>
                    <a:latin typeface="Times New Roman" panose="02020603050405020304" pitchFamily="18" charset="0"/>
                    <a:cs typeface="Times New Roman" panose="02020603050405020304" pitchFamily="18" charset="0"/>
                  </a:rPr>
                  <a:t>的大小定，</a:t>
                </a:r>
                <a:r>
                  <a:rPr lang="el-GR" altLang="zh-CN" dirty="0">
                    <a:solidFill>
                      <a:schemeClr val="tx2"/>
                    </a:solidFill>
                  </a:rPr>
                  <a:t> </a:t>
                </a:r>
                <a14:m>
                  <m:oMath xmlns:m="http://schemas.openxmlformats.org/officeDocument/2006/math">
                    <m:r>
                      <a:rPr lang="el-GR" altLang="zh-CN" i="1" dirty="0" smtClean="0">
                        <a:solidFill>
                          <a:srgbClr val="FF0000"/>
                        </a:solidFill>
                        <a:latin typeface="Cambria Math" panose="02040503050406030204" pitchFamily="18" charset="0"/>
                      </a:rPr>
                      <m:t>𝛥</m:t>
                    </m:r>
                    <m:r>
                      <m:rPr>
                        <m:nor/>
                      </m:rPr>
                      <a:rPr lang="en-US" altLang="zh-CN" baseline="-25000" dirty="0">
                        <a:solidFill>
                          <a:srgbClr val="FF0000"/>
                        </a:solidFill>
                        <a:latin typeface="Times New Roman" panose="02020603050405020304" pitchFamily="18" charset="0"/>
                        <a:cs typeface="Times New Roman" panose="02020603050405020304" pitchFamily="18" charset="0"/>
                      </a:rPr>
                      <m:t>m</m:t>
                    </m:r>
                  </m:oMath>
                </a14:m>
                <a:r>
                  <a:rPr lang="en-US" altLang="zh-CN" dirty="0">
                    <a:solidFill>
                      <a:srgbClr val="FF0000"/>
                    </a:solidFill>
                    <a:latin typeface="Times New Roman" panose="02020603050405020304" pitchFamily="18" charset="0"/>
                    <a:cs typeface="Times New Roman" panose="02020603050405020304" pitchFamily="18" charset="0"/>
                  </a:rPr>
                  <a:t>=4×0.002g</a:t>
                </a:r>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 name="矩形 11">
                <a:extLst/>
              </p:cNvPr>
              <p:cNvSpPr>
                <a:spLocks noRot="1" noChangeAspect="1" noMove="1" noResize="1" noEditPoints="1" noAdjustHandles="1" noChangeArrowheads="1" noChangeShapeType="1" noTextEdit="1"/>
              </p:cNvSpPr>
              <p:nvPr/>
            </p:nvSpPr>
            <p:spPr>
              <a:xfrm>
                <a:off x="2865165" y="1625575"/>
                <a:ext cx="6109365" cy="424732"/>
              </a:xfrm>
              <a:prstGeom prst="rect">
                <a:avLst/>
              </a:prstGeom>
              <a:blipFill rotWithShape="0">
                <a:blip r:embed="rId3"/>
                <a:stretch>
                  <a:fillRect t="-5797" r="-599" b="-17391"/>
                </a:stretch>
              </a:blipFill>
            </p:spPr>
            <p:txBody>
              <a:bodyPr/>
              <a:lstStyle/>
              <a:p>
                <a:r>
                  <a:rPr lang="zh-CN" altLang="en-US">
                    <a:noFill/>
                  </a:rPr>
                  <a:t> </a:t>
                </a:r>
              </a:p>
            </p:txBody>
          </p:sp>
        </mc:Fallback>
      </mc:AlternateContent>
      <p:sp>
        <p:nvSpPr>
          <p:cNvPr id="13" name="矩形 12"/>
          <p:cNvSpPr/>
          <p:nvPr/>
        </p:nvSpPr>
        <p:spPr>
          <a:xfrm>
            <a:off x="1435876" y="2210551"/>
            <a:ext cx="7454072" cy="392928"/>
          </a:xfrm>
          <a:prstGeom prst="rect">
            <a:avLst/>
          </a:prstGeom>
        </p:spPr>
        <p:txBody>
          <a:bodyPr wrap="square">
            <a:spAutoFit/>
          </a:bodyPr>
          <a:lstStyle/>
          <a:p>
            <a:pPr marL="342900" indent="-342900" algn="l">
              <a:lnSpc>
                <a:spcPct val="120000"/>
              </a:lnSpc>
              <a:buFont typeface="Arial" panose="020B0604020202020204" pitchFamily="34" charset="0"/>
              <a:buChar char="•"/>
            </a:pPr>
            <a:r>
              <a:rPr lang="en-US" altLang="zh-CN" i="1" dirty="0">
                <a:solidFill>
                  <a:srgbClr val="FF0000"/>
                </a:solidFill>
                <a:latin typeface="Times New Roman" panose="02020603050405020304" pitchFamily="18" charset="0"/>
                <a:cs typeface="Times New Roman" panose="02020603050405020304" pitchFamily="18" charset="0"/>
              </a:rPr>
              <a:t>L</a:t>
            </a:r>
            <a:r>
              <a:rPr lang="zh-CN" altLang="en-US" dirty="0">
                <a:latin typeface="Times New Roman" panose="02020603050405020304" pitchFamily="18" charset="0"/>
                <a:cs typeface="Times New Roman" panose="02020603050405020304" pitchFamily="18" charset="0"/>
              </a:rPr>
              <a:t>：钢丝原长，几十公分，用米尺测量，四位有效数字，</a:t>
            </a:r>
            <a:r>
              <a:rPr lang="zh-CN" altLang="en-US" dirty="0">
                <a:solidFill>
                  <a:srgbClr val="FF0000"/>
                </a:solidFill>
                <a:latin typeface="Times New Roman" panose="02020603050405020304" pitchFamily="18" charset="0"/>
                <a:cs typeface="Times New Roman" panose="02020603050405020304" pitchFamily="18" charset="0"/>
              </a:rPr>
              <a:t>可单次测量</a:t>
            </a:r>
            <a:endParaRPr lang="en-US" altLang="zh-CN"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对象 8">
                <a:extLst/>
              </p:cNvPr>
              <p:cNvSpPr txBox="1"/>
              <p:nvPr/>
            </p:nvSpPr>
            <p:spPr bwMode="auto">
              <a:xfrm>
                <a:off x="1837600" y="2605419"/>
                <a:ext cx="1204232" cy="818327"/>
              </a:xfrm>
              <a:prstGeom prst="rect">
                <a:avLst/>
              </a:prstGeom>
              <a:noFill/>
            </p:spPr>
            <p:txBody>
              <a:bodyPr>
                <a:noAutofit/>
              </a:bodyPr>
              <a:lstStyle/>
              <a:p>
                <a:pPr>
                  <a:lnSpc>
                    <a:spcPct val="120000"/>
                  </a:lnSpc>
                </a:pPr>
                <a14:m>
                  <m:oMathPara xmlns:m="http://schemas.openxmlformats.org/officeDocument/2006/math">
                    <m:oMathParaPr>
                      <m:jc m:val="left"/>
                    </m:oMathParaPr>
                    <m:oMath xmlns:m="http://schemas.openxmlformats.org/officeDocument/2006/math">
                      <m:r>
                        <a:rPr lang="en-US" altLang="zh-CN" i="1" dirty="0" smtClean="0">
                          <a:solidFill>
                            <a:schemeClr val="tx1"/>
                          </a:solidFill>
                          <a:latin typeface="Cambria Math" panose="02040503050406030204" pitchFamily="18" charset="0"/>
                        </a:rPr>
                        <m:t>𝑈</m:t>
                      </m:r>
                      <m:r>
                        <m:rPr>
                          <m:sty m:val="p"/>
                        </m:rPr>
                        <a:rPr lang="en-US" altLang="zh-CN" i="1" baseline="-25000" dirty="0">
                          <a:solidFill>
                            <a:schemeClr val="tx1"/>
                          </a:solidFill>
                          <a:latin typeface="Cambria Math" panose="02040503050406030204" pitchFamily="18" charset="0"/>
                        </a:rPr>
                        <m:t>B</m:t>
                      </m:r>
                      <m:r>
                        <m:rPr>
                          <m:sty m:val="p"/>
                        </m:rPr>
                        <a:rPr lang="en-US" altLang="zh-CN" i="0" baseline="-25000" dirty="0">
                          <a:solidFill>
                            <a:schemeClr val="tx1"/>
                          </a:solidFill>
                          <a:latin typeface="Cambria Math" panose="02040503050406030204" pitchFamily="18" charset="0"/>
                        </a:rPr>
                        <m:t>L</m:t>
                      </m:r>
                      <m:r>
                        <a:rPr lang="zh-CN" altLang="en-US" i="1">
                          <a:solidFill>
                            <a:schemeClr val="tx1"/>
                          </a:solidFill>
                          <a:latin typeface="Cambria Math" panose="02040503050406030204" pitchFamily="18" charset="0"/>
                        </a:rPr>
                        <m:t>=</m:t>
                      </m:r>
                      <m:f>
                        <m:fPr>
                          <m:ctrlPr>
                            <a:rPr lang="en-US" altLang="zh-CN" i="1" smtClean="0">
                              <a:solidFill>
                                <a:schemeClr val="tx1"/>
                              </a:solidFill>
                              <a:latin typeface="Cambria Math" panose="02040503050406030204" pitchFamily="18" charset="0"/>
                            </a:rPr>
                          </m:ctrlPr>
                        </m:fPr>
                        <m:num>
                          <m:r>
                            <a:rPr lang="el-GR" altLang="zh-CN" i="1" dirty="0">
                              <a:latin typeface="Cambria Math" panose="02040503050406030204" pitchFamily="18" charset="0"/>
                            </a:rPr>
                            <m:t>𝛥</m:t>
                          </m:r>
                          <m:r>
                            <a:rPr lang="en-US" altLang="zh-CN" i="1" baseline="-25000" dirty="0">
                              <a:latin typeface="Cambria Math" panose="02040503050406030204" pitchFamily="18" charset="0"/>
                            </a:rPr>
                            <m:t>𝐿</m:t>
                          </m:r>
                        </m:num>
                        <m:den>
                          <m:rad>
                            <m:radPr>
                              <m:degHide m:val="on"/>
                              <m:ctrlPr>
                                <a:rPr lang="en-US" altLang="zh-CN" i="1" smtClean="0">
                                  <a:solidFill>
                                    <a:schemeClr val="tx1"/>
                                  </a:solidFill>
                                  <a:latin typeface="Cambria Math" panose="02040503050406030204" pitchFamily="18" charset="0"/>
                                </a:rPr>
                              </m:ctrlPr>
                            </m:radPr>
                            <m:deg/>
                            <m:e>
                              <m:r>
                                <a:rPr lang="en-US" altLang="zh-CN" b="1" i="1" smtClean="0">
                                  <a:solidFill>
                                    <a:schemeClr val="tx1"/>
                                  </a:solidFill>
                                  <a:latin typeface="Cambria Math" panose="02040503050406030204" pitchFamily="18" charset="0"/>
                                </a:rPr>
                                <m:t>𝟑</m:t>
                              </m:r>
                            </m:e>
                          </m:rad>
                        </m:den>
                      </m:f>
                    </m:oMath>
                  </m:oMathPara>
                </a14:m>
                <a:endParaRPr lang="zh-CN" altLang="en-US" dirty="0">
                  <a:solidFill>
                    <a:schemeClr val="tx1"/>
                  </a:solidFill>
                </a:endParaRPr>
              </a:p>
            </p:txBody>
          </p:sp>
        </mc:Choice>
        <mc:Fallback xmlns="">
          <p:sp>
            <p:nvSpPr>
              <p:cNvPr id="14" name="对象 8">
                <a:extLst/>
              </p:cNvPr>
              <p:cNvSpPr txBox="1">
                <a:spLocks noRot="1" noChangeAspect="1" noMove="1" noResize="1" noEditPoints="1" noAdjustHandles="1" noChangeArrowheads="1" noChangeShapeType="1" noTextEdit="1"/>
              </p:cNvSpPr>
              <p:nvPr/>
            </p:nvSpPr>
            <p:spPr bwMode="auto">
              <a:xfrm>
                <a:off x="1837600" y="2605419"/>
                <a:ext cx="1204232" cy="81832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p:cNvPr>
              <p:cNvSpPr/>
              <p:nvPr/>
            </p:nvSpPr>
            <p:spPr>
              <a:xfrm>
                <a:off x="3228288" y="2720959"/>
                <a:ext cx="5612572" cy="757130"/>
              </a:xfrm>
              <a:prstGeom prst="rect">
                <a:avLst/>
              </a:prstGeom>
            </p:spPr>
            <p:txBody>
              <a:bodyPr wrap="square">
                <a:spAutoFit/>
              </a:bodyPr>
              <a:lstStyle/>
              <a:p>
                <a:pPr>
                  <a:lnSpc>
                    <a:spcPct val="120000"/>
                  </a:lnSpc>
                </a:pPr>
                <a14:m>
                  <m:oMath xmlns:m="http://schemas.openxmlformats.org/officeDocument/2006/math">
                    <m:r>
                      <a:rPr lang="el-GR" altLang="zh-CN" i="1" dirty="0" smtClean="0">
                        <a:solidFill>
                          <a:srgbClr val="FF0000"/>
                        </a:solidFill>
                        <a:latin typeface="Cambria Math" panose="02040503050406030204" pitchFamily="18" charset="0"/>
                      </a:rPr>
                      <m:t>𝛥</m:t>
                    </m:r>
                    <m:r>
                      <a:rPr lang="en-US" altLang="zh-CN" i="1" baseline="-25000" dirty="0">
                        <a:solidFill>
                          <a:srgbClr val="FF0000"/>
                        </a:solidFill>
                        <a:latin typeface="Cambria Math" panose="02040503050406030204" pitchFamily="18" charset="0"/>
                      </a:rPr>
                      <m:t>𝐿</m:t>
                    </m:r>
                  </m:oMath>
                </a14:m>
                <a:r>
                  <a:rPr lang="zh-CN" altLang="en-US" dirty="0">
                    <a:solidFill>
                      <a:srgbClr val="FF0000"/>
                    </a:solidFill>
                  </a:rPr>
                  <a:t>：</a:t>
                </a:r>
                <a:r>
                  <a:rPr lang="en-US" altLang="zh-CN" i="1" dirty="0">
                    <a:solidFill>
                      <a:srgbClr val="FF0000"/>
                    </a:solidFill>
                    <a:latin typeface="Times New Roman" panose="02020603050405020304" pitchFamily="18" charset="0"/>
                    <a:cs typeface="Times New Roman" panose="02020603050405020304" pitchFamily="18" charset="0"/>
                  </a:rPr>
                  <a:t>L</a:t>
                </a:r>
                <a:r>
                  <a:rPr lang="zh-CN" altLang="en-US" dirty="0">
                    <a:solidFill>
                      <a:srgbClr val="FF0000"/>
                    </a:solidFill>
                  </a:rPr>
                  <a:t>的测量是上下两端点都要判断位置，故</a:t>
                </a:r>
                <a14:m>
                  <m:oMath xmlns:m="http://schemas.openxmlformats.org/officeDocument/2006/math">
                    <m:r>
                      <a:rPr lang="el-GR" altLang="zh-CN" i="1" dirty="0">
                        <a:solidFill>
                          <a:srgbClr val="FF0000"/>
                        </a:solidFill>
                        <a:latin typeface="Cambria Math" panose="02040503050406030204" pitchFamily="18" charset="0"/>
                      </a:rPr>
                      <m:t>𝛥</m:t>
                    </m:r>
                    <m:r>
                      <a:rPr lang="en-US" altLang="zh-CN" i="1" baseline="-25000" dirty="0">
                        <a:solidFill>
                          <a:srgbClr val="FF0000"/>
                        </a:solidFill>
                        <a:latin typeface="Cambria Math" panose="02040503050406030204" pitchFamily="18" charset="0"/>
                      </a:rPr>
                      <m:t>𝐿</m:t>
                    </m:r>
                  </m:oMath>
                </a14:m>
                <a:r>
                  <a:rPr lang="zh-CN" altLang="en-US" dirty="0">
                    <a:solidFill>
                      <a:srgbClr val="FF0000"/>
                    </a:solidFill>
                  </a:rPr>
                  <a:t>应至少是米尺最小分度值的两倍</a:t>
                </a:r>
                <a:endParaRPr lang="zh-CN" altLang="en-US" dirty="0"/>
              </a:p>
            </p:txBody>
          </p:sp>
        </mc:Choice>
        <mc:Fallback xmlns="">
          <p:sp>
            <p:nvSpPr>
              <p:cNvPr id="15" name="矩形 14">
                <a:extLst/>
              </p:cNvPr>
              <p:cNvSpPr>
                <a:spLocks noRot="1" noChangeAspect="1" noMove="1" noResize="1" noEditPoints="1" noAdjustHandles="1" noChangeArrowheads="1" noChangeShapeType="1" noTextEdit="1"/>
              </p:cNvSpPr>
              <p:nvPr/>
            </p:nvSpPr>
            <p:spPr>
              <a:xfrm>
                <a:off x="3228288" y="2720959"/>
                <a:ext cx="5612572" cy="757130"/>
              </a:xfrm>
              <a:prstGeom prst="rect">
                <a:avLst/>
              </a:prstGeom>
              <a:blipFill rotWithShape="0">
                <a:blip r:embed="rId5"/>
                <a:stretch>
                  <a:fillRect t="-2400" r="-978" b="-5600"/>
                </a:stretch>
              </a:blipFill>
            </p:spPr>
            <p:txBody>
              <a:bodyPr/>
              <a:lstStyle/>
              <a:p>
                <a:r>
                  <a:rPr lang="zh-CN" altLang="en-US">
                    <a:noFill/>
                  </a:rPr>
                  <a:t> </a:t>
                </a:r>
              </a:p>
            </p:txBody>
          </p:sp>
        </mc:Fallback>
      </mc:AlternateContent>
      <p:sp>
        <p:nvSpPr>
          <p:cNvPr id="16" name="矩形 15"/>
          <p:cNvSpPr/>
          <p:nvPr/>
        </p:nvSpPr>
        <p:spPr>
          <a:xfrm>
            <a:off x="1344421" y="3551044"/>
            <a:ext cx="7622531" cy="392928"/>
          </a:xfrm>
          <a:prstGeom prst="rect">
            <a:avLst/>
          </a:prstGeom>
        </p:spPr>
        <p:txBody>
          <a:bodyPr wrap="square">
            <a:spAutoFit/>
          </a:bodyPr>
          <a:lstStyle/>
          <a:p>
            <a:pPr marL="342900" indent="-342900" algn="l">
              <a:lnSpc>
                <a:spcPct val="120000"/>
              </a:lnSpc>
              <a:buFont typeface="Arial" panose="020B0604020202020204" pitchFamily="34" charset="0"/>
              <a:buChar char="•"/>
            </a:pPr>
            <a:r>
              <a:rPr lang="en-US" altLang="zh-CN" i="1" dirty="0">
                <a:solidFill>
                  <a:srgbClr val="FF0000"/>
                </a:solidFill>
                <a:latin typeface="Times New Roman" panose="02020603050405020304" pitchFamily="18" charset="0"/>
                <a:cs typeface="Times New Roman" panose="02020603050405020304" pitchFamily="18" charset="0"/>
              </a:rPr>
              <a:t>D</a:t>
            </a:r>
            <a:r>
              <a:rPr lang="zh-CN" altLang="en-US" dirty="0">
                <a:latin typeface="Times New Roman" panose="02020603050405020304" pitchFamily="18" charset="0"/>
                <a:cs typeface="Times New Roman" panose="02020603050405020304" pitchFamily="18" charset="0"/>
              </a:rPr>
              <a:t>：镜尺距：两米左右，用米尺测量，可得五位有效数字，</a:t>
            </a:r>
            <a:r>
              <a:rPr lang="zh-CN" altLang="en-US" dirty="0">
                <a:solidFill>
                  <a:srgbClr val="FF0000"/>
                </a:solidFill>
                <a:latin typeface="Times New Roman" panose="02020603050405020304" pitchFamily="18" charset="0"/>
                <a:cs typeface="Times New Roman" panose="02020603050405020304" pitchFamily="18" charset="0"/>
              </a:rPr>
              <a:t>可单次测量</a:t>
            </a:r>
            <a:endParaRPr lang="en-US" altLang="zh-CN"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对象 8">
                <a:extLst/>
              </p:cNvPr>
              <p:cNvSpPr txBox="1"/>
              <p:nvPr/>
            </p:nvSpPr>
            <p:spPr bwMode="auto">
              <a:xfrm>
                <a:off x="2438091" y="3964751"/>
                <a:ext cx="1246155" cy="722501"/>
              </a:xfrm>
              <a:prstGeom prst="rect">
                <a:avLst/>
              </a:prstGeom>
              <a:noFill/>
            </p:spPr>
            <p:txBody>
              <a:bodyPr>
                <a:noAutofit/>
              </a:bodyPr>
              <a:lstStyle/>
              <a:p>
                <a:pPr>
                  <a:lnSpc>
                    <a:spcPct val="120000"/>
                  </a:lnSpc>
                </a:pPr>
                <a14:m>
                  <m:oMathPara xmlns:m="http://schemas.openxmlformats.org/officeDocument/2006/math">
                    <m:oMathParaPr>
                      <m:jc m:val="left"/>
                    </m:oMathParaPr>
                    <m:oMath xmlns:m="http://schemas.openxmlformats.org/officeDocument/2006/math">
                      <m:r>
                        <a:rPr lang="en-US" altLang="zh-CN" i="1" dirty="0" smtClean="0">
                          <a:solidFill>
                            <a:schemeClr val="tx1"/>
                          </a:solidFill>
                          <a:latin typeface="Cambria Math" panose="02040503050406030204" pitchFamily="18" charset="0"/>
                        </a:rPr>
                        <m:t>𝑈</m:t>
                      </m:r>
                      <m:r>
                        <m:rPr>
                          <m:sty m:val="p"/>
                        </m:rPr>
                        <a:rPr lang="en-US" altLang="zh-CN" i="1" baseline="-25000" dirty="0">
                          <a:solidFill>
                            <a:schemeClr val="tx1"/>
                          </a:solidFill>
                          <a:latin typeface="Cambria Math" panose="02040503050406030204" pitchFamily="18" charset="0"/>
                        </a:rPr>
                        <m:t>B</m:t>
                      </m:r>
                      <m:r>
                        <a:rPr lang="en-US" altLang="zh-CN" i="1" baseline="-25000" dirty="0">
                          <a:solidFill>
                            <a:schemeClr val="tx1"/>
                          </a:solidFill>
                          <a:latin typeface="Cambria Math" panose="02040503050406030204" pitchFamily="18" charset="0"/>
                        </a:rPr>
                        <m:t>𝑫</m:t>
                      </m:r>
                      <m:r>
                        <a:rPr lang="zh-CN" altLang="en-US" i="1">
                          <a:solidFill>
                            <a:schemeClr val="tx1"/>
                          </a:solidFill>
                          <a:latin typeface="Cambria Math" panose="02040503050406030204" pitchFamily="18" charset="0"/>
                        </a:rPr>
                        <m:t>=</m:t>
                      </m:r>
                      <m:f>
                        <m:fPr>
                          <m:ctrlPr>
                            <a:rPr lang="en-US" altLang="zh-CN" i="1" smtClean="0">
                              <a:solidFill>
                                <a:schemeClr val="tx1"/>
                              </a:solidFill>
                              <a:latin typeface="Cambria Math" panose="02040503050406030204" pitchFamily="18" charset="0"/>
                            </a:rPr>
                          </m:ctrlPr>
                        </m:fPr>
                        <m:num>
                          <m:r>
                            <a:rPr lang="el-GR" altLang="zh-CN" i="1" dirty="0">
                              <a:latin typeface="Cambria Math" panose="02040503050406030204" pitchFamily="18" charset="0"/>
                            </a:rPr>
                            <m:t>𝛥</m:t>
                          </m:r>
                          <m:r>
                            <a:rPr lang="en-US" altLang="zh-CN" i="1" baseline="-25000" dirty="0">
                              <a:latin typeface="Cambria Math" panose="02040503050406030204" pitchFamily="18" charset="0"/>
                            </a:rPr>
                            <m:t>𝑫</m:t>
                          </m:r>
                        </m:num>
                        <m:den>
                          <m:rad>
                            <m:radPr>
                              <m:degHide m:val="on"/>
                              <m:ctrlPr>
                                <a:rPr lang="en-US" altLang="zh-CN" i="1" smtClean="0">
                                  <a:solidFill>
                                    <a:schemeClr val="tx1"/>
                                  </a:solidFill>
                                  <a:latin typeface="Cambria Math" panose="02040503050406030204" pitchFamily="18" charset="0"/>
                                </a:rPr>
                              </m:ctrlPr>
                            </m:radPr>
                            <m:deg/>
                            <m:e>
                              <m:r>
                                <a:rPr lang="en-US" altLang="zh-CN" b="1" i="1" smtClean="0">
                                  <a:solidFill>
                                    <a:schemeClr val="tx1"/>
                                  </a:solidFill>
                                  <a:latin typeface="Cambria Math" panose="02040503050406030204" pitchFamily="18" charset="0"/>
                                </a:rPr>
                                <m:t>𝟑</m:t>
                              </m:r>
                            </m:e>
                          </m:rad>
                        </m:den>
                      </m:f>
                    </m:oMath>
                  </m:oMathPara>
                </a14:m>
                <a:endParaRPr lang="zh-CN" altLang="en-US" dirty="0">
                  <a:solidFill>
                    <a:schemeClr val="tx1"/>
                  </a:solidFill>
                </a:endParaRPr>
              </a:p>
            </p:txBody>
          </p:sp>
        </mc:Choice>
        <mc:Fallback xmlns="">
          <p:sp>
            <p:nvSpPr>
              <p:cNvPr id="17" name="对象 8">
                <a:extLst/>
              </p:cNvPr>
              <p:cNvSpPr txBox="1">
                <a:spLocks noRot="1" noChangeAspect="1" noMove="1" noResize="1" noEditPoints="1" noAdjustHandles="1" noChangeArrowheads="1" noChangeShapeType="1" noTextEdit="1"/>
              </p:cNvSpPr>
              <p:nvPr/>
            </p:nvSpPr>
            <p:spPr bwMode="auto">
              <a:xfrm>
                <a:off x="2438091" y="3964751"/>
                <a:ext cx="1246155" cy="722501"/>
              </a:xfrm>
              <a:prstGeom prst="rect">
                <a:avLst/>
              </a:prstGeom>
              <a:blipFill rotWithShape="0">
                <a:blip r:embed="rId6"/>
                <a:stretch>
                  <a:fillRect b="-8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p:cNvPr>
              <p:cNvSpPr/>
              <p:nvPr/>
            </p:nvSpPr>
            <p:spPr>
              <a:xfrm>
                <a:off x="3854380" y="3943972"/>
                <a:ext cx="4986480" cy="1089529"/>
              </a:xfrm>
              <a:prstGeom prst="rect">
                <a:avLst/>
              </a:prstGeom>
            </p:spPr>
            <p:txBody>
              <a:bodyPr wrap="square">
                <a:spAutoFit/>
              </a:bodyPr>
              <a:lstStyle/>
              <a:p>
                <a:pPr algn="l">
                  <a:lnSpc>
                    <a:spcPct val="120000"/>
                  </a:lnSpc>
                </a:pPr>
                <a14:m>
                  <m:oMath xmlns:m="http://schemas.openxmlformats.org/officeDocument/2006/math">
                    <m:r>
                      <a:rPr lang="el-GR" altLang="zh-CN" i="1" dirty="0" smtClean="0">
                        <a:solidFill>
                          <a:srgbClr val="FF0000"/>
                        </a:solidFill>
                        <a:latin typeface="Cambria Math" panose="02040503050406030204" pitchFamily="18" charset="0"/>
                      </a:rPr>
                      <m:t>𝛥</m:t>
                    </m:r>
                    <m:r>
                      <a:rPr lang="en-US" altLang="zh-CN" i="1" baseline="-25000" dirty="0">
                        <a:solidFill>
                          <a:srgbClr val="FF0000"/>
                        </a:solidFill>
                        <a:latin typeface="Cambria Math" panose="02040503050406030204" pitchFamily="18" charset="0"/>
                      </a:rPr>
                      <m:t>𝑫</m:t>
                    </m:r>
                  </m:oMath>
                </a14:m>
                <a:r>
                  <a:rPr lang="zh-CN" altLang="en-US" dirty="0">
                    <a:solidFill>
                      <a:srgbClr val="FF0000"/>
                    </a:solidFill>
                  </a:rPr>
                  <a:t>：</a:t>
                </a:r>
                <a:r>
                  <a:rPr lang="en-US" altLang="zh-CN" i="1" dirty="0">
                    <a:solidFill>
                      <a:srgbClr val="FF0000"/>
                    </a:solidFill>
                  </a:rPr>
                  <a:t>D</a:t>
                </a:r>
                <a:r>
                  <a:rPr lang="zh-CN" altLang="en-US" dirty="0">
                    <a:solidFill>
                      <a:srgbClr val="FF0000"/>
                    </a:solidFill>
                  </a:rPr>
                  <a:t>的测量是光杠杆镜面到米尺的距离，两端都要判断位置，故</a:t>
                </a:r>
                <a14:m>
                  <m:oMath xmlns:m="http://schemas.openxmlformats.org/officeDocument/2006/math">
                    <m:r>
                      <a:rPr lang="el-GR" altLang="zh-CN" i="1" dirty="0">
                        <a:solidFill>
                          <a:srgbClr val="FF0000"/>
                        </a:solidFill>
                        <a:latin typeface="Cambria Math" panose="02040503050406030204" pitchFamily="18" charset="0"/>
                      </a:rPr>
                      <m:t>𝛥</m:t>
                    </m:r>
                    <m:r>
                      <m:rPr>
                        <m:sty m:val="p"/>
                      </m:rPr>
                      <a:rPr lang="en-US" altLang="zh-CN" i="1" baseline="-25000" dirty="0">
                        <a:solidFill>
                          <a:srgbClr val="FF0000"/>
                        </a:solidFill>
                        <a:latin typeface="Cambria Math" panose="02040503050406030204" pitchFamily="18" charset="0"/>
                      </a:rPr>
                      <m:t>D</m:t>
                    </m:r>
                  </m:oMath>
                </a14:m>
                <a:r>
                  <a:rPr lang="zh-CN" altLang="en-US" dirty="0">
                    <a:solidFill>
                      <a:srgbClr val="FF0000"/>
                    </a:solidFill>
                  </a:rPr>
                  <a:t>应是应包含两端读数误差，因镜面凹陷，判断误差大于两倍分度值</a:t>
                </a:r>
                <a:endParaRPr lang="zh-CN" altLang="en-US" dirty="0"/>
              </a:p>
            </p:txBody>
          </p:sp>
        </mc:Choice>
        <mc:Fallback xmlns="">
          <p:sp>
            <p:nvSpPr>
              <p:cNvPr id="18" name="矩形 17">
                <a:extLst/>
              </p:cNvPr>
              <p:cNvSpPr>
                <a:spLocks noRot="1" noChangeAspect="1" noMove="1" noResize="1" noEditPoints="1" noAdjustHandles="1" noChangeArrowheads="1" noChangeShapeType="1" noTextEdit="1"/>
              </p:cNvSpPr>
              <p:nvPr/>
            </p:nvSpPr>
            <p:spPr>
              <a:xfrm>
                <a:off x="3854380" y="3943972"/>
                <a:ext cx="4986480" cy="1089529"/>
              </a:xfrm>
              <a:prstGeom prst="rect">
                <a:avLst/>
              </a:prstGeom>
              <a:blipFill rotWithShape="0">
                <a:blip r:embed="rId7"/>
                <a:stretch>
                  <a:fillRect l="-978" t="-2235" r="-5623" b="-3911"/>
                </a:stretch>
              </a:blipFill>
            </p:spPr>
            <p:txBody>
              <a:bodyPr/>
              <a:lstStyle/>
              <a:p>
                <a:r>
                  <a:rPr lang="zh-CN" altLang="en-US">
                    <a:noFill/>
                  </a:rPr>
                  <a:t> </a:t>
                </a:r>
              </a:p>
            </p:txBody>
          </p:sp>
        </mc:Fallback>
      </mc:AlternateContent>
      <p:sp>
        <p:nvSpPr>
          <p:cNvPr id="21" name="Text Box 2"/>
          <p:cNvSpPr txBox="1"/>
          <p:nvPr/>
        </p:nvSpPr>
        <p:spPr>
          <a:xfrm>
            <a:off x="135339" y="1401763"/>
            <a:ext cx="615553" cy="3467100"/>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数 据 处 理 方 法</a:t>
            </a:r>
          </a:p>
        </p:txBody>
      </p:sp>
      <p:sp>
        <p:nvSpPr>
          <p:cNvPr id="24" name="矩形 23"/>
          <p:cNvSpPr/>
          <p:nvPr/>
        </p:nvSpPr>
        <p:spPr>
          <a:xfrm>
            <a:off x="1374948" y="4989273"/>
            <a:ext cx="7192003" cy="812530"/>
          </a:xfrm>
          <a:prstGeom prst="rect">
            <a:avLst/>
          </a:prstGeom>
        </p:spPr>
        <p:txBody>
          <a:bodyPr wrap="square">
            <a:spAutoFit/>
          </a:bodyPr>
          <a:lstStyle/>
          <a:p>
            <a:pPr marL="342900" indent="-342900" algn="l">
              <a:lnSpc>
                <a:spcPct val="130000"/>
              </a:lnSpc>
              <a:buFont typeface="Arial" panose="020B0604020202020204" pitchFamily="34" charset="0"/>
              <a:buChar char="•"/>
            </a:pPr>
            <a:r>
              <a:rPr lang="en-US" altLang="zh-CN" i="1" dirty="0">
                <a:solidFill>
                  <a:srgbClr val="FF0000"/>
                </a:solidFill>
                <a:latin typeface="Times New Roman" panose="02020603050405020304" pitchFamily="18" charset="0"/>
                <a:cs typeface="Times New Roman" panose="02020603050405020304" pitchFamily="18" charset="0"/>
              </a:rPr>
              <a:t>b</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光杠杆前后足距，数十毫米，用千分尺测量，四位有效数字，</a:t>
            </a:r>
            <a:r>
              <a:rPr lang="zh-CN" altLang="en-US" dirty="0">
                <a:solidFill>
                  <a:srgbClr val="FF0000"/>
                </a:solidFill>
                <a:latin typeface="Times New Roman" panose="02020603050405020304" pitchFamily="18" charset="0"/>
                <a:cs typeface="Times New Roman" panose="02020603050405020304" pitchFamily="18" charset="0"/>
              </a:rPr>
              <a:t>单次测量</a:t>
            </a:r>
            <a:endParaRPr lang="en-US" altLang="zh-CN"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矩形 24">
                <a:extLst/>
              </p:cNvPr>
              <p:cNvSpPr/>
              <p:nvPr/>
            </p:nvSpPr>
            <p:spPr>
              <a:xfrm>
                <a:off x="3430159" y="5696477"/>
                <a:ext cx="5544371" cy="646331"/>
              </a:xfrm>
              <a:prstGeom prst="rect">
                <a:avLst/>
              </a:prstGeom>
            </p:spPr>
            <p:txBody>
              <a:bodyPr wrap="square">
                <a:spAutoFit/>
              </a:bodyPr>
              <a:lstStyle/>
              <a:p>
                <a14:m>
                  <m:oMath xmlns:m="http://schemas.openxmlformats.org/officeDocument/2006/math">
                    <m:r>
                      <a:rPr lang="el-GR" altLang="zh-CN" i="1" dirty="0" smtClean="0">
                        <a:solidFill>
                          <a:srgbClr val="FF0000"/>
                        </a:solidFill>
                        <a:latin typeface="Cambria Math" panose="02040503050406030204" pitchFamily="18" charset="0"/>
                      </a:rPr>
                      <m:t>𝛥</m:t>
                    </m:r>
                  </m:oMath>
                </a14:m>
                <a:r>
                  <a:rPr lang="zh-CN" altLang="en-US" dirty="0">
                    <a:solidFill>
                      <a:srgbClr val="FF0000"/>
                    </a:solidFill>
                  </a:rPr>
                  <a:t>：游标卡尺测量</a:t>
                </a:r>
                <a:r>
                  <a:rPr lang="en-US" altLang="zh-CN" i="1" dirty="0">
                    <a:solidFill>
                      <a:srgbClr val="FF0000"/>
                    </a:solidFill>
                    <a:latin typeface="Times New Roman" panose="02020603050405020304" pitchFamily="18" charset="0"/>
                    <a:cs typeface="Times New Roman" panose="02020603050405020304" pitchFamily="18" charset="0"/>
                  </a:rPr>
                  <a:t>b</a:t>
                </a:r>
                <a:r>
                  <a:rPr lang="zh-CN" altLang="en-US" dirty="0">
                    <a:solidFill>
                      <a:srgbClr val="FF0000"/>
                    </a:solidFill>
                  </a:rPr>
                  <a:t>是卡住两端点位置，利用游标一次读数，故</a:t>
                </a:r>
                <a14:m>
                  <m:oMath xmlns:m="http://schemas.openxmlformats.org/officeDocument/2006/math">
                    <m:r>
                      <a:rPr lang="el-GR" altLang="zh-CN" i="1" dirty="0">
                        <a:solidFill>
                          <a:srgbClr val="FF0000"/>
                        </a:solidFill>
                        <a:latin typeface="Cambria Math" panose="02040503050406030204" pitchFamily="18" charset="0"/>
                      </a:rPr>
                      <m:t>𝛥</m:t>
                    </m:r>
                    <m:r>
                      <a:rPr lang="en-US" altLang="zh-CN" i="1" baseline="-25000" dirty="0">
                        <a:solidFill>
                          <a:srgbClr val="FF0000"/>
                        </a:solidFill>
                        <a:latin typeface="Cambria Math" panose="02040503050406030204" pitchFamily="18" charset="0"/>
                      </a:rPr>
                      <m:t>𝒃</m:t>
                    </m:r>
                  </m:oMath>
                </a14:m>
                <a:r>
                  <a:rPr lang="zh-CN" altLang="en-US" dirty="0">
                    <a:solidFill>
                      <a:srgbClr val="FF0000"/>
                    </a:solidFill>
                  </a:rPr>
                  <a:t>可取游标卡尺的最小分度值</a:t>
                </a:r>
                <a:endParaRPr lang="zh-CN" altLang="en-US" dirty="0"/>
              </a:p>
            </p:txBody>
          </p:sp>
        </mc:Choice>
        <mc:Fallback xmlns="">
          <p:sp>
            <p:nvSpPr>
              <p:cNvPr id="25" name="矩形 24">
                <a:extLst/>
              </p:cNvPr>
              <p:cNvSpPr>
                <a:spLocks noRot="1" noChangeAspect="1" noMove="1" noResize="1" noEditPoints="1" noAdjustHandles="1" noChangeArrowheads="1" noChangeShapeType="1" noTextEdit="1"/>
              </p:cNvSpPr>
              <p:nvPr/>
            </p:nvSpPr>
            <p:spPr>
              <a:xfrm>
                <a:off x="3430159" y="5696477"/>
                <a:ext cx="5544371" cy="646331"/>
              </a:xfrm>
              <a:prstGeom prst="rect">
                <a:avLst/>
              </a:prstGeom>
              <a:blipFill rotWithShape="0">
                <a:blip r:embed="rId8"/>
                <a:stretch>
                  <a:fillRect t="-6604" r="-660" b="-122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对象 8">
                <a:extLst/>
              </p:cNvPr>
              <p:cNvSpPr txBox="1"/>
              <p:nvPr/>
            </p:nvSpPr>
            <p:spPr bwMode="auto">
              <a:xfrm>
                <a:off x="2381554" y="5596301"/>
                <a:ext cx="1320555" cy="74650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en-US" altLang="zh-CN" i="1" dirty="0" smtClean="0">
                          <a:solidFill>
                            <a:schemeClr val="tx1"/>
                          </a:solidFill>
                          <a:latin typeface="Cambria Math" panose="02040503050406030204" pitchFamily="18" charset="0"/>
                        </a:rPr>
                        <m:t>𝑈</m:t>
                      </m:r>
                      <m:r>
                        <m:rPr>
                          <m:sty m:val="p"/>
                        </m:rPr>
                        <a:rPr lang="en-US" altLang="zh-CN" i="1" baseline="-25000" dirty="0">
                          <a:solidFill>
                            <a:schemeClr val="tx1"/>
                          </a:solidFill>
                          <a:latin typeface="Cambria Math" panose="02040503050406030204" pitchFamily="18" charset="0"/>
                        </a:rPr>
                        <m:t>B</m:t>
                      </m:r>
                      <m:r>
                        <a:rPr lang="en-US" altLang="zh-CN" i="1" baseline="-25000" dirty="0">
                          <a:solidFill>
                            <a:schemeClr val="tx1"/>
                          </a:solidFill>
                          <a:latin typeface="Cambria Math" panose="02040503050406030204" pitchFamily="18" charset="0"/>
                        </a:rPr>
                        <m:t>𝑏</m:t>
                      </m:r>
                      <m:r>
                        <a:rPr lang="zh-CN" altLang="en-US" i="1">
                          <a:solidFill>
                            <a:schemeClr val="tx1"/>
                          </a:solidFill>
                          <a:latin typeface="Cambria Math" panose="02040503050406030204" pitchFamily="18" charset="0"/>
                        </a:rPr>
                        <m:t>=</m:t>
                      </m:r>
                      <m:f>
                        <m:fPr>
                          <m:ctrlPr>
                            <a:rPr lang="en-US" altLang="zh-CN" i="1" smtClean="0">
                              <a:solidFill>
                                <a:schemeClr val="tx1"/>
                              </a:solidFill>
                              <a:latin typeface="Cambria Math" panose="02040503050406030204" pitchFamily="18" charset="0"/>
                            </a:rPr>
                          </m:ctrlPr>
                        </m:fPr>
                        <m:num>
                          <m:r>
                            <a:rPr lang="el-GR" altLang="zh-CN" i="1" dirty="0">
                              <a:latin typeface="Cambria Math" panose="02040503050406030204" pitchFamily="18" charset="0"/>
                            </a:rPr>
                            <m:t>𝛥</m:t>
                          </m:r>
                          <m:r>
                            <a:rPr lang="en-US" altLang="zh-CN" i="1" baseline="-25000" dirty="0">
                              <a:latin typeface="Cambria Math" panose="02040503050406030204" pitchFamily="18" charset="0"/>
                            </a:rPr>
                            <m:t>𝒃</m:t>
                          </m:r>
                        </m:num>
                        <m:den>
                          <m:rad>
                            <m:radPr>
                              <m:degHide m:val="on"/>
                              <m:ctrlPr>
                                <a:rPr lang="en-US" altLang="zh-CN" i="1" smtClean="0">
                                  <a:solidFill>
                                    <a:schemeClr val="tx1"/>
                                  </a:solidFill>
                                  <a:latin typeface="Cambria Math" panose="02040503050406030204" pitchFamily="18" charset="0"/>
                                </a:rPr>
                              </m:ctrlPr>
                            </m:radPr>
                            <m:deg/>
                            <m:e>
                              <m:r>
                                <a:rPr lang="en-US" altLang="zh-CN" b="1" i="1" smtClean="0">
                                  <a:solidFill>
                                    <a:schemeClr val="tx1"/>
                                  </a:solidFill>
                                  <a:latin typeface="Cambria Math" panose="02040503050406030204" pitchFamily="18" charset="0"/>
                                </a:rPr>
                                <m:t>𝟑</m:t>
                              </m:r>
                            </m:e>
                          </m:rad>
                        </m:den>
                      </m:f>
                    </m:oMath>
                  </m:oMathPara>
                </a14:m>
                <a:endParaRPr lang="zh-CN" altLang="en-US" dirty="0">
                  <a:solidFill>
                    <a:schemeClr val="tx1"/>
                  </a:solidFill>
                </a:endParaRPr>
              </a:p>
            </p:txBody>
          </p:sp>
        </mc:Choice>
        <mc:Fallback xmlns="">
          <p:sp>
            <p:nvSpPr>
              <p:cNvPr id="26" name="对象 8">
                <a:extLst/>
              </p:cNvPr>
              <p:cNvSpPr txBox="1">
                <a:spLocks noRot="1" noChangeAspect="1" noMove="1" noResize="1" noEditPoints="1" noAdjustHandles="1" noChangeArrowheads="1" noChangeShapeType="1" noTextEdit="1"/>
              </p:cNvSpPr>
              <p:nvPr/>
            </p:nvSpPr>
            <p:spPr bwMode="auto">
              <a:xfrm>
                <a:off x="2381554" y="5596301"/>
                <a:ext cx="1320555" cy="746507"/>
              </a:xfrm>
              <a:prstGeom prst="rect">
                <a:avLst/>
              </a:prstGeom>
              <a:blipFill rotWithShape="0">
                <a:blip r:embed="rId9"/>
                <a:stretch>
                  <a:fillRect/>
                </a:stretch>
              </a:blipFill>
            </p:spPr>
            <p:txBody>
              <a:bodyPr/>
              <a:lstStyle/>
              <a:p>
                <a:r>
                  <a:rPr lang="zh-CN" altLang="en-US">
                    <a:noFill/>
                  </a:rPr>
                  <a:t> </a:t>
                </a:r>
              </a:p>
            </p:txBody>
          </p:sp>
        </mc:Fallback>
      </mc:AlternateContent>
      <p:sp>
        <p:nvSpPr>
          <p:cNvPr id="3" name="日期占位符 2"/>
          <p:cNvSpPr>
            <a:spLocks noGrp="1"/>
          </p:cNvSpPr>
          <p:nvPr>
            <p:ph type="dt" sz="half" idx="10"/>
          </p:nvPr>
        </p:nvSpPr>
        <p:spPr/>
        <p:txBody>
          <a:bodyPr/>
          <a:lstStyle/>
          <a:p>
            <a:pPr rtl="0">
              <a:defRPr/>
            </a:pPr>
            <a:fld id="{53959A36-6CB4-4828-B419-EBAA05D7C6A1}" type="datetime1">
              <a:rPr lang="zh-CN" altLang="en-US" smtClean="0">
                <a:cs typeface="+mn-cs"/>
              </a:rPr>
              <a:t>2023/2/20</a:t>
            </a:fld>
            <a:endParaRPr lang="zh-CN" altLang="en-US">
              <a:cs typeface="+mn-cs"/>
            </a:endParaRPr>
          </a:p>
        </p:txBody>
      </p:sp>
      <p:sp>
        <p:nvSpPr>
          <p:cNvPr id="4" name="灯片编号占位符 3"/>
          <p:cNvSpPr>
            <a:spLocks noGrp="1"/>
          </p:cNvSpPr>
          <p:nvPr>
            <p:ph type="sldNum" sz="quarter" idx="12"/>
          </p:nvPr>
        </p:nvSpPr>
        <p:spPr/>
        <p:txBody>
          <a:bodyPr/>
          <a:lstStyle/>
          <a:p>
            <a:pPr lvl="0" algn="l" eaLnBrk="1" hangingPunct="1"/>
            <a:fld id="{9A0DB2DC-4C9A-4742-B13C-FB6460FD3503}" type="slidenum">
              <a:rPr lang="zh-CN" altLang="en-US" sz="1400" b="0" smtClean="0"/>
              <a:t>78</a:t>
            </a:fld>
            <a:endParaRPr lang="en-US" altLang="zh-CN" sz="1400" b="0" dirty="0"/>
          </a:p>
        </p:txBody>
      </p:sp>
    </p:spTree>
    <p:extLst>
      <p:ext uri="{BB962C8B-B14F-4D97-AF65-F5344CB8AC3E}">
        <p14:creationId xmlns:p14="http://schemas.microsoft.com/office/powerpoint/2010/main" val="389671465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wipe(down)">
                                      <p:cBhvr>
                                        <p:cTn id="10" dur="500"/>
                                        <p:tgtEl>
                                          <p:spTgt spid="9">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wipe(down)">
                                      <p:cBhvr>
                                        <p:cTn id="13" dur="500"/>
                                        <p:tgtEl>
                                          <p:spTgt spid="12">
                                            <p:txEl>
                                              <p:pRg st="0" end="0"/>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wipe(down)">
                                      <p:cBhvr>
                                        <p:cTn id="16" dur="500"/>
                                        <p:tgtEl>
                                          <p:spTgt spid="14">
                                            <p:txEl>
                                              <p:pRg st="0" end="0"/>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wipe(down)">
                                      <p:cBhvr>
                                        <p:cTn id="19" dur="500"/>
                                        <p:tgtEl>
                                          <p:spTgt spid="15">
                                            <p:txEl>
                                              <p:pRg st="0" end="0"/>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wipe(down)">
                                      <p:cBhvr>
                                        <p:cTn id="22" dur="500"/>
                                        <p:tgtEl>
                                          <p:spTgt spid="13">
                                            <p:txEl>
                                              <p:pRg st="0" end="0"/>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animEffect transition="in" filter="wipe(down)">
                                      <p:cBhvr>
                                        <p:cTn id="25" dur="500"/>
                                        <p:tgtEl>
                                          <p:spTgt spid="16">
                                            <p:txEl>
                                              <p:pRg st="0" end="0"/>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Effect transition="in" filter="wipe(down)">
                                      <p:cBhvr>
                                        <p:cTn id="28" dur="500"/>
                                        <p:tgtEl>
                                          <p:spTgt spid="17">
                                            <p:txEl>
                                              <p:pRg st="0" end="0"/>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wipe(down)">
                                      <p:cBhvr>
                                        <p:cTn id="31" dur="500"/>
                                        <p:tgtEl>
                                          <p:spTgt spid="18">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down)">
                                      <p:cBhvr>
                                        <p:cTn id="36" dur="500"/>
                                        <p:tgtEl>
                                          <p:spTgt spid="2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down)">
                                      <p:cBhvr>
                                        <p:cTn id="39" dur="500"/>
                                        <p:tgtEl>
                                          <p:spTgt spid="25"/>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build="allAtOnce"/>
      <p:bldP spid="12" grpId="0" build="allAtOnce"/>
      <p:bldP spid="13" grpId="0" build="allAtOnce"/>
      <p:bldP spid="14" grpId="0" build="allAtOnce"/>
      <p:bldP spid="15" grpId="0" build="allAtOnce"/>
      <p:bldP spid="16" grpId="0" build="allAtOnce"/>
      <p:bldP spid="17" grpId="0" build="allAtOnce"/>
      <p:bldP spid="18" grpId="0" build="allAtOnce"/>
      <p:bldP spid="24" grpId="0"/>
      <p:bldP spid="25" grpId="0"/>
      <p:bldP spid="2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15518" y="3190362"/>
            <a:ext cx="7444915" cy="492443"/>
          </a:xfrm>
          <a:prstGeom prst="rect">
            <a:avLst/>
          </a:prstGeom>
          <a:noFill/>
        </p:spPr>
        <p:txBody>
          <a:bodyPr wrap="square" rtlCol="0">
            <a:spAutoFit/>
          </a:bodyPr>
          <a:lstStyle/>
          <a:p>
            <a:pPr marL="342900" indent="-342900" algn="l">
              <a:lnSpc>
                <a:spcPct val="130000"/>
              </a:lnSpc>
              <a:buFont typeface="Arial" panose="020B0604020202020204" pitchFamily="34" charset="0"/>
              <a:buChar char="•"/>
            </a:pPr>
            <a:r>
              <a:rPr lang="en-US" altLang="zh-CN" sz="2000" i="1" dirty="0">
                <a:solidFill>
                  <a:srgbClr val="FF0000"/>
                </a:solidFill>
                <a:latin typeface="Times New Roman" panose="02020603050405020304" pitchFamily="18" charset="0"/>
                <a:cs typeface="Times New Roman" panose="02020603050405020304" pitchFamily="18" charset="0"/>
              </a:rPr>
              <a:t>H</a:t>
            </a:r>
            <a:r>
              <a:rPr lang="zh-CN" altLang="en-US" sz="2000" dirty="0">
                <a:latin typeface="Times New Roman" panose="02020603050405020304" pitchFamily="18" charset="0"/>
                <a:cs typeface="Times New Roman" panose="02020603050405020304" pitchFamily="18" charset="0"/>
              </a:rPr>
              <a:t>：望远镜中看到米尺的读数差，</a:t>
            </a:r>
            <a:r>
              <a:rPr lang="en-US" altLang="zh-CN" sz="2000" dirty="0">
                <a:latin typeface="Times New Roman" panose="02020603050405020304" pitchFamily="18" charset="0"/>
                <a:cs typeface="Times New Roman" panose="02020603050405020304" pitchFamily="18" charset="0"/>
              </a:rPr>
              <a:t>2-3</a:t>
            </a:r>
            <a:r>
              <a:rPr lang="zh-CN" altLang="en-US" sz="2000" dirty="0">
                <a:latin typeface="Times New Roman" panose="02020603050405020304" pitchFamily="18" charset="0"/>
                <a:cs typeface="Times New Roman" panose="02020603050405020304" pitchFamily="18" charset="0"/>
              </a:rPr>
              <a:t>位有效数字，</a:t>
            </a:r>
            <a:r>
              <a:rPr lang="zh-CN" altLang="en-US" sz="2000" dirty="0">
                <a:solidFill>
                  <a:srgbClr val="FF0000"/>
                </a:solidFill>
                <a:latin typeface="Times New Roman" panose="02020603050405020304" pitchFamily="18" charset="0"/>
                <a:cs typeface="Times New Roman" panose="02020603050405020304" pitchFamily="18" charset="0"/>
              </a:rPr>
              <a:t>多次测量</a:t>
            </a:r>
            <a:r>
              <a:rPr lang="en-US" altLang="zh-CN" sz="2000" dirty="0">
                <a:solidFill>
                  <a:srgbClr val="FF0000"/>
                </a:solidFill>
                <a:latin typeface="Times New Roman" panose="02020603050405020304" pitchFamily="18" charset="0"/>
                <a:cs typeface="Times New Roman" panose="02020603050405020304" pitchFamily="18" charset="0"/>
              </a:rPr>
              <a:t>,</a:t>
            </a:r>
          </a:p>
        </p:txBody>
      </p:sp>
      <p:sp>
        <p:nvSpPr>
          <p:cNvPr id="15" name="Text Box 2"/>
          <p:cNvSpPr txBox="1"/>
          <p:nvPr/>
        </p:nvSpPr>
        <p:spPr>
          <a:xfrm>
            <a:off x="135339" y="1401763"/>
            <a:ext cx="615553" cy="3467100"/>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数 据 处 理 方 法</a:t>
            </a:r>
          </a:p>
        </p:txBody>
      </p:sp>
      <p:grpSp>
        <p:nvGrpSpPr>
          <p:cNvPr id="3" name="组合 2"/>
          <p:cNvGrpSpPr/>
          <p:nvPr/>
        </p:nvGrpSpPr>
        <p:grpSpPr>
          <a:xfrm>
            <a:off x="1531884" y="3682805"/>
            <a:ext cx="7128549" cy="1288874"/>
            <a:chOff x="1531884" y="3664866"/>
            <a:chExt cx="7128549" cy="1288874"/>
          </a:xfrm>
        </p:grpSpPr>
        <mc:AlternateContent xmlns:mc="http://schemas.openxmlformats.org/markup-compatibility/2006" xmlns:a14="http://schemas.microsoft.com/office/drawing/2010/main">
          <mc:Choice Requires="a14">
            <p:sp>
              <p:nvSpPr>
                <p:cNvPr id="9" name="Object 48">
                  <a:extLst/>
                </p:cNvPr>
                <p:cNvSpPr txBox="1"/>
                <p:nvPr/>
              </p:nvSpPr>
              <p:spPr bwMode="auto">
                <a:xfrm>
                  <a:off x="1531884" y="3754574"/>
                  <a:ext cx="4001595" cy="1199166"/>
                </a:xfrm>
                <a:prstGeom prst="rect">
                  <a:avLst/>
                </a:prstGeom>
                <a:solidFill>
                  <a:schemeClr val="accent1">
                    <a:lumMod val="40000"/>
                    <a:lumOff val="60000"/>
                  </a:schemeClr>
                </a:solidFill>
                <a:ln>
                  <a:noFill/>
                </a:ln>
                <a:ex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en-US" altLang="zh-CN" b="1" i="1" smtClean="0">
                                <a:solidFill>
                                  <a:srgbClr val="000000"/>
                                </a:solidFill>
                                <a:latin typeface="Cambria Math" panose="02040503050406030204" pitchFamily="18" charset="0"/>
                              </a:rPr>
                              <m:t>𝑼</m:t>
                            </m:r>
                          </m:e>
                          <m:sub>
                            <m:r>
                              <a:rPr lang="en-US" altLang="zh-CN" b="1" i="1" smtClean="0">
                                <a:solidFill>
                                  <a:srgbClr val="000000"/>
                                </a:solidFill>
                                <a:latin typeface="Cambria Math" panose="02040503050406030204" pitchFamily="18" charset="0"/>
                              </a:rPr>
                              <m:t>𝑨𝑯</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r>
                                  <a:rPr lang="en-US" altLang="zh-CN" i="1">
                                    <a:solidFill>
                                      <a:srgbClr val="000000"/>
                                    </a:solidFill>
                                    <a:latin typeface="Cambria Math" panose="02040503050406030204" pitchFamily="18" charset="0"/>
                                  </a:rPr>
                                  <m:t>𝐻</m:t>
                                </m:r>
                              </m:sub>
                            </m:sSub>
                          </m:num>
                          <m:den>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𝑛</m:t>
                                </m:r>
                              </m:e>
                            </m:rad>
                          </m:den>
                        </m:f>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den>
                            </m:f>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𝑯</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en-US" altLang="zh-CN" i="1">
                                        <a:solidFill>
                                          <a:srgbClr val="000000"/>
                                        </a:solidFill>
                                        <a:latin typeface="Cambria Math" panose="02040503050406030204" pitchFamily="18" charset="0"/>
                                      </a:rPr>
                                      <m:t>𝑯</m:t>
                                    </m:r>
                                  </m:e>
                                </m:acc>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nary>
                          </m:e>
                        </m:rad>
                      </m:oMath>
                    </m:oMathPara>
                  </a14:m>
                  <a:endParaRPr lang="zh-CN" altLang="en-US" dirty="0"/>
                </a:p>
              </p:txBody>
            </p:sp>
          </mc:Choice>
          <mc:Fallback xmlns="">
            <p:sp>
              <p:nvSpPr>
                <p:cNvPr id="9" name="Object 48">
                  <a:extLst/>
                </p:cNvPr>
                <p:cNvSpPr txBox="1">
                  <a:spLocks noRot="1" noChangeAspect="1" noMove="1" noResize="1" noEditPoints="1" noAdjustHandles="1" noChangeArrowheads="1" noChangeShapeType="1" noTextEdit="1"/>
                </p:cNvSpPr>
                <p:nvPr/>
              </p:nvSpPr>
              <p:spPr bwMode="auto">
                <a:xfrm>
                  <a:off x="1531884" y="3754574"/>
                  <a:ext cx="4001595" cy="1199166"/>
                </a:xfrm>
                <a:prstGeom prst="rect">
                  <a:avLst/>
                </a:prstGeom>
                <a:blipFill>
                  <a:blip r:embed="rId2"/>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对象 8">
                  <a:extLst/>
                </p:cNvPr>
                <p:cNvSpPr txBox="1"/>
                <p:nvPr/>
              </p:nvSpPr>
              <p:spPr bwMode="auto">
                <a:xfrm>
                  <a:off x="6332227" y="3664866"/>
                  <a:ext cx="1378005" cy="77812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en-US" altLang="zh-CN" sz="2000" i="1" dirty="0" smtClean="0">
                            <a:solidFill>
                              <a:schemeClr val="tx1"/>
                            </a:solidFill>
                            <a:latin typeface="Cambria Math" panose="02040503050406030204" pitchFamily="18" charset="0"/>
                          </a:rPr>
                          <m:t>𝑈</m:t>
                        </m:r>
                        <m:r>
                          <m:rPr>
                            <m:sty m:val="p"/>
                          </m:rPr>
                          <a:rPr lang="en-US" altLang="zh-CN" sz="2000" i="1" baseline="-25000" dirty="0">
                            <a:solidFill>
                              <a:schemeClr val="tx1"/>
                            </a:solidFill>
                            <a:latin typeface="Cambria Math" panose="02040503050406030204" pitchFamily="18" charset="0"/>
                          </a:rPr>
                          <m:t>B</m:t>
                        </m:r>
                        <m:r>
                          <a:rPr lang="en-US" altLang="zh-CN" sz="2000" b="1" i="1" baseline="-25000" dirty="0" smtClean="0">
                            <a:solidFill>
                              <a:schemeClr val="tx1"/>
                            </a:solidFill>
                            <a:latin typeface="Cambria Math" panose="02040503050406030204" pitchFamily="18" charset="0"/>
                          </a:rPr>
                          <m:t>𝑯</m:t>
                        </m:r>
                        <m:r>
                          <a:rPr lang="zh-CN" altLang="en-US" sz="2000" i="1">
                            <a:solidFill>
                              <a:schemeClr val="tx1"/>
                            </a:solidFill>
                            <a:latin typeface="Cambria Math" panose="02040503050406030204" pitchFamily="18" charset="0"/>
                          </a:rPr>
                          <m:t>=</m:t>
                        </m:r>
                        <m:f>
                          <m:fPr>
                            <m:ctrlPr>
                              <a:rPr lang="en-US" altLang="zh-CN" sz="2000" i="1" smtClean="0">
                                <a:solidFill>
                                  <a:schemeClr val="tx1"/>
                                </a:solidFill>
                                <a:latin typeface="Cambria Math" panose="02040503050406030204" pitchFamily="18" charset="0"/>
                              </a:rPr>
                            </m:ctrlPr>
                          </m:fPr>
                          <m:num>
                            <m:r>
                              <a:rPr lang="el-GR" altLang="zh-CN" sz="2000" i="1" dirty="0">
                                <a:latin typeface="Cambria Math" panose="02040503050406030204" pitchFamily="18" charset="0"/>
                              </a:rPr>
                              <m:t>𝛥</m:t>
                            </m:r>
                            <m:r>
                              <a:rPr lang="en-US" altLang="zh-CN" sz="2000" i="1" baseline="-25000" dirty="0">
                                <a:latin typeface="Cambria Math" panose="02040503050406030204" pitchFamily="18" charset="0"/>
                              </a:rPr>
                              <m:t>𝑯</m:t>
                            </m:r>
                          </m:num>
                          <m:den>
                            <m:rad>
                              <m:radPr>
                                <m:degHide m:val="on"/>
                                <m:ctrlPr>
                                  <a:rPr lang="en-US" altLang="zh-CN" sz="2000" i="1" smtClean="0">
                                    <a:solidFill>
                                      <a:schemeClr val="tx1"/>
                                    </a:solidFill>
                                    <a:latin typeface="Cambria Math" panose="02040503050406030204" pitchFamily="18" charset="0"/>
                                  </a:rPr>
                                </m:ctrlPr>
                              </m:radPr>
                              <m:deg/>
                              <m:e>
                                <m:r>
                                  <a:rPr lang="en-US" altLang="zh-CN" sz="2000" b="1" i="1" smtClean="0">
                                    <a:solidFill>
                                      <a:schemeClr val="tx1"/>
                                    </a:solidFill>
                                    <a:latin typeface="Cambria Math" panose="02040503050406030204" pitchFamily="18" charset="0"/>
                                  </a:rPr>
                                  <m:t>𝟑</m:t>
                                </m:r>
                              </m:e>
                            </m:rad>
                          </m:den>
                        </m:f>
                      </m:oMath>
                    </m:oMathPara>
                  </a14:m>
                  <a:endParaRPr lang="zh-CN" altLang="en-US" sz="2000" dirty="0">
                    <a:solidFill>
                      <a:schemeClr val="tx1"/>
                    </a:solidFill>
                  </a:endParaRPr>
                </a:p>
              </p:txBody>
            </p:sp>
          </mc:Choice>
          <mc:Fallback xmlns="">
            <p:sp>
              <p:nvSpPr>
                <p:cNvPr id="16" name="对象 8">
                  <a:extLst/>
                </p:cNvPr>
                <p:cNvSpPr txBox="1">
                  <a:spLocks noRot="1" noChangeAspect="1" noMove="1" noResize="1" noEditPoints="1" noAdjustHandles="1" noChangeArrowheads="1" noChangeShapeType="1" noTextEdit="1"/>
                </p:cNvSpPr>
                <p:nvPr/>
              </p:nvSpPr>
              <p:spPr bwMode="auto">
                <a:xfrm>
                  <a:off x="6332227" y="3664866"/>
                  <a:ext cx="1378005" cy="77812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p:cNvPr>
                <p:cNvSpPr/>
                <p:nvPr/>
              </p:nvSpPr>
              <p:spPr>
                <a:xfrm>
                  <a:off x="6002663" y="4425052"/>
                  <a:ext cx="2657770" cy="369332"/>
                </a:xfrm>
                <a:prstGeom prst="rect">
                  <a:avLst/>
                </a:prstGeom>
              </p:spPr>
              <p:txBody>
                <a:bodyPr wrap="square">
                  <a:spAutoFit/>
                </a:bodyPr>
                <a:lstStyle/>
                <a:p>
                  <a14:m>
                    <m:oMath xmlns:m="http://schemas.openxmlformats.org/officeDocument/2006/math">
                      <m:r>
                        <a:rPr lang="el-GR" altLang="zh-CN" i="1" dirty="0" smtClean="0">
                          <a:solidFill>
                            <a:srgbClr val="FF0000"/>
                          </a:solidFill>
                          <a:latin typeface="Cambria Math" panose="02040503050406030204" pitchFamily="18" charset="0"/>
                        </a:rPr>
                        <m:t>𝛥</m:t>
                      </m:r>
                      <m:r>
                        <a:rPr lang="en-US" altLang="zh-CN" b="1" i="1" baseline="-25000" dirty="0" smtClean="0">
                          <a:solidFill>
                            <a:srgbClr val="FF0000"/>
                          </a:solidFill>
                          <a:latin typeface="Cambria Math" panose="02040503050406030204" pitchFamily="18" charset="0"/>
                        </a:rPr>
                        <m:t>𝑯</m:t>
                      </m:r>
                    </m:oMath>
                  </a14:m>
                  <a:r>
                    <a:rPr lang="zh-CN" altLang="en-US" dirty="0">
                      <a:solidFill>
                        <a:srgbClr val="FF0000"/>
                      </a:solidFill>
                    </a:rPr>
                    <a:t>：米尺的最小分度值</a:t>
                  </a:r>
                  <a:endParaRPr lang="zh-CN" altLang="en-US" dirty="0"/>
                </a:p>
              </p:txBody>
            </p:sp>
          </mc:Choice>
          <mc:Fallback xmlns="">
            <p:sp>
              <p:nvSpPr>
                <p:cNvPr id="17" name="矩形 16">
                  <a:extLst/>
                </p:cNvPr>
                <p:cNvSpPr>
                  <a:spLocks noRot="1" noChangeAspect="1" noMove="1" noResize="1" noEditPoints="1" noAdjustHandles="1" noChangeArrowheads="1" noChangeShapeType="1" noTextEdit="1"/>
                </p:cNvSpPr>
                <p:nvPr/>
              </p:nvSpPr>
              <p:spPr>
                <a:xfrm>
                  <a:off x="6002663" y="4425052"/>
                  <a:ext cx="2657770" cy="369332"/>
                </a:xfrm>
                <a:prstGeom prst="rect">
                  <a:avLst/>
                </a:prstGeom>
                <a:blipFill>
                  <a:blip r:embed="rId4"/>
                  <a:stretch>
                    <a:fillRect t="-13333" b="-23333"/>
                  </a:stretch>
                </a:blipFill>
              </p:spPr>
              <p:txBody>
                <a:bodyPr/>
                <a:lstStyle/>
                <a:p>
                  <a:r>
                    <a:rPr lang="zh-CN" altLang="en-US">
                      <a:noFill/>
                    </a:rPr>
                    <a:t> </a:t>
                  </a:r>
                </a:p>
              </p:txBody>
            </p:sp>
          </mc:Fallback>
        </mc:AlternateContent>
      </p:grpSp>
      <p:sp>
        <p:nvSpPr>
          <p:cNvPr id="18" name="矩形 17"/>
          <p:cNvSpPr/>
          <p:nvPr/>
        </p:nvSpPr>
        <p:spPr>
          <a:xfrm>
            <a:off x="1473657" y="121539"/>
            <a:ext cx="7066657" cy="812530"/>
          </a:xfrm>
          <a:prstGeom prst="rect">
            <a:avLst/>
          </a:prstGeom>
        </p:spPr>
        <p:txBody>
          <a:bodyPr wrap="square">
            <a:spAutoFit/>
          </a:bodyPr>
          <a:lstStyle/>
          <a:p>
            <a:pPr marL="342900" indent="-342900" algn="l">
              <a:lnSpc>
                <a:spcPct val="130000"/>
              </a:lnSpc>
              <a:buFont typeface="Arial" panose="020B0604020202020204" pitchFamily="34" charset="0"/>
              <a:buChar char="•"/>
            </a:pPr>
            <a:r>
              <a:rPr lang="en-US" altLang="zh-CN" i="1" dirty="0">
                <a:solidFill>
                  <a:srgbClr val="FF0000"/>
                </a:solidFill>
                <a:latin typeface="Times New Roman" panose="02020603050405020304" pitchFamily="18" charset="0"/>
                <a:cs typeface="Times New Roman" panose="02020603050405020304" pitchFamily="18" charset="0"/>
              </a:rPr>
              <a:t>d</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钢丝直径，不到</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毫米，用千分尺测量也只有三位有效数字，</a:t>
            </a:r>
            <a:r>
              <a:rPr lang="zh-CN" altLang="en-US" dirty="0">
                <a:solidFill>
                  <a:srgbClr val="FF0000"/>
                </a:solidFill>
                <a:latin typeface="Times New Roman" panose="02020603050405020304" pitchFamily="18" charset="0"/>
                <a:cs typeface="Times New Roman" panose="02020603050405020304" pitchFamily="18" charset="0"/>
              </a:rPr>
              <a:t>多次测量</a:t>
            </a:r>
            <a:endParaRPr lang="en-US" altLang="zh-CN"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Object 48">
                <a:extLst/>
              </p:cNvPr>
              <p:cNvSpPr txBox="1"/>
              <p:nvPr/>
            </p:nvSpPr>
            <p:spPr bwMode="auto">
              <a:xfrm>
                <a:off x="1297768" y="1072945"/>
                <a:ext cx="3906210" cy="1172710"/>
              </a:xfrm>
              <a:prstGeom prst="rect">
                <a:avLst/>
              </a:prstGeom>
              <a:solidFill>
                <a:schemeClr val="accent1">
                  <a:lumMod val="40000"/>
                  <a:lumOff val="60000"/>
                </a:schemeClr>
              </a:solidFill>
              <a:ln>
                <a:noFill/>
              </a:ln>
              <a:ex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𝑈</m:t>
                          </m:r>
                        </m:e>
                        <m:sub>
                          <m:r>
                            <m:rPr>
                              <m:sty m:val="p"/>
                            </m:rPr>
                            <a:rPr lang="en-US" altLang="zh-CN" i="1" smtClean="0">
                              <a:solidFill>
                                <a:srgbClr val="000000"/>
                              </a:solidFill>
                              <a:latin typeface="Cambria Math" panose="02040503050406030204" pitchFamily="18" charset="0"/>
                            </a:rPr>
                            <m:t>A</m:t>
                          </m:r>
                          <m:acc>
                            <m:accPr>
                              <m:chr m:val="̄"/>
                              <m:ctrlPr>
                                <a:rPr lang="zh-CN" altLang="en-US" i="1">
                                  <a:solidFill>
                                    <a:srgbClr val="000000"/>
                                  </a:solidFill>
                                  <a:latin typeface="Cambria Math" panose="02040503050406030204" pitchFamily="18" charset="0"/>
                                </a:rPr>
                              </m:ctrlPr>
                            </m:accPr>
                            <m:e>
                              <m:r>
                                <a:rPr lang="en-US" altLang="zh-CN" i="1">
                                  <a:solidFill>
                                    <a:srgbClr val="000000"/>
                                  </a:solidFill>
                                  <a:latin typeface="Cambria Math" panose="02040503050406030204" pitchFamily="18" charset="0"/>
                                </a:rPr>
                                <m:t>𝑑</m:t>
                              </m:r>
                            </m:e>
                          </m:acc>
                        </m:sub>
                      </m:sSub>
                      <m:r>
                        <a:rPr lang="zh-CN" altLang="en-US" i="1">
                          <a:solidFill>
                            <a:srgbClr val="000000"/>
                          </a:solidFill>
                          <a:latin typeface="Cambria Math" panose="02040503050406030204" pitchFamily="18" charset="0"/>
                        </a:rPr>
                        <m:t>=</m:t>
                      </m:r>
                      <m:sSub>
                        <m:sSubPr>
                          <m:ctrlPr>
                            <a:rPr lang="en-US" altLang="zh-CN" i="1" smtClean="0">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𝝈</m:t>
                          </m:r>
                        </m:e>
                        <m:sub>
                          <m:acc>
                            <m:accPr>
                              <m:chr m:val="̅"/>
                              <m:ctrlPr>
                                <a:rPr lang="en-US" altLang="zh-CN" i="1" smtClean="0">
                                  <a:solidFill>
                                    <a:srgbClr val="000000"/>
                                  </a:solidFill>
                                  <a:latin typeface="Cambria Math" panose="02040503050406030204" pitchFamily="18" charset="0"/>
                                </a:rPr>
                              </m:ctrlPr>
                            </m:accPr>
                            <m:e>
                              <m:r>
                                <a:rPr lang="en-US" altLang="zh-CN" b="1" i="1" smtClean="0">
                                  <a:solidFill>
                                    <a:srgbClr val="000000"/>
                                  </a:solidFill>
                                  <a:latin typeface="Cambria Math" panose="02040503050406030204" pitchFamily="18" charset="0"/>
                                </a:rPr>
                                <m:t>𝒅</m:t>
                              </m:r>
                            </m:e>
                          </m:acc>
                        </m:sub>
                      </m:sSub>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den>
                          </m:f>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𝒅</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en-US" altLang="zh-CN" i="1">
                                      <a:solidFill>
                                        <a:srgbClr val="000000"/>
                                      </a:solidFill>
                                      <a:latin typeface="Cambria Math" panose="02040503050406030204" pitchFamily="18" charset="0"/>
                                    </a:rPr>
                                    <m:t>𝑑</m:t>
                                  </m:r>
                                </m:e>
                              </m:acc>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nary>
                        </m:e>
                      </m:rad>
                    </m:oMath>
                  </m:oMathPara>
                </a14:m>
                <a:endParaRPr lang="zh-CN" altLang="en-US" dirty="0"/>
              </a:p>
            </p:txBody>
          </p:sp>
        </mc:Choice>
        <mc:Fallback xmlns="">
          <p:sp>
            <p:nvSpPr>
              <p:cNvPr id="19" name="Object 48">
                <a:extLst/>
              </p:cNvPr>
              <p:cNvSpPr txBox="1">
                <a:spLocks noRot="1" noChangeAspect="1" noMove="1" noResize="1" noEditPoints="1" noAdjustHandles="1" noChangeArrowheads="1" noChangeShapeType="1" noTextEdit="1"/>
              </p:cNvSpPr>
              <p:nvPr/>
            </p:nvSpPr>
            <p:spPr bwMode="auto">
              <a:xfrm>
                <a:off x="1297768" y="1072945"/>
                <a:ext cx="3906210" cy="1172710"/>
              </a:xfrm>
              <a:prstGeom prst="rect">
                <a:avLst/>
              </a:prstGeom>
              <a:blipFill rotWithShape="0">
                <a:blip r:embed="rId5"/>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对象 8">
                <a:extLst/>
              </p:cNvPr>
              <p:cNvSpPr txBox="1"/>
              <p:nvPr/>
            </p:nvSpPr>
            <p:spPr bwMode="auto">
              <a:xfrm>
                <a:off x="5240847" y="1278384"/>
                <a:ext cx="1152128" cy="958672"/>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en-US" altLang="zh-CN" i="1" dirty="0" smtClean="0">
                          <a:solidFill>
                            <a:schemeClr val="tx1"/>
                          </a:solidFill>
                          <a:latin typeface="Cambria Math" panose="02040503050406030204" pitchFamily="18" charset="0"/>
                        </a:rPr>
                        <m:t>𝑈</m:t>
                      </m:r>
                      <m:r>
                        <m:rPr>
                          <m:sty m:val="p"/>
                        </m:rPr>
                        <a:rPr lang="en-US" altLang="zh-CN" i="1" baseline="-25000" dirty="0">
                          <a:solidFill>
                            <a:schemeClr val="tx1"/>
                          </a:solidFill>
                          <a:latin typeface="Cambria Math" panose="02040503050406030204" pitchFamily="18" charset="0"/>
                        </a:rPr>
                        <m:t>B</m:t>
                      </m:r>
                      <m:r>
                        <a:rPr lang="en-US" altLang="zh-CN" i="1" baseline="-25000" dirty="0" smtClean="0">
                          <a:solidFill>
                            <a:schemeClr val="tx1"/>
                          </a:solidFill>
                          <a:latin typeface="Cambria Math" panose="02040503050406030204" pitchFamily="18" charset="0"/>
                        </a:rPr>
                        <m:t>𝑑</m:t>
                      </m:r>
                      <m:r>
                        <a:rPr lang="zh-CN" altLang="en-US" i="1">
                          <a:solidFill>
                            <a:schemeClr val="tx1"/>
                          </a:solidFill>
                          <a:latin typeface="Cambria Math" panose="02040503050406030204" pitchFamily="18" charset="0"/>
                        </a:rPr>
                        <m:t>=</m:t>
                      </m:r>
                      <m:f>
                        <m:fPr>
                          <m:ctrlPr>
                            <a:rPr lang="en-US" altLang="zh-CN" i="1" smtClean="0">
                              <a:solidFill>
                                <a:schemeClr val="tx1"/>
                              </a:solidFill>
                              <a:latin typeface="Cambria Math" panose="02040503050406030204" pitchFamily="18" charset="0"/>
                            </a:rPr>
                          </m:ctrlPr>
                        </m:fPr>
                        <m:num>
                          <m:r>
                            <a:rPr lang="el-GR" altLang="zh-CN" i="1" dirty="0">
                              <a:latin typeface="Cambria Math" panose="02040503050406030204" pitchFamily="18" charset="0"/>
                            </a:rPr>
                            <m:t>𝛥</m:t>
                          </m:r>
                          <m:r>
                            <m:rPr>
                              <m:nor/>
                            </m:rPr>
                            <a:rPr lang="en-US" altLang="zh-CN" i="1" baseline="-25000" dirty="0"/>
                            <m:t>d</m:t>
                          </m:r>
                        </m:num>
                        <m:den>
                          <m:rad>
                            <m:radPr>
                              <m:degHide m:val="on"/>
                              <m:ctrlPr>
                                <a:rPr lang="en-US" altLang="zh-CN" i="1" smtClean="0">
                                  <a:solidFill>
                                    <a:schemeClr val="tx1"/>
                                  </a:solidFill>
                                  <a:latin typeface="Cambria Math" panose="02040503050406030204" pitchFamily="18" charset="0"/>
                                </a:rPr>
                              </m:ctrlPr>
                            </m:radPr>
                            <m:deg/>
                            <m:e>
                              <m:r>
                                <a:rPr lang="en-US" altLang="zh-CN" b="1" i="1" smtClean="0">
                                  <a:solidFill>
                                    <a:schemeClr val="tx1"/>
                                  </a:solidFill>
                                  <a:latin typeface="Cambria Math" panose="02040503050406030204" pitchFamily="18" charset="0"/>
                                </a:rPr>
                                <m:t>𝟑</m:t>
                              </m:r>
                            </m:e>
                          </m:rad>
                        </m:den>
                      </m:f>
                    </m:oMath>
                  </m:oMathPara>
                </a14:m>
                <a:endParaRPr lang="zh-CN" altLang="en-US" dirty="0">
                  <a:solidFill>
                    <a:schemeClr val="tx1"/>
                  </a:solidFill>
                </a:endParaRPr>
              </a:p>
            </p:txBody>
          </p:sp>
        </mc:Choice>
        <mc:Fallback xmlns="">
          <p:sp>
            <p:nvSpPr>
              <p:cNvPr id="20" name="对象 8">
                <a:extLst/>
              </p:cNvPr>
              <p:cNvSpPr txBox="1">
                <a:spLocks noRot="1" noChangeAspect="1" noMove="1" noResize="1" noEditPoints="1" noAdjustHandles="1" noChangeArrowheads="1" noChangeShapeType="1" noTextEdit="1"/>
              </p:cNvSpPr>
              <p:nvPr/>
            </p:nvSpPr>
            <p:spPr bwMode="auto">
              <a:xfrm>
                <a:off x="5240847" y="1278384"/>
                <a:ext cx="1152128" cy="95867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p:cNvPr>
              <p:cNvSpPr/>
              <p:nvPr/>
            </p:nvSpPr>
            <p:spPr>
              <a:xfrm>
                <a:off x="6252925" y="1460448"/>
                <a:ext cx="2824758" cy="646331"/>
              </a:xfrm>
              <a:prstGeom prst="rect">
                <a:avLst/>
              </a:prstGeom>
            </p:spPr>
            <p:txBody>
              <a:bodyPr wrap="square">
                <a:spAutoFit/>
              </a:bodyPr>
              <a:lstStyle/>
              <a:p>
                <a14:m>
                  <m:oMath xmlns:m="http://schemas.openxmlformats.org/officeDocument/2006/math">
                    <m:r>
                      <a:rPr lang="el-GR" altLang="zh-CN" i="1" dirty="0" smtClean="0">
                        <a:solidFill>
                          <a:srgbClr val="FF0000"/>
                        </a:solidFill>
                        <a:latin typeface="Cambria Math" panose="02040503050406030204" pitchFamily="18" charset="0"/>
                      </a:rPr>
                      <m:t>𝛥</m:t>
                    </m:r>
                    <m:r>
                      <m:rPr>
                        <m:nor/>
                      </m:rPr>
                      <a:rPr lang="en-US" altLang="zh-CN" b="1" i="1" baseline="-25000" dirty="0" smtClean="0">
                        <a:solidFill>
                          <a:srgbClr val="FF0000"/>
                        </a:solidFill>
                        <a:latin typeface="Times New Roman" panose="02020603050405020304" pitchFamily="18" charset="0"/>
                        <a:cs typeface="Times New Roman" panose="02020603050405020304" pitchFamily="18" charset="0"/>
                      </a:rPr>
                      <m:t>d</m:t>
                    </m:r>
                  </m:oMath>
                </a14:m>
                <a:r>
                  <a:rPr lang="en-US" altLang="zh-CN" dirty="0">
                    <a:solidFill>
                      <a:srgbClr val="FF0000"/>
                    </a:solidFill>
                    <a:latin typeface="Times New Roman" panose="02020603050405020304" pitchFamily="18" charset="0"/>
                    <a:cs typeface="Times New Roman" panose="02020603050405020304" pitchFamily="18" charset="0"/>
                  </a:rPr>
                  <a:t>: </a:t>
                </a:r>
                <a:r>
                  <a:rPr lang="zh-CN" altLang="en-US" dirty="0">
                    <a:solidFill>
                      <a:srgbClr val="FF0000"/>
                    </a:solidFill>
                    <a:latin typeface="Times New Roman" panose="02020603050405020304" pitchFamily="18" charset="0"/>
                    <a:cs typeface="Times New Roman" panose="02020603050405020304" pitchFamily="18" charset="0"/>
                  </a:rPr>
                  <a:t>使用千分尺测量，</a:t>
                </a:r>
                <a:r>
                  <a:rPr lang="el-GR" altLang="zh-CN" dirty="0"/>
                  <a:t> </a:t>
                </a:r>
                <a14:m>
                  <m:oMath xmlns:m="http://schemas.openxmlformats.org/officeDocument/2006/math">
                    <m:r>
                      <a:rPr lang="el-GR" altLang="zh-CN" i="1" dirty="0" smtClean="0">
                        <a:solidFill>
                          <a:srgbClr val="FF0000"/>
                        </a:solidFill>
                        <a:latin typeface="Cambria Math" panose="02040503050406030204" pitchFamily="18" charset="0"/>
                      </a:rPr>
                      <m:t>𝛥</m:t>
                    </m:r>
                    <m:r>
                      <m:rPr>
                        <m:nor/>
                      </m:rPr>
                      <a:rPr lang="en-US" altLang="zh-CN" i="1" baseline="-25000" dirty="0">
                        <a:solidFill>
                          <a:srgbClr val="FF0000"/>
                        </a:solidFill>
                        <a:latin typeface="Times New Roman" panose="02020603050405020304" pitchFamily="18" charset="0"/>
                        <a:cs typeface="Times New Roman" panose="02020603050405020304" pitchFamily="18" charset="0"/>
                      </a:rPr>
                      <m:t>d</m:t>
                    </m:r>
                  </m:oMath>
                </a14:m>
                <a:r>
                  <a:rPr lang="zh-CN" altLang="en-US" dirty="0">
                    <a:solidFill>
                      <a:srgbClr val="FF0000"/>
                    </a:solidFill>
                    <a:latin typeface="Times New Roman" panose="02020603050405020304" pitchFamily="18" charset="0"/>
                    <a:cs typeface="Times New Roman" panose="02020603050405020304" pitchFamily="18" charset="0"/>
                  </a:rPr>
                  <a:t>为最小分度值的二分之一，</a:t>
                </a:r>
              </a:p>
            </p:txBody>
          </p:sp>
        </mc:Choice>
        <mc:Fallback xmlns="">
          <p:sp>
            <p:nvSpPr>
              <p:cNvPr id="21" name="矩形 20">
                <a:extLst/>
              </p:cNvPr>
              <p:cNvSpPr>
                <a:spLocks noRot="1" noChangeAspect="1" noMove="1" noResize="1" noEditPoints="1" noAdjustHandles="1" noChangeArrowheads="1" noChangeShapeType="1" noTextEdit="1"/>
              </p:cNvSpPr>
              <p:nvPr/>
            </p:nvSpPr>
            <p:spPr>
              <a:xfrm>
                <a:off x="6252925" y="1460448"/>
                <a:ext cx="2824758" cy="646331"/>
              </a:xfrm>
              <a:prstGeom prst="rect">
                <a:avLst/>
              </a:prstGeom>
              <a:blipFill rotWithShape="0">
                <a:blip r:embed="rId7"/>
                <a:stretch>
                  <a:fillRect l="-4104" t="-7547" r="-3888" b="-122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2343467" y="2308825"/>
                <a:ext cx="4012639" cy="818366"/>
              </a:xfrm>
              <a:prstGeom prst="rect">
                <a:avLst/>
              </a:prstGeom>
              <a:solidFill>
                <a:schemeClr val="accent1">
                  <a:lumMod val="40000"/>
                  <a:lumOff val="6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𝑼</m:t>
                          </m:r>
                        </m:e>
                        <m:sub>
                          <m:r>
                            <a:rPr lang="en-US" altLang="zh-CN" b="1" i="1" smtClean="0">
                              <a:latin typeface="Cambria Math" panose="02040503050406030204" pitchFamily="18" charset="0"/>
                            </a:rPr>
                            <m:t>𝒔𝒅</m:t>
                          </m:r>
                        </m:sub>
                      </m:sSub>
                      <m:r>
                        <a:rPr lang="en-US" altLang="zh-CN" i="1" smtClean="0">
                          <a:latin typeface="Cambria Math" panose="02040503050406030204" pitchFamily="18" charset="0"/>
                        </a:rPr>
                        <m:t>=</m:t>
                      </m:r>
                      <m:rad>
                        <m:radPr>
                          <m:degHide m:val="on"/>
                          <m:ctrlPr>
                            <a:rPr lang="en-US" altLang="zh-CN" i="1" smtClean="0">
                              <a:latin typeface="Cambria Math" panose="02040503050406030204" pitchFamily="18" charset="0"/>
                            </a:rPr>
                          </m:ctrlPr>
                        </m:radPr>
                        <m:deg/>
                        <m:e>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𝑼</m:t>
                              </m:r>
                            </m:e>
                            <m:sub>
                              <m:r>
                                <a:rPr lang="en-US" altLang="zh-CN" b="1" i="1" smtClean="0">
                                  <a:latin typeface="Cambria Math" panose="02040503050406030204" pitchFamily="18" charset="0"/>
                                </a:rPr>
                                <m:t>𝑨</m:t>
                              </m:r>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𝒅</m:t>
                                  </m:r>
                                </m:e>
                              </m:acc>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𝑼</m:t>
                              </m:r>
                            </m:e>
                            <m:sub>
                              <m:r>
                                <a:rPr lang="en-US" altLang="zh-CN" b="1" i="1" smtClean="0">
                                  <a:latin typeface="Cambria Math" panose="02040503050406030204" pitchFamily="18" charset="0"/>
                                </a:rPr>
                                <m:t>𝑩𝒅</m:t>
                              </m:r>
                            </m:sub>
                            <m:sup>
                              <m:r>
                                <a:rPr lang="en-US" altLang="zh-CN" b="1" i="1" smtClean="0">
                                  <a:latin typeface="Cambria Math" panose="02040503050406030204" pitchFamily="18" charset="0"/>
                                </a:rPr>
                                <m:t>𝟐</m:t>
                              </m:r>
                            </m:sup>
                          </m:sSubSup>
                        </m:e>
                      </m:rad>
                      <m:r>
                        <a:rPr lang="en-US" altLang="zh-CN" b="1" i="1" smtClean="0">
                          <a:latin typeface="Cambria Math" panose="02040503050406030204" pitchFamily="18" charset="0"/>
                        </a:rPr>
                        <m:t>=</m:t>
                      </m:r>
                      <m:rad>
                        <m:radPr>
                          <m:degHide m:val="on"/>
                          <m:ctrlPr>
                            <a:rPr lang="en-US" altLang="zh-CN" b="1" i="1" smtClean="0">
                              <a:latin typeface="Cambria Math" panose="02040503050406030204" pitchFamily="18" charset="0"/>
                            </a:rPr>
                          </m:ctrlPr>
                        </m:radPr>
                        <m:deg/>
                        <m:e>
                          <m:sSubSup>
                            <m:sSubSupPr>
                              <m:ctrlPr>
                                <a:rPr lang="en-US" altLang="zh-CN" b="1" i="1" smtClean="0">
                                  <a:latin typeface="Cambria Math" panose="02040503050406030204" pitchFamily="18" charset="0"/>
                                </a:rPr>
                              </m:ctrlPr>
                            </m:sSubSupPr>
                            <m:e>
                              <m:r>
                                <a:rPr lang="zh-CN" altLang="en-US" b="1" i="1" smtClean="0">
                                  <a:latin typeface="Cambria Math" panose="02040503050406030204" pitchFamily="18" charset="0"/>
                                </a:rPr>
                                <m:t>𝝈</m:t>
                              </m:r>
                            </m:e>
                            <m:sub>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𝒅</m:t>
                                  </m:r>
                                </m:e>
                              </m:acc>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m:t>
                                  </m:r>
                                </m:e>
                                <m:sub>
                                  <m:r>
                                    <a:rPr lang="en-US" altLang="zh-CN" b="1" i="1" smtClean="0">
                                      <a:latin typeface="Cambria Math" panose="02040503050406030204" pitchFamily="18" charset="0"/>
                                    </a:rPr>
                                    <m:t>𝒅</m:t>
                                  </m:r>
                                </m:sub>
                              </m:sSub>
                            </m:num>
                            <m:den>
                              <m:rad>
                                <m:radPr>
                                  <m:degHide m:val="on"/>
                                  <m:ctrlPr>
                                    <a:rPr lang="en-US" altLang="zh-CN" b="1" i="1" smtClean="0">
                                      <a:latin typeface="Cambria Math" panose="02040503050406030204" pitchFamily="18" charset="0"/>
                                    </a:rPr>
                                  </m:ctrlPr>
                                </m:radPr>
                                <m:deg/>
                                <m:e>
                                  <m:r>
                                    <a:rPr lang="en-US" altLang="zh-CN" b="1" i="1" smtClean="0">
                                      <a:latin typeface="Cambria Math" panose="02040503050406030204" pitchFamily="18" charset="0"/>
                                    </a:rPr>
                                    <m:t>𝟑</m:t>
                                  </m:r>
                                </m:e>
                              </m:rad>
                            </m:den>
                          </m:f>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m:t>
                              </m:r>
                            </m:e>
                            <m:sup>
                              <m:r>
                                <a:rPr lang="en-US" altLang="zh-CN" b="1" i="1" smtClean="0">
                                  <a:latin typeface="Cambria Math" panose="02040503050406030204" pitchFamily="18" charset="0"/>
                                </a:rPr>
                                <m:t>𝟐</m:t>
                              </m:r>
                            </m:sup>
                          </m:sSup>
                        </m:e>
                      </m:rad>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2343467" y="2308825"/>
                <a:ext cx="4012639" cy="818366"/>
              </a:xfrm>
              <a:prstGeom prst="rect">
                <a:avLst/>
              </a:prstGeom>
              <a:blipFill rotWithShape="0">
                <a:blip r:embed="rId8"/>
                <a:stretch>
                  <a:fillRect b="-7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2486990" y="5222180"/>
                <a:ext cx="4012639" cy="818366"/>
              </a:xfrm>
              <a:prstGeom prst="rect">
                <a:avLst/>
              </a:prstGeom>
              <a:solidFill>
                <a:schemeClr val="accent1">
                  <a:lumMod val="40000"/>
                  <a:lumOff val="6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𝑼</m:t>
                          </m:r>
                        </m:e>
                        <m:sub>
                          <m:r>
                            <a:rPr lang="en-US" altLang="zh-CN" b="1" i="1" smtClean="0">
                              <a:latin typeface="Cambria Math" panose="02040503050406030204" pitchFamily="18" charset="0"/>
                            </a:rPr>
                            <m:t>𝒔𝑯</m:t>
                          </m:r>
                        </m:sub>
                      </m:sSub>
                      <m:r>
                        <a:rPr lang="en-US" altLang="zh-CN" i="1" smtClean="0">
                          <a:latin typeface="Cambria Math" panose="02040503050406030204" pitchFamily="18" charset="0"/>
                        </a:rPr>
                        <m:t>=</m:t>
                      </m:r>
                      <m:rad>
                        <m:radPr>
                          <m:degHide m:val="on"/>
                          <m:ctrlPr>
                            <a:rPr lang="en-US" altLang="zh-CN" i="1" smtClean="0">
                              <a:latin typeface="Cambria Math" panose="02040503050406030204" pitchFamily="18" charset="0"/>
                            </a:rPr>
                          </m:ctrlPr>
                        </m:radPr>
                        <m:deg/>
                        <m:e>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𝑼</m:t>
                              </m:r>
                            </m:e>
                            <m:sub>
                              <m:r>
                                <a:rPr lang="en-US" altLang="zh-CN" b="1" i="1" smtClean="0">
                                  <a:latin typeface="Cambria Math" panose="02040503050406030204" pitchFamily="18" charset="0"/>
                                </a:rPr>
                                <m:t>𝑨𝑯</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𝑼</m:t>
                              </m:r>
                            </m:e>
                            <m:sub>
                              <m:r>
                                <a:rPr lang="en-US" altLang="zh-CN" b="1" i="1" smtClean="0">
                                  <a:latin typeface="Cambria Math" panose="02040503050406030204" pitchFamily="18" charset="0"/>
                                </a:rPr>
                                <m:t>𝑩𝑯</m:t>
                              </m:r>
                            </m:sub>
                            <m:sup>
                              <m:r>
                                <a:rPr lang="en-US" altLang="zh-CN" b="1" i="1" smtClean="0">
                                  <a:latin typeface="Cambria Math" panose="02040503050406030204" pitchFamily="18" charset="0"/>
                                </a:rPr>
                                <m:t>𝟐</m:t>
                              </m:r>
                            </m:sup>
                          </m:sSubSup>
                        </m:e>
                      </m:rad>
                      <m:r>
                        <a:rPr lang="en-US" altLang="zh-CN" b="1" i="1" smtClean="0">
                          <a:latin typeface="Cambria Math" panose="02040503050406030204" pitchFamily="18" charset="0"/>
                        </a:rPr>
                        <m:t>=</m:t>
                      </m:r>
                      <m:rad>
                        <m:radPr>
                          <m:degHide m:val="on"/>
                          <m:ctrlPr>
                            <a:rPr lang="en-US" altLang="zh-CN" b="1" i="1" smtClean="0">
                              <a:latin typeface="Cambria Math" panose="02040503050406030204" pitchFamily="18" charset="0"/>
                            </a:rPr>
                          </m:ctrlPr>
                        </m:radPr>
                        <m:deg/>
                        <m:e>
                          <m:sSubSup>
                            <m:sSubSupPr>
                              <m:ctrlPr>
                                <a:rPr lang="en-US" altLang="zh-CN" b="1" i="1" smtClean="0">
                                  <a:latin typeface="Cambria Math" panose="02040503050406030204" pitchFamily="18" charset="0"/>
                                </a:rPr>
                              </m:ctrlPr>
                            </m:sSubSupPr>
                            <m:e>
                              <m:r>
                                <a:rPr lang="zh-CN" altLang="en-US" b="1" i="1" smtClean="0">
                                  <a:latin typeface="Cambria Math" panose="02040503050406030204" pitchFamily="18" charset="0"/>
                                </a:rPr>
                                <m:t>𝝈</m:t>
                              </m:r>
                            </m:e>
                            <m:sub>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𝑯</m:t>
                                  </m:r>
                                </m:e>
                              </m:acc>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m:t>
                                  </m:r>
                                </m:e>
                                <m:sub>
                                  <m:r>
                                    <a:rPr lang="en-US" altLang="zh-CN" b="1" i="1" smtClean="0">
                                      <a:latin typeface="Cambria Math" panose="02040503050406030204" pitchFamily="18" charset="0"/>
                                    </a:rPr>
                                    <m:t>𝑯</m:t>
                                  </m:r>
                                </m:sub>
                              </m:sSub>
                            </m:num>
                            <m:den>
                              <m:rad>
                                <m:radPr>
                                  <m:degHide m:val="on"/>
                                  <m:ctrlPr>
                                    <a:rPr lang="en-US" altLang="zh-CN" b="1" i="1" smtClean="0">
                                      <a:latin typeface="Cambria Math" panose="02040503050406030204" pitchFamily="18" charset="0"/>
                                    </a:rPr>
                                  </m:ctrlPr>
                                </m:radPr>
                                <m:deg/>
                                <m:e>
                                  <m:r>
                                    <a:rPr lang="en-US" altLang="zh-CN" b="1" i="1" smtClean="0">
                                      <a:latin typeface="Cambria Math" panose="02040503050406030204" pitchFamily="18" charset="0"/>
                                    </a:rPr>
                                    <m:t>𝟑</m:t>
                                  </m:r>
                                </m:e>
                              </m:rad>
                            </m:den>
                          </m:f>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m:t>
                              </m:r>
                            </m:e>
                            <m:sup>
                              <m:r>
                                <a:rPr lang="en-US" altLang="zh-CN" b="1" i="1" smtClean="0">
                                  <a:latin typeface="Cambria Math" panose="02040503050406030204" pitchFamily="18" charset="0"/>
                                </a:rPr>
                                <m:t>𝟐</m:t>
                              </m:r>
                            </m:sup>
                          </m:sSup>
                        </m:e>
                      </m:rad>
                    </m:oMath>
                  </m:oMathPara>
                </a14:m>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2486990" y="5222180"/>
                <a:ext cx="4012639" cy="818366"/>
              </a:xfrm>
              <a:prstGeom prst="rect">
                <a:avLst/>
              </a:prstGeom>
              <a:blipFill rotWithShape="0">
                <a:blip r:embed="rId9"/>
                <a:stretch>
                  <a:fillRect b="-746"/>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pPr rtl="0">
              <a:defRPr/>
            </a:pPr>
            <a:fld id="{88EA482E-260A-4695-A928-9BECFF65E058}" type="datetime1">
              <a:rPr lang="zh-CN" altLang="en-US" smtClean="0">
                <a:cs typeface="+mn-cs"/>
              </a:rPr>
              <a:t>2023/2/20</a:t>
            </a:fld>
            <a:endParaRPr lang="zh-CN" altLang="en-US">
              <a:cs typeface="+mn-cs"/>
            </a:endParaRPr>
          </a:p>
        </p:txBody>
      </p:sp>
      <p:sp>
        <p:nvSpPr>
          <p:cNvPr id="6" name="灯片编号占位符 5"/>
          <p:cNvSpPr>
            <a:spLocks noGrp="1"/>
          </p:cNvSpPr>
          <p:nvPr>
            <p:ph type="sldNum" sz="quarter" idx="12"/>
          </p:nvPr>
        </p:nvSpPr>
        <p:spPr/>
        <p:txBody>
          <a:bodyPr/>
          <a:lstStyle/>
          <a:p>
            <a:pPr lvl="0" algn="l" eaLnBrk="1" hangingPunct="1"/>
            <a:fld id="{9A0DB2DC-4C9A-4742-B13C-FB6460FD3503}" type="slidenum">
              <a:rPr lang="zh-CN" altLang="en-US" sz="1400" b="0" smtClean="0"/>
              <a:t>79</a:t>
            </a:fld>
            <a:endParaRPr lang="en-US" altLang="zh-CN" sz="1400" b="0" dirty="0"/>
          </a:p>
        </p:txBody>
      </p:sp>
    </p:spTree>
    <p:extLst>
      <p:ext uri="{BB962C8B-B14F-4D97-AF65-F5344CB8AC3E}">
        <p14:creationId xmlns:p14="http://schemas.microsoft.com/office/powerpoint/2010/main" val="121808621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wipe(down)">
                                      <p:cBhvr>
                                        <p:cTn id="7" dur="500"/>
                                        <p:tgtEl>
                                          <p:spTgt spid="18">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bg/>
                                          </p:spTgt>
                                        </p:tgtEl>
                                        <p:attrNameLst>
                                          <p:attrName>style.visibility</p:attrName>
                                        </p:attrNameLst>
                                      </p:cBhvr>
                                      <p:to>
                                        <p:strVal val="visible"/>
                                      </p:to>
                                    </p:set>
                                    <p:animEffect transition="in" filter="wipe(down)">
                                      <p:cBhvr>
                                        <p:cTn id="10" dur="500"/>
                                        <p:tgtEl>
                                          <p:spTgt spid="19">
                                            <p:bg/>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9">
                                            <p:txEl>
                                              <p:pRg st="0" end="0"/>
                                            </p:txEl>
                                          </p:spTgt>
                                        </p:tgtEl>
                                        <p:attrNameLst>
                                          <p:attrName>style.visibility</p:attrName>
                                        </p:attrNameLst>
                                      </p:cBhvr>
                                      <p:to>
                                        <p:strVal val="visible"/>
                                      </p:to>
                                    </p:set>
                                    <p:animEffect transition="in" filter="wipe(down)">
                                      <p:cBhvr>
                                        <p:cTn id="13" dur="500"/>
                                        <p:tgtEl>
                                          <p:spTgt spid="19">
                                            <p:txEl>
                                              <p:pRg st="0" end="0"/>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0">
                                            <p:txEl>
                                              <p:pRg st="0" end="0"/>
                                            </p:txEl>
                                          </p:spTgt>
                                        </p:tgtEl>
                                        <p:attrNameLst>
                                          <p:attrName>style.visibility</p:attrName>
                                        </p:attrNameLst>
                                      </p:cBhvr>
                                      <p:to>
                                        <p:strVal val="visible"/>
                                      </p:to>
                                    </p:set>
                                    <p:animEffect transition="in" filter="wipe(down)">
                                      <p:cBhvr>
                                        <p:cTn id="16" dur="500"/>
                                        <p:tgtEl>
                                          <p:spTgt spid="20">
                                            <p:txEl>
                                              <p:pRg st="0" end="0"/>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wipe(down)">
                                      <p:cBhvr>
                                        <p:cTn id="19" dur="500"/>
                                        <p:tgtEl>
                                          <p:spTgt spid="2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up)">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up)">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up)">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build="allAtOnce"/>
      <p:bldP spid="19" grpId="0" build="allAtOnce" animBg="1"/>
      <p:bldP spid="20" grpId="0" build="allAtOnce"/>
      <p:bldP spid="21" grpId="0" build="allAtOnce"/>
      <p:bldP spid="2"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7010400" cy="504056"/>
          </a:xfrm>
        </p:spPr>
        <p:txBody>
          <a:bodyPr/>
          <a:lstStyle/>
          <a:p>
            <a:r>
              <a:rPr lang="zh-CN" altLang="en-US" sz="2400" b="1" u="sng" dirty="0">
                <a:solidFill>
                  <a:srgbClr val="FF0000"/>
                </a:solidFill>
              </a:rPr>
              <a:t>环境科学常用物理方法和仪器</a:t>
            </a:r>
          </a:p>
        </p:txBody>
      </p:sp>
      <p:sp>
        <p:nvSpPr>
          <p:cNvPr id="3" name="内容占位符 2"/>
          <p:cNvSpPr>
            <a:spLocks noGrp="1"/>
          </p:cNvSpPr>
          <p:nvPr>
            <p:ph idx="1"/>
          </p:nvPr>
        </p:nvSpPr>
        <p:spPr>
          <a:xfrm>
            <a:off x="1403648" y="764704"/>
            <a:ext cx="7632848" cy="4114800"/>
          </a:xfrm>
        </p:spPr>
        <p:txBody>
          <a:bodyPr/>
          <a:lstStyle/>
          <a:p>
            <a:r>
              <a:rPr lang="zh-CN" altLang="en-US" sz="2000" dirty="0"/>
              <a:t>光学分析法（光度计、光谱仪等）</a:t>
            </a:r>
            <a:endParaRPr lang="en-US" altLang="zh-CN" sz="2000" dirty="0"/>
          </a:p>
          <a:p>
            <a:r>
              <a:rPr lang="zh-CN" altLang="en-US" sz="2000" dirty="0"/>
              <a:t>电化学分析法（电导仪、库仑计、离子活度计等）</a:t>
            </a:r>
            <a:endParaRPr lang="en-US" altLang="zh-CN" sz="2000" dirty="0"/>
          </a:p>
          <a:p>
            <a:r>
              <a:rPr lang="zh-CN" altLang="en-US" sz="2000" dirty="0"/>
              <a:t>色谱法（各种色谱仪）</a:t>
            </a:r>
            <a:endParaRPr lang="en-US" altLang="zh-CN" sz="2000" dirty="0"/>
          </a:p>
          <a:p>
            <a:pPr marL="0" indent="0">
              <a:spcBef>
                <a:spcPts val="1200"/>
              </a:spcBef>
              <a:buNone/>
            </a:pPr>
            <a:r>
              <a:rPr lang="zh-CN" altLang="en-US" sz="2400" b="1" dirty="0"/>
              <a:t>     </a:t>
            </a:r>
            <a:r>
              <a:rPr lang="zh-CN" altLang="en-US" sz="2400" b="1" u="sng" dirty="0">
                <a:solidFill>
                  <a:srgbClr val="FF0000"/>
                </a:solidFill>
              </a:rPr>
              <a:t>生命科学常用物理方法方法和仪器</a:t>
            </a:r>
            <a:endParaRPr lang="en-US" altLang="zh-CN" sz="2400" b="1" u="sng" dirty="0">
              <a:solidFill>
                <a:srgbClr val="FF0000"/>
              </a:solidFill>
            </a:endParaRPr>
          </a:p>
          <a:p>
            <a:r>
              <a:rPr lang="zh-CN" altLang="en-US" sz="2000" dirty="0"/>
              <a:t>生命科学科学的发展与物理学所提供的现代化的实验手段、技术和科学方法息息相关。物理学中的模型和高精度的定量描述，被广泛地应用于生物学系统之中，成果卓绝。</a:t>
            </a:r>
            <a:endParaRPr lang="en-US" altLang="zh-CN" sz="2000" dirty="0"/>
          </a:p>
          <a:p>
            <a:pPr marL="0" indent="0">
              <a:buNone/>
            </a:pPr>
            <a:r>
              <a:rPr lang="en-US" altLang="zh-CN" sz="1600" dirty="0"/>
              <a:t>      </a:t>
            </a:r>
            <a:r>
              <a:rPr lang="zh-CN" altLang="zh-CN" sz="1600" b="1" dirty="0"/>
              <a:t>例如，在上世纪生命科学所取得的伟大成就中，与</a:t>
            </a:r>
            <a:r>
              <a:rPr lang="en-US" altLang="zh-CN" sz="1600" b="1" dirty="0"/>
              <a:t>X</a:t>
            </a:r>
            <a:r>
              <a:rPr lang="zh-CN" altLang="zh-CN" sz="1600" b="1" dirty="0"/>
              <a:t>射线技术的成功运用密切相关的主要有四项：</a:t>
            </a:r>
          </a:p>
          <a:p>
            <a:pPr>
              <a:spcBef>
                <a:spcPts val="600"/>
              </a:spcBef>
              <a:buClr>
                <a:srgbClr val="00B050"/>
              </a:buClr>
              <a:buFont typeface="Wingdings" panose="05000000000000000000" pitchFamily="2" charset="2"/>
              <a:buChar char="Ø"/>
            </a:pPr>
            <a:r>
              <a:rPr lang="zh-CN" altLang="zh-CN" sz="1600" dirty="0"/>
              <a:t>人工诱发果蝇突变，由此开辟了遗传学研究和实际应用的新领域。</a:t>
            </a:r>
          </a:p>
          <a:p>
            <a:pPr>
              <a:spcBef>
                <a:spcPts val="600"/>
              </a:spcBef>
              <a:buClr>
                <a:srgbClr val="00B050"/>
              </a:buClr>
              <a:buFont typeface="Wingdings" panose="05000000000000000000" pitchFamily="2" charset="2"/>
              <a:buChar char="Ø"/>
            </a:pPr>
            <a:r>
              <a:rPr lang="zh-CN" altLang="zh-CN" sz="1600" dirty="0"/>
              <a:t>发现了</a:t>
            </a:r>
            <a:r>
              <a:rPr lang="en-US" altLang="zh-CN" sz="1600" dirty="0"/>
              <a:t>DNA</a:t>
            </a:r>
            <a:r>
              <a:rPr lang="zh-CN" altLang="zh-CN" sz="1600" dirty="0"/>
              <a:t>（脱氧核糖核酸）分子的双螺旋结构，并破译了其上所载的遗传密码。被国际科学界誉为</a:t>
            </a:r>
            <a:r>
              <a:rPr lang="en-US" altLang="zh-CN" sz="1600" dirty="0"/>
              <a:t>20</a:t>
            </a:r>
            <a:r>
              <a:rPr lang="zh-CN" altLang="zh-CN" sz="1600" dirty="0"/>
              <a:t>世纪最为重大的，能与相对论和量子力学相媲美的科学事件。</a:t>
            </a:r>
          </a:p>
          <a:p>
            <a:pPr>
              <a:spcBef>
                <a:spcPts val="600"/>
              </a:spcBef>
              <a:buClr>
                <a:srgbClr val="00B050"/>
              </a:buClr>
              <a:buFont typeface="Wingdings" panose="05000000000000000000" pitchFamily="2" charset="2"/>
              <a:buChar char="Ø"/>
            </a:pPr>
            <a:r>
              <a:rPr lang="zh-CN" altLang="zh-CN" sz="1600" dirty="0"/>
              <a:t>首次发现了</a:t>
            </a:r>
            <a:r>
              <a:rPr lang="en-US" altLang="zh-CN" sz="1600" dirty="0"/>
              <a:t>DNA</a:t>
            </a:r>
            <a:r>
              <a:rPr lang="zh-CN" altLang="zh-CN" sz="1600" dirty="0"/>
              <a:t>关键部位的原子结构，为人类从原子角度揭开生命之谜奠定了基础。</a:t>
            </a:r>
          </a:p>
          <a:p>
            <a:pPr>
              <a:spcBef>
                <a:spcPts val="600"/>
              </a:spcBef>
              <a:buClr>
                <a:srgbClr val="00B050"/>
              </a:buClr>
              <a:buFont typeface="Wingdings" panose="05000000000000000000" pitchFamily="2" charset="2"/>
              <a:buChar char="Ø"/>
            </a:pPr>
            <a:r>
              <a:rPr lang="zh-CN" altLang="zh-CN" sz="1600" dirty="0"/>
              <a:t>拍摄生物活细胞的三维结构全息像，使活细胞能在与原状况相同的生理条件下成像。这对现代生物基因研究是划时代的革命性变化。</a:t>
            </a:r>
            <a:endParaRPr lang="zh-CN" altLang="en-US" sz="1600" dirty="0"/>
          </a:p>
        </p:txBody>
      </p:sp>
      <p:sp>
        <p:nvSpPr>
          <p:cNvPr id="4" name="日期占位符 3"/>
          <p:cNvSpPr>
            <a:spLocks noGrp="1"/>
          </p:cNvSpPr>
          <p:nvPr>
            <p:ph type="dt" sz="half" idx="10"/>
          </p:nvPr>
        </p:nvSpPr>
        <p:spPr/>
        <p:txBody>
          <a:bodyPr/>
          <a:lstStyle/>
          <a:p>
            <a:pPr rtl="0">
              <a:defRPr/>
            </a:pPr>
            <a:fld id="{A4942A4C-E8CB-40E3-958A-D40428B22242}" type="datetime1">
              <a:rPr lang="zh-CN" altLang="en-US" smtClean="0">
                <a:cs typeface="+mn-cs"/>
              </a:rPr>
              <a:t>2023/2/20</a:t>
            </a:fld>
            <a:endParaRPr lang="zh-CN" altLang="en-US">
              <a:cs typeface="+mn-cs"/>
            </a:endParaRPr>
          </a:p>
        </p:txBody>
      </p:sp>
      <p:sp>
        <p:nvSpPr>
          <p:cNvPr id="5" name="灯片编号占位符 4"/>
          <p:cNvSpPr>
            <a:spLocks noGrp="1"/>
          </p:cNvSpPr>
          <p:nvPr>
            <p:ph type="sldNum" sz="quarter" idx="12"/>
          </p:nvPr>
        </p:nvSpPr>
        <p:spPr/>
        <p:txBody>
          <a:bodyPr/>
          <a:lstStyle/>
          <a:p>
            <a:pPr lvl="0" algn="l" eaLnBrk="1" hangingPunct="1"/>
            <a:fld id="{9A0DB2DC-4C9A-4742-B13C-FB6460FD3503}" type="slidenum">
              <a:rPr lang="zh-CN" altLang="en-US" sz="1400" b="0" smtClean="0"/>
              <a:t>8</a:t>
            </a:fld>
            <a:endParaRPr lang="en-US" altLang="zh-CN" sz="1400" b="0" dirty="0"/>
          </a:p>
        </p:txBody>
      </p:sp>
    </p:spTree>
    <p:extLst>
      <p:ext uri="{BB962C8B-B14F-4D97-AF65-F5344CB8AC3E}">
        <p14:creationId xmlns:p14="http://schemas.microsoft.com/office/powerpoint/2010/main" val="375818515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down)">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down)">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188640"/>
            <a:ext cx="4346104" cy="777298"/>
          </a:xfrm>
        </p:spPr>
        <p:txBody>
          <a:bodyPr/>
          <a:lstStyle/>
          <a:p>
            <a:r>
              <a:rPr lang="zh-CN" altLang="en-US" sz="2400" dirty="0">
                <a:solidFill>
                  <a:schemeClr val="tx1"/>
                </a:solidFill>
              </a:rPr>
              <a:t>杨氏模量的标准不确定度：</a:t>
            </a:r>
          </a:p>
        </p:txBody>
      </p:sp>
      <mc:AlternateContent xmlns:mc="http://schemas.openxmlformats.org/markup-compatibility/2006" xmlns:a14="http://schemas.microsoft.com/office/drawing/2010/main">
        <mc:Choice Requires="a14">
          <p:sp>
            <p:nvSpPr>
              <p:cNvPr id="5" name="Object 3">
                <a:extLst/>
              </p:cNvPr>
              <p:cNvSpPr txBox="1">
                <a:spLocks noGrp="1"/>
              </p:cNvSpPr>
              <p:nvPr>
                <p:ph idx="1"/>
              </p:nvPr>
            </p:nvSpPr>
            <p:spPr bwMode="auto">
              <a:xfrm>
                <a:off x="750892" y="2641962"/>
                <a:ext cx="8393108" cy="1810866"/>
              </a:xfrm>
              <a:prstGeom prst="rect">
                <a:avLst/>
              </a:prstGeom>
              <a:solidFill>
                <a:schemeClr val="accent1">
                  <a:lumMod val="40000"/>
                  <a:lumOff val="60000"/>
                </a:schemeClr>
              </a:solidFill>
              <a:ln>
                <a:noFill/>
              </a:ln>
              <a:extLst/>
            </p:spPr>
            <p:txBody>
              <a:bodyPr>
                <a:noAutofit/>
              </a:bodyPr>
              <a:lstStyle/>
              <a:p>
                <a:pPr>
                  <a:lnSpc>
                    <a:spcPct val="120000"/>
                  </a:lnSpc>
                  <a:spcBef>
                    <a:spcPts val="600"/>
                  </a:spcBef>
                </a:pPr>
                <a14:m>
                  <m:oMath xmlns:m="http://schemas.openxmlformats.org/officeDocument/2006/math">
                    <m:r>
                      <a:rPr lang="zh-CN" altLang="en-US" sz="1600" i="1" smtClean="0">
                        <a:solidFill>
                          <a:srgbClr val="000000"/>
                        </a:solidFill>
                        <a:latin typeface="Cambria Math" panose="02040503050406030204" pitchFamily="18" charset="0"/>
                      </a:rPr>
                      <m:t>𝐸</m:t>
                    </m:r>
                    <m:r>
                      <a:rPr lang="zh-CN" altLang="en-US" sz="1600" i="1" smtClean="0">
                        <a:solidFill>
                          <a:srgbClr val="000000"/>
                        </a:solidFill>
                        <a:latin typeface="Cambria Math" panose="02040503050406030204" pitchFamily="18" charset="0"/>
                      </a:rPr>
                      <m:t>=</m:t>
                    </m:r>
                    <m:rad>
                      <m:radPr>
                        <m:degHide m:val="on"/>
                        <m:ctrlPr>
                          <a:rPr lang="zh-CN" altLang="en-US" sz="1600" i="1">
                            <a:solidFill>
                              <a:srgbClr val="000000"/>
                            </a:solidFill>
                            <a:latin typeface="Cambria Math" panose="02040503050406030204" pitchFamily="18" charset="0"/>
                          </a:rPr>
                        </m:ctrlPr>
                      </m:radPr>
                      <m:deg/>
                      <m:e>
                        <m:sSup>
                          <m:sSupPr>
                            <m:ctrlPr>
                              <a:rPr lang="zh-CN" altLang="en-US" sz="1600" i="1">
                                <a:solidFill>
                                  <a:srgbClr val="000000"/>
                                </a:solidFill>
                                <a:latin typeface="Cambria Math" panose="02040503050406030204" pitchFamily="18" charset="0"/>
                              </a:rPr>
                            </m:ctrlPr>
                          </m:sSupPr>
                          <m:e>
                            <m:d>
                              <m:dPr>
                                <m:ctrlPr>
                                  <a:rPr lang="zh-CN" altLang="en-US" sz="1600" i="1">
                                    <a:solidFill>
                                      <a:srgbClr val="000000"/>
                                    </a:solidFill>
                                    <a:latin typeface="Cambria Math" panose="02040503050406030204" pitchFamily="18" charset="0"/>
                                  </a:rPr>
                                </m:ctrlPr>
                              </m:dPr>
                              <m:e>
                                <m:f>
                                  <m:fPr>
                                    <m:ctrlPr>
                                      <a:rPr lang="zh-CN" altLang="en-US" sz="1600" i="1">
                                        <a:solidFill>
                                          <a:srgbClr val="000000"/>
                                        </a:solidFill>
                                        <a:latin typeface="Cambria Math" panose="02040503050406030204" pitchFamily="18" charset="0"/>
                                      </a:rPr>
                                    </m:ctrlPr>
                                  </m:fPr>
                                  <m:num>
                                    <m:r>
                                      <a:rPr lang="zh-CN" altLang="en-US" sz="1600" i="1">
                                        <a:solidFill>
                                          <a:srgbClr val="000000"/>
                                        </a:solidFill>
                                        <a:latin typeface="Cambria Math" panose="02040503050406030204" pitchFamily="18" charset="0"/>
                                      </a:rPr>
                                      <m:t>𝜕</m:t>
                                    </m:r>
                                    <m:r>
                                      <m:rPr>
                                        <m:sty m:val="p"/>
                                      </m:rPr>
                                      <a:rPr lang="en-US" altLang="zh-CN" sz="1600" i="1">
                                        <a:solidFill>
                                          <a:srgbClr val="000000"/>
                                        </a:solidFill>
                                        <a:latin typeface="Cambria Math" panose="02040503050406030204" pitchFamily="18" charset="0"/>
                                      </a:rPr>
                                      <m:t>Y</m:t>
                                    </m:r>
                                  </m:num>
                                  <m:den>
                                    <m:r>
                                      <a:rPr lang="zh-CN" altLang="en-US" sz="1600" i="1">
                                        <a:solidFill>
                                          <a:srgbClr val="000000"/>
                                        </a:solidFill>
                                        <a:latin typeface="Cambria Math" panose="02040503050406030204" pitchFamily="18" charset="0"/>
                                      </a:rPr>
                                      <m:t>𝜕</m:t>
                                    </m:r>
                                    <m:r>
                                      <a:rPr lang="en-US" altLang="zh-CN" sz="1600" i="1">
                                        <a:solidFill>
                                          <a:srgbClr val="000000"/>
                                        </a:solidFill>
                                        <a:latin typeface="Cambria Math" panose="02040503050406030204" pitchFamily="18" charset="0"/>
                                      </a:rPr>
                                      <m:t>𝐹</m:t>
                                    </m:r>
                                  </m:den>
                                </m:f>
                              </m:e>
                            </m:d>
                          </m:e>
                          <m:sup>
                            <m:r>
                              <a:rPr lang="zh-CN" altLang="en-US" sz="1600" i="1">
                                <a:solidFill>
                                  <a:srgbClr val="000000"/>
                                </a:solidFill>
                                <a:latin typeface="Cambria Math" panose="02040503050406030204" pitchFamily="18" charset="0"/>
                              </a:rPr>
                              <m:t>2</m:t>
                            </m:r>
                          </m:sup>
                        </m:sSup>
                        <m:sSup>
                          <m:sSupPr>
                            <m:ctrlPr>
                              <a:rPr lang="zh-CN" altLang="en-US" sz="1600" i="1">
                                <a:solidFill>
                                  <a:srgbClr val="000000"/>
                                </a:solidFill>
                                <a:latin typeface="Cambria Math" panose="02040503050406030204" pitchFamily="18" charset="0"/>
                              </a:rPr>
                            </m:ctrlPr>
                          </m:sSupPr>
                          <m:e>
                            <m:d>
                              <m:dPr>
                                <m:ctrlPr>
                                  <a:rPr lang="zh-CN" altLang="en-US" sz="1600" i="1">
                                    <a:solidFill>
                                      <a:srgbClr val="000000"/>
                                    </a:solidFill>
                                    <a:latin typeface="Cambria Math" panose="02040503050406030204" pitchFamily="18" charset="0"/>
                                  </a:rPr>
                                </m:ctrlPr>
                              </m:dPr>
                              <m:e>
                                <m:f>
                                  <m:fPr>
                                    <m:ctrlPr>
                                      <a:rPr lang="zh-CN" altLang="en-US" sz="1600" i="1" smtClean="0">
                                        <a:solidFill>
                                          <a:srgbClr val="000000"/>
                                        </a:solidFill>
                                        <a:latin typeface="Cambria Math" panose="02040503050406030204" pitchFamily="18" charset="0"/>
                                      </a:rPr>
                                    </m:ctrlPr>
                                  </m:fPr>
                                  <m:num>
                                    <m:sSub>
                                      <m:sSubPr>
                                        <m:ctrlPr>
                                          <a:rPr lang="zh-CN" altLang="en-US" sz="1600" i="1">
                                            <a:solidFill>
                                              <a:srgbClr val="000000"/>
                                            </a:solidFill>
                                            <a:latin typeface="Cambria Math" panose="02040503050406030204" pitchFamily="18" charset="0"/>
                                          </a:rPr>
                                        </m:ctrlPr>
                                      </m:sSubPr>
                                      <m:e>
                                        <m:r>
                                          <a:rPr lang="en-US" altLang="zh-CN" sz="1600" b="0" i="1" smtClean="0">
                                            <a:solidFill>
                                              <a:srgbClr val="000000"/>
                                            </a:solidFill>
                                            <a:latin typeface="Cambria Math" panose="02040503050406030204" pitchFamily="18" charset="0"/>
                                          </a:rPr>
                                          <m:t>𝑈</m:t>
                                        </m:r>
                                      </m:e>
                                      <m:sub>
                                        <m:r>
                                          <a:rPr lang="en-US" altLang="zh-CN" sz="1600" b="0" i="1" smtClean="0">
                                            <a:solidFill>
                                              <a:srgbClr val="000000"/>
                                            </a:solidFill>
                                            <a:latin typeface="Cambria Math" panose="02040503050406030204" pitchFamily="18" charset="0"/>
                                          </a:rPr>
                                          <m:t>𝑠𝐹</m:t>
                                        </m:r>
                                      </m:sub>
                                    </m:sSub>
                                  </m:num>
                                  <m:den>
                                    <m:acc>
                                      <m:accPr>
                                        <m:chr m:val="̄"/>
                                        <m:ctrlPr>
                                          <a:rPr lang="zh-CN" altLang="en-US" sz="1600" i="1">
                                            <a:solidFill>
                                              <a:srgbClr val="000000"/>
                                            </a:solidFill>
                                            <a:latin typeface="Cambria Math" panose="02040503050406030204" pitchFamily="18" charset="0"/>
                                          </a:rPr>
                                        </m:ctrlPr>
                                      </m:accPr>
                                      <m:e>
                                        <m:r>
                                          <a:rPr lang="zh-CN" altLang="en-US" sz="1600" i="1">
                                            <a:solidFill>
                                              <a:srgbClr val="000000"/>
                                            </a:solidFill>
                                            <a:latin typeface="Cambria Math" panose="02040503050406030204" pitchFamily="18" charset="0"/>
                                          </a:rPr>
                                          <m:t>𝑁</m:t>
                                        </m:r>
                                      </m:e>
                                    </m:acc>
                                  </m:den>
                                </m:f>
                              </m:e>
                            </m:d>
                          </m:e>
                          <m:sup>
                            <m:r>
                              <a:rPr lang="zh-CN" altLang="en-US" sz="1600" i="1">
                                <a:solidFill>
                                  <a:srgbClr val="000000"/>
                                </a:solidFill>
                                <a:latin typeface="Cambria Math" panose="02040503050406030204" pitchFamily="18" charset="0"/>
                              </a:rPr>
                              <m:t>2</m:t>
                            </m:r>
                          </m:sup>
                        </m:sSup>
                        <m:r>
                          <a:rPr lang="zh-CN" altLang="en-US" sz="1600" i="1">
                            <a:solidFill>
                              <a:srgbClr val="000000"/>
                            </a:solidFill>
                            <a:latin typeface="Cambria Math" panose="02040503050406030204" pitchFamily="18" charset="0"/>
                          </a:rPr>
                          <m:t>+</m:t>
                        </m:r>
                        <m:sSup>
                          <m:sSupPr>
                            <m:ctrlPr>
                              <a:rPr lang="zh-CN" altLang="en-US" sz="1600" i="1">
                                <a:solidFill>
                                  <a:srgbClr val="000000"/>
                                </a:solidFill>
                                <a:latin typeface="Cambria Math" panose="02040503050406030204" pitchFamily="18" charset="0"/>
                              </a:rPr>
                            </m:ctrlPr>
                          </m:sSupPr>
                          <m:e>
                            <m:d>
                              <m:dPr>
                                <m:ctrlPr>
                                  <a:rPr lang="zh-CN" altLang="en-US" sz="1600" i="1">
                                    <a:solidFill>
                                      <a:srgbClr val="000000"/>
                                    </a:solidFill>
                                    <a:latin typeface="Cambria Math" panose="02040503050406030204" pitchFamily="18" charset="0"/>
                                  </a:rPr>
                                </m:ctrlPr>
                              </m:dPr>
                              <m:e>
                                <m:f>
                                  <m:fPr>
                                    <m:ctrlPr>
                                      <a:rPr lang="zh-CN" altLang="en-US" sz="1600" i="1">
                                        <a:solidFill>
                                          <a:srgbClr val="000000"/>
                                        </a:solidFill>
                                        <a:latin typeface="Cambria Math" panose="02040503050406030204" pitchFamily="18" charset="0"/>
                                      </a:rPr>
                                    </m:ctrlPr>
                                  </m:fPr>
                                  <m:num>
                                    <m:r>
                                      <a:rPr lang="zh-CN" altLang="en-US" sz="1600" i="1">
                                        <a:solidFill>
                                          <a:srgbClr val="000000"/>
                                        </a:solidFill>
                                        <a:latin typeface="Cambria Math" panose="02040503050406030204" pitchFamily="18" charset="0"/>
                                      </a:rPr>
                                      <m:t>𝜕</m:t>
                                    </m:r>
                                    <m:r>
                                      <a:rPr lang="en-US" altLang="zh-CN" sz="1600" i="1">
                                        <a:solidFill>
                                          <a:srgbClr val="000000"/>
                                        </a:solidFill>
                                        <a:latin typeface="Cambria Math" panose="02040503050406030204" pitchFamily="18" charset="0"/>
                                      </a:rPr>
                                      <m:t>𝑌</m:t>
                                    </m:r>
                                  </m:num>
                                  <m:den>
                                    <m:r>
                                      <a:rPr lang="zh-CN" altLang="en-US" sz="1600" i="1">
                                        <a:solidFill>
                                          <a:srgbClr val="000000"/>
                                        </a:solidFill>
                                        <a:latin typeface="Cambria Math" panose="02040503050406030204" pitchFamily="18" charset="0"/>
                                      </a:rPr>
                                      <m:t>𝜕</m:t>
                                    </m:r>
                                    <m:r>
                                      <a:rPr lang="en-US" altLang="zh-CN" sz="1600" i="1">
                                        <a:solidFill>
                                          <a:srgbClr val="000000"/>
                                        </a:solidFill>
                                        <a:latin typeface="Cambria Math" panose="02040503050406030204" pitchFamily="18" charset="0"/>
                                      </a:rPr>
                                      <m:t>𝐿</m:t>
                                    </m:r>
                                  </m:den>
                                </m:f>
                              </m:e>
                            </m:d>
                          </m:e>
                          <m:sup>
                            <m:r>
                              <a:rPr lang="zh-CN" altLang="en-US" sz="1600" i="1">
                                <a:solidFill>
                                  <a:srgbClr val="000000"/>
                                </a:solidFill>
                                <a:latin typeface="Cambria Math" panose="02040503050406030204" pitchFamily="18" charset="0"/>
                              </a:rPr>
                              <m:t>2</m:t>
                            </m:r>
                          </m:sup>
                        </m:sSup>
                        <m:sSup>
                          <m:sSupPr>
                            <m:ctrlPr>
                              <a:rPr lang="zh-CN" altLang="en-US" sz="1600" i="1">
                                <a:solidFill>
                                  <a:srgbClr val="000000"/>
                                </a:solidFill>
                                <a:latin typeface="Cambria Math" panose="02040503050406030204" pitchFamily="18" charset="0"/>
                              </a:rPr>
                            </m:ctrlPr>
                          </m:sSupPr>
                          <m:e>
                            <m:d>
                              <m:dPr>
                                <m:ctrlPr>
                                  <a:rPr lang="zh-CN" altLang="en-US" sz="1600" i="1">
                                    <a:solidFill>
                                      <a:srgbClr val="000000"/>
                                    </a:solidFill>
                                    <a:latin typeface="Cambria Math" panose="02040503050406030204" pitchFamily="18" charset="0"/>
                                  </a:rPr>
                                </m:ctrlPr>
                              </m:dPr>
                              <m:e>
                                <m:f>
                                  <m:fPr>
                                    <m:ctrlPr>
                                      <a:rPr lang="zh-CN" altLang="en-US" sz="1600" i="1">
                                        <a:solidFill>
                                          <a:srgbClr val="000000"/>
                                        </a:solidFill>
                                        <a:latin typeface="Cambria Math" panose="02040503050406030204" pitchFamily="18" charset="0"/>
                                      </a:rPr>
                                    </m:ctrlPr>
                                  </m:fPr>
                                  <m:num>
                                    <m:sSub>
                                      <m:sSubPr>
                                        <m:ctrlPr>
                                          <a:rPr lang="en-US" altLang="zh-CN" sz="1600" i="1" smtClean="0">
                                            <a:solidFill>
                                              <a:srgbClr val="000000"/>
                                            </a:solidFill>
                                            <a:latin typeface="Cambria Math" panose="02040503050406030204" pitchFamily="18" charset="0"/>
                                          </a:rPr>
                                        </m:ctrlPr>
                                      </m:sSubPr>
                                      <m:e>
                                        <m:r>
                                          <a:rPr lang="en-US" altLang="zh-CN" sz="1600" b="0" i="1" smtClean="0">
                                            <a:solidFill>
                                              <a:srgbClr val="000000"/>
                                            </a:solidFill>
                                            <a:latin typeface="Cambria Math" panose="02040503050406030204" pitchFamily="18" charset="0"/>
                                          </a:rPr>
                                          <m:t>𝑈</m:t>
                                        </m:r>
                                      </m:e>
                                      <m:sub>
                                        <m:r>
                                          <a:rPr lang="en-US" altLang="zh-CN" sz="1600" b="0" i="1" smtClean="0">
                                            <a:solidFill>
                                              <a:srgbClr val="000000"/>
                                            </a:solidFill>
                                            <a:latin typeface="Cambria Math" panose="02040503050406030204" pitchFamily="18" charset="0"/>
                                          </a:rPr>
                                          <m:t>𝑠𝐿</m:t>
                                        </m:r>
                                      </m:sub>
                                    </m:sSub>
                                  </m:num>
                                  <m:den>
                                    <m:acc>
                                      <m:accPr>
                                        <m:chr m:val="̄"/>
                                        <m:ctrlPr>
                                          <a:rPr lang="zh-CN" altLang="en-US" sz="1600" i="1">
                                            <a:solidFill>
                                              <a:srgbClr val="000000"/>
                                            </a:solidFill>
                                            <a:latin typeface="Cambria Math" panose="02040503050406030204" pitchFamily="18" charset="0"/>
                                          </a:rPr>
                                        </m:ctrlPr>
                                      </m:accPr>
                                      <m:e>
                                        <m:r>
                                          <a:rPr lang="zh-CN" altLang="en-US" sz="1600" i="1">
                                            <a:solidFill>
                                              <a:srgbClr val="000000"/>
                                            </a:solidFill>
                                            <a:latin typeface="Cambria Math" panose="02040503050406030204" pitchFamily="18" charset="0"/>
                                          </a:rPr>
                                          <m:t>𝑁</m:t>
                                        </m:r>
                                      </m:e>
                                    </m:acc>
                                  </m:den>
                                </m:f>
                              </m:e>
                            </m:d>
                          </m:e>
                          <m:sup>
                            <m:r>
                              <a:rPr lang="zh-CN" altLang="en-US" sz="1600" i="1">
                                <a:solidFill>
                                  <a:srgbClr val="000000"/>
                                </a:solidFill>
                                <a:latin typeface="Cambria Math" panose="02040503050406030204" pitchFamily="18" charset="0"/>
                              </a:rPr>
                              <m:t>2</m:t>
                            </m:r>
                          </m:sup>
                        </m:sSup>
                        <m:r>
                          <a:rPr lang="zh-CN" altLang="en-US" sz="1600" i="1">
                            <a:solidFill>
                              <a:srgbClr val="000000"/>
                            </a:solidFill>
                            <a:latin typeface="Cambria Math" panose="02040503050406030204" pitchFamily="18" charset="0"/>
                          </a:rPr>
                          <m:t>+</m:t>
                        </m:r>
                        <m:sSup>
                          <m:sSupPr>
                            <m:ctrlPr>
                              <a:rPr lang="zh-CN" altLang="en-US" sz="1600" i="1">
                                <a:solidFill>
                                  <a:srgbClr val="000000"/>
                                </a:solidFill>
                                <a:latin typeface="Cambria Math" panose="02040503050406030204" pitchFamily="18" charset="0"/>
                              </a:rPr>
                            </m:ctrlPr>
                          </m:sSupPr>
                          <m:e>
                            <m:d>
                              <m:dPr>
                                <m:ctrlPr>
                                  <a:rPr lang="zh-CN" altLang="en-US" sz="1600" i="1">
                                    <a:solidFill>
                                      <a:srgbClr val="000000"/>
                                    </a:solidFill>
                                    <a:latin typeface="Cambria Math" panose="02040503050406030204" pitchFamily="18" charset="0"/>
                                  </a:rPr>
                                </m:ctrlPr>
                              </m:dPr>
                              <m:e>
                                <m:f>
                                  <m:fPr>
                                    <m:ctrlPr>
                                      <a:rPr lang="zh-CN" altLang="en-US" sz="1600" i="1">
                                        <a:solidFill>
                                          <a:srgbClr val="000000"/>
                                        </a:solidFill>
                                        <a:latin typeface="Cambria Math" panose="02040503050406030204" pitchFamily="18" charset="0"/>
                                      </a:rPr>
                                    </m:ctrlPr>
                                  </m:fPr>
                                  <m:num>
                                    <m:r>
                                      <a:rPr lang="zh-CN" altLang="en-US" sz="1600" i="1">
                                        <a:solidFill>
                                          <a:srgbClr val="000000"/>
                                        </a:solidFill>
                                        <a:latin typeface="Cambria Math" panose="02040503050406030204" pitchFamily="18" charset="0"/>
                                      </a:rPr>
                                      <m:t>𝜕</m:t>
                                    </m:r>
                                    <m:r>
                                      <a:rPr lang="en-US" altLang="zh-CN" sz="1600" i="1">
                                        <a:solidFill>
                                          <a:srgbClr val="000000"/>
                                        </a:solidFill>
                                        <a:latin typeface="Cambria Math" panose="02040503050406030204" pitchFamily="18" charset="0"/>
                                      </a:rPr>
                                      <m:t>𝑌</m:t>
                                    </m:r>
                                  </m:num>
                                  <m:den>
                                    <m:r>
                                      <a:rPr lang="zh-CN" altLang="en-US" sz="1600" i="1">
                                        <a:solidFill>
                                          <a:srgbClr val="000000"/>
                                        </a:solidFill>
                                        <a:latin typeface="Cambria Math" panose="02040503050406030204" pitchFamily="18" charset="0"/>
                                      </a:rPr>
                                      <m:t>𝜕</m:t>
                                    </m:r>
                                    <m:r>
                                      <a:rPr lang="en-US" altLang="zh-CN" sz="1600" i="1">
                                        <a:solidFill>
                                          <a:srgbClr val="000000"/>
                                        </a:solidFill>
                                        <a:latin typeface="Cambria Math" panose="02040503050406030204" pitchFamily="18" charset="0"/>
                                      </a:rPr>
                                      <m:t>𝐷</m:t>
                                    </m:r>
                                  </m:den>
                                </m:f>
                              </m:e>
                            </m:d>
                          </m:e>
                          <m:sup>
                            <m:r>
                              <a:rPr lang="zh-CN" altLang="en-US" sz="1600" i="1">
                                <a:solidFill>
                                  <a:srgbClr val="000000"/>
                                </a:solidFill>
                                <a:latin typeface="Cambria Math" panose="02040503050406030204" pitchFamily="18" charset="0"/>
                              </a:rPr>
                              <m:t>2</m:t>
                            </m:r>
                          </m:sup>
                        </m:sSup>
                        <m:sSup>
                          <m:sSupPr>
                            <m:ctrlPr>
                              <a:rPr lang="zh-CN" altLang="en-US" sz="1600" i="1">
                                <a:solidFill>
                                  <a:srgbClr val="000000"/>
                                </a:solidFill>
                                <a:latin typeface="Cambria Math" panose="02040503050406030204" pitchFamily="18" charset="0"/>
                              </a:rPr>
                            </m:ctrlPr>
                          </m:sSupPr>
                          <m:e>
                            <m:d>
                              <m:dPr>
                                <m:ctrlPr>
                                  <a:rPr lang="zh-CN" altLang="en-US" sz="1600" i="1">
                                    <a:solidFill>
                                      <a:srgbClr val="000000"/>
                                    </a:solidFill>
                                    <a:latin typeface="Cambria Math" panose="02040503050406030204" pitchFamily="18" charset="0"/>
                                  </a:rPr>
                                </m:ctrlPr>
                              </m:dPr>
                              <m:e>
                                <m:f>
                                  <m:fPr>
                                    <m:ctrlPr>
                                      <a:rPr lang="zh-CN" altLang="en-US" sz="1600" i="1">
                                        <a:solidFill>
                                          <a:srgbClr val="000000"/>
                                        </a:solidFill>
                                        <a:latin typeface="Cambria Math" panose="02040503050406030204" pitchFamily="18" charset="0"/>
                                      </a:rPr>
                                    </m:ctrlPr>
                                  </m:fPr>
                                  <m:num>
                                    <m:sSub>
                                      <m:sSubPr>
                                        <m:ctrlPr>
                                          <a:rPr lang="en-US" altLang="zh-CN" sz="1600" i="1" smtClean="0">
                                            <a:solidFill>
                                              <a:srgbClr val="000000"/>
                                            </a:solidFill>
                                            <a:latin typeface="Cambria Math" panose="02040503050406030204" pitchFamily="18" charset="0"/>
                                          </a:rPr>
                                        </m:ctrlPr>
                                      </m:sSubPr>
                                      <m:e>
                                        <m:r>
                                          <a:rPr lang="en-US" altLang="zh-CN" sz="1600" b="0" i="1" smtClean="0">
                                            <a:solidFill>
                                              <a:srgbClr val="000000"/>
                                            </a:solidFill>
                                            <a:latin typeface="Cambria Math" panose="02040503050406030204" pitchFamily="18" charset="0"/>
                                          </a:rPr>
                                          <m:t>𝑈</m:t>
                                        </m:r>
                                      </m:e>
                                      <m:sub>
                                        <m:r>
                                          <a:rPr lang="en-US" altLang="zh-CN" sz="1600" b="0" i="1" smtClean="0">
                                            <a:solidFill>
                                              <a:srgbClr val="000000"/>
                                            </a:solidFill>
                                            <a:latin typeface="Cambria Math" panose="02040503050406030204" pitchFamily="18" charset="0"/>
                                          </a:rPr>
                                          <m:t>𝑠𝐷</m:t>
                                        </m:r>
                                      </m:sub>
                                    </m:sSub>
                                  </m:num>
                                  <m:den>
                                    <m:acc>
                                      <m:accPr>
                                        <m:chr m:val="̄"/>
                                        <m:ctrlPr>
                                          <a:rPr lang="zh-CN" altLang="en-US" sz="1600" i="1">
                                            <a:solidFill>
                                              <a:srgbClr val="000000"/>
                                            </a:solidFill>
                                            <a:latin typeface="Cambria Math" panose="02040503050406030204" pitchFamily="18" charset="0"/>
                                          </a:rPr>
                                        </m:ctrlPr>
                                      </m:accPr>
                                      <m:e>
                                        <m:r>
                                          <a:rPr lang="zh-CN" altLang="en-US" sz="1600" i="1">
                                            <a:solidFill>
                                              <a:srgbClr val="000000"/>
                                            </a:solidFill>
                                            <a:latin typeface="Cambria Math" panose="02040503050406030204" pitchFamily="18" charset="0"/>
                                          </a:rPr>
                                          <m:t>𝑁</m:t>
                                        </m:r>
                                      </m:e>
                                    </m:acc>
                                  </m:den>
                                </m:f>
                              </m:e>
                            </m:d>
                          </m:e>
                          <m:sup>
                            <m:r>
                              <a:rPr lang="zh-CN" altLang="en-US" sz="1600" i="1">
                                <a:solidFill>
                                  <a:srgbClr val="000000"/>
                                </a:solidFill>
                                <a:latin typeface="Cambria Math" panose="02040503050406030204" pitchFamily="18" charset="0"/>
                              </a:rPr>
                              <m:t>2</m:t>
                            </m:r>
                          </m:sup>
                        </m:sSup>
                        <m:r>
                          <a:rPr lang="zh-CN" altLang="en-US" sz="1600" i="1">
                            <a:solidFill>
                              <a:srgbClr val="000000"/>
                            </a:solidFill>
                            <a:latin typeface="Cambria Math" panose="02040503050406030204" pitchFamily="18" charset="0"/>
                          </a:rPr>
                          <m:t>+</m:t>
                        </m:r>
                        <m:sSup>
                          <m:sSupPr>
                            <m:ctrlPr>
                              <a:rPr lang="zh-CN" altLang="en-US" sz="1600" i="1">
                                <a:solidFill>
                                  <a:srgbClr val="000000"/>
                                </a:solidFill>
                                <a:latin typeface="Cambria Math" panose="02040503050406030204" pitchFamily="18" charset="0"/>
                              </a:rPr>
                            </m:ctrlPr>
                          </m:sSupPr>
                          <m:e>
                            <m:d>
                              <m:dPr>
                                <m:ctrlPr>
                                  <a:rPr lang="zh-CN" altLang="en-US" sz="1600" i="1">
                                    <a:solidFill>
                                      <a:srgbClr val="000000"/>
                                    </a:solidFill>
                                    <a:latin typeface="Cambria Math" panose="02040503050406030204" pitchFamily="18" charset="0"/>
                                  </a:rPr>
                                </m:ctrlPr>
                              </m:dPr>
                              <m:e>
                                <m:f>
                                  <m:fPr>
                                    <m:ctrlPr>
                                      <a:rPr lang="zh-CN" altLang="en-US" sz="1600" i="1">
                                        <a:solidFill>
                                          <a:srgbClr val="000000"/>
                                        </a:solidFill>
                                        <a:latin typeface="Cambria Math" panose="02040503050406030204" pitchFamily="18" charset="0"/>
                                      </a:rPr>
                                    </m:ctrlPr>
                                  </m:fPr>
                                  <m:num>
                                    <m:r>
                                      <a:rPr lang="zh-CN" altLang="en-US" sz="1600" i="1">
                                        <a:solidFill>
                                          <a:srgbClr val="000000"/>
                                        </a:solidFill>
                                        <a:latin typeface="Cambria Math" panose="02040503050406030204" pitchFamily="18" charset="0"/>
                                      </a:rPr>
                                      <m:t>𝜕</m:t>
                                    </m:r>
                                    <m:r>
                                      <a:rPr lang="en-US" altLang="zh-CN" sz="1600" i="1">
                                        <a:solidFill>
                                          <a:srgbClr val="000000"/>
                                        </a:solidFill>
                                        <a:latin typeface="Cambria Math" panose="02040503050406030204" pitchFamily="18" charset="0"/>
                                      </a:rPr>
                                      <m:t>𝑌</m:t>
                                    </m:r>
                                  </m:num>
                                  <m:den>
                                    <m:r>
                                      <a:rPr lang="zh-CN" altLang="en-US" sz="1600" i="1">
                                        <a:solidFill>
                                          <a:srgbClr val="000000"/>
                                        </a:solidFill>
                                        <a:latin typeface="Cambria Math" panose="02040503050406030204" pitchFamily="18" charset="0"/>
                                      </a:rPr>
                                      <m:t>𝜕</m:t>
                                    </m:r>
                                    <m:r>
                                      <a:rPr lang="en-US" altLang="zh-CN" sz="1600" i="1">
                                        <a:solidFill>
                                          <a:srgbClr val="000000"/>
                                        </a:solidFill>
                                        <a:latin typeface="Cambria Math" panose="02040503050406030204" pitchFamily="18" charset="0"/>
                                      </a:rPr>
                                      <m:t>𝑑</m:t>
                                    </m:r>
                                  </m:den>
                                </m:f>
                              </m:e>
                            </m:d>
                          </m:e>
                          <m:sup>
                            <m:r>
                              <a:rPr lang="zh-CN" altLang="en-US" sz="1600" i="1">
                                <a:solidFill>
                                  <a:srgbClr val="000000"/>
                                </a:solidFill>
                                <a:latin typeface="Cambria Math" panose="02040503050406030204" pitchFamily="18" charset="0"/>
                              </a:rPr>
                              <m:t>2</m:t>
                            </m:r>
                          </m:sup>
                        </m:sSup>
                        <m:sSup>
                          <m:sSupPr>
                            <m:ctrlPr>
                              <a:rPr lang="zh-CN" altLang="en-US" sz="1600" i="1">
                                <a:solidFill>
                                  <a:srgbClr val="000000"/>
                                </a:solidFill>
                                <a:latin typeface="Cambria Math" panose="02040503050406030204" pitchFamily="18" charset="0"/>
                              </a:rPr>
                            </m:ctrlPr>
                          </m:sSupPr>
                          <m:e>
                            <m:d>
                              <m:dPr>
                                <m:ctrlPr>
                                  <a:rPr lang="zh-CN" altLang="en-US" sz="1600" i="1">
                                    <a:solidFill>
                                      <a:srgbClr val="000000"/>
                                    </a:solidFill>
                                    <a:latin typeface="Cambria Math" panose="02040503050406030204" pitchFamily="18" charset="0"/>
                                  </a:rPr>
                                </m:ctrlPr>
                              </m:dPr>
                              <m:e>
                                <m:f>
                                  <m:fPr>
                                    <m:ctrlPr>
                                      <a:rPr lang="zh-CN" altLang="en-US" sz="1600" i="1">
                                        <a:solidFill>
                                          <a:srgbClr val="000000"/>
                                        </a:solidFill>
                                        <a:latin typeface="Cambria Math" panose="02040503050406030204" pitchFamily="18" charset="0"/>
                                      </a:rPr>
                                    </m:ctrlPr>
                                  </m:fPr>
                                  <m:num>
                                    <m:sSub>
                                      <m:sSubPr>
                                        <m:ctrlPr>
                                          <a:rPr lang="en-US" altLang="zh-CN" sz="1600" i="1" smtClean="0">
                                            <a:solidFill>
                                              <a:srgbClr val="000000"/>
                                            </a:solidFill>
                                            <a:latin typeface="Cambria Math" panose="02040503050406030204" pitchFamily="18" charset="0"/>
                                          </a:rPr>
                                        </m:ctrlPr>
                                      </m:sSubPr>
                                      <m:e>
                                        <m:r>
                                          <a:rPr lang="en-US" altLang="zh-CN" sz="1600" b="0" i="1" smtClean="0">
                                            <a:solidFill>
                                              <a:srgbClr val="000000"/>
                                            </a:solidFill>
                                            <a:latin typeface="Cambria Math" panose="02040503050406030204" pitchFamily="18" charset="0"/>
                                          </a:rPr>
                                          <m:t>𝑈</m:t>
                                        </m:r>
                                      </m:e>
                                      <m:sub>
                                        <m:r>
                                          <a:rPr lang="en-US" altLang="zh-CN" sz="1600" b="0" i="1" smtClean="0">
                                            <a:solidFill>
                                              <a:srgbClr val="000000"/>
                                            </a:solidFill>
                                            <a:latin typeface="Cambria Math" panose="02040503050406030204" pitchFamily="18" charset="0"/>
                                          </a:rPr>
                                          <m:t>𝑠𝑑</m:t>
                                        </m:r>
                                      </m:sub>
                                    </m:sSub>
                                  </m:num>
                                  <m:den>
                                    <m:acc>
                                      <m:accPr>
                                        <m:chr m:val="̄"/>
                                        <m:ctrlPr>
                                          <a:rPr lang="zh-CN" altLang="en-US" sz="1600" i="1">
                                            <a:solidFill>
                                              <a:srgbClr val="000000"/>
                                            </a:solidFill>
                                            <a:latin typeface="Cambria Math" panose="02040503050406030204" pitchFamily="18" charset="0"/>
                                          </a:rPr>
                                        </m:ctrlPr>
                                      </m:accPr>
                                      <m:e>
                                        <m:r>
                                          <a:rPr lang="zh-CN" altLang="en-US" sz="1600" i="1">
                                            <a:solidFill>
                                              <a:srgbClr val="000000"/>
                                            </a:solidFill>
                                            <a:latin typeface="Cambria Math" panose="02040503050406030204" pitchFamily="18" charset="0"/>
                                          </a:rPr>
                                          <m:t>𝑁</m:t>
                                        </m:r>
                                      </m:e>
                                    </m:acc>
                                  </m:den>
                                </m:f>
                              </m:e>
                            </m:d>
                          </m:e>
                          <m:sup>
                            <m:r>
                              <a:rPr lang="zh-CN" altLang="en-US" sz="1600" i="1">
                                <a:solidFill>
                                  <a:srgbClr val="000000"/>
                                </a:solidFill>
                                <a:latin typeface="Cambria Math" panose="02040503050406030204" pitchFamily="18" charset="0"/>
                              </a:rPr>
                              <m:t>2</m:t>
                            </m:r>
                          </m:sup>
                        </m:sSup>
                        <m:r>
                          <a:rPr lang="en-US" altLang="zh-CN" sz="1600" i="1">
                            <a:solidFill>
                              <a:srgbClr val="000000"/>
                            </a:solidFill>
                            <a:latin typeface="Cambria Math" panose="02040503050406030204" pitchFamily="18" charset="0"/>
                          </a:rPr>
                          <m:t>+</m:t>
                        </m:r>
                        <m:sSup>
                          <m:sSupPr>
                            <m:ctrlPr>
                              <a:rPr lang="zh-CN" altLang="en-US" sz="1600" i="1">
                                <a:solidFill>
                                  <a:srgbClr val="000000"/>
                                </a:solidFill>
                                <a:latin typeface="Cambria Math" panose="02040503050406030204" pitchFamily="18" charset="0"/>
                              </a:rPr>
                            </m:ctrlPr>
                          </m:sSupPr>
                          <m:e>
                            <m:d>
                              <m:dPr>
                                <m:ctrlPr>
                                  <a:rPr lang="zh-CN" altLang="en-US" sz="1600" i="1">
                                    <a:solidFill>
                                      <a:srgbClr val="000000"/>
                                    </a:solidFill>
                                    <a:latin typeface="Cambria Math" panose="02040503050406030204" pitchFamily="18" charset="0"/>
                                  </a:rPr>
                                </m:ctrlPr>
                              </m:dPr>
                              <m:e>
                                <m:f>
                                  <m:fPr>
                                    <m:ctrlPr>
                                      <a:rPr lang="zh-CN" altLang="en-US" sz="1600" i="1">
                                        <a:solidFill>
                                          <a:srgbClr val="000000"/>
                                        </a:solidFill>
                                        <a:latin typeface="Cambria Math" panose="02040503050406030204" pitchFamily="18" charset="0"/>
                                      </a:rPr>
                                    </m:ctrlPr>
                                  </m:fPr>
                                  <m:num>
                                    <m:r>
                                      <a:rPr lang="zh-CN" altLang="en-US" sz="1600" i="1">
                                        <a:solidFill>
                                          <a:srgbClr val="000000"/>
                                        </a:solidFill>
                                        <a:latin typeface="Cambria Math" panose="02040503050406030204" pitchFamily="18" charset="0"/>
                                      </a:rPr>
                                      <m:t>𝜕</m:t>
                                    </m:r>
                                    <m:r>
                                      <a:rPr lang="en-US" altLang="zh-CN" sz="1600" i="1">
                                        <a:solidFill>
                                          <a:srgbClr val="000000"/>
                                        </a:solidFill>
                                        <a:latin typeface="Cambria Math" panose="02040503050406030204" pitchFamily="18" charset="0"/>
                                      </a:rPr>
                                      <m:t>𝑌</m:t>
                                    </m:r>
                                  </m:num>
                                  <m:den>
                                    <m:r>
                                      <a:rPr lang="zh-CN" altLang="en-US" sz="1600" i="1">
                                        <a:solidFill>
                                          <a:srgbClr val="000000"/>
                                        </a:solidFill>
                                        <a:latin typeface="Cambria Math" panose="02040503050406030204" pitchFamily="18" charset="0"/>
                                      </a:rPr>
                                      <m:t>𝜕</m:t>
                                    </m:r>
                                    <m:r>
                                      <a:rPr lang="en-US" altLang="zh-CN" sz="1600" i="1">
                                        <a:solidFill>
                                          <a:srgbClr val="000000"/>
                                        </a:solidFill>
                                        <a:latin typeface="Cambria Math" panose="02040503050406030204" pitchFamily="18" charset="0"/>
                                      </a:rPr>
                                      <m:t>𝑏</m:t>
                                    </m:r>
                                  </m:den>
                                </m:f>
                              </m:e>
                            </m:d>
                          </m:e>
                          <m:sup>
                            <m:r>
                              <a:rPr lang="zh-CN" altLang="en-US" sz="1600" i="1">
                                <a:solidFill>
                                  <a:srgbClr val="000000"/>
                                </a:solidFill>
                                <a:latin typeface="Cambria Math" panose="02040503050406030204" pitchFamily="18" charset="0"/>
                              </a:rPr>
                              <m:t>2</m:t>
                            </m:r>
                          </m:sup>
                        </m:sSup>
                        <m:sSup>
                          <m:sSupPr>
                            <m:ctrlPr>
                              <a:rPr lang="zh-CN" altLang="en-US" sz="1600" i="1">
                                <a:solidFill>
                                  <a:srgbClr val="000000"/>
                                </a:solidFill>
                                <a:latin typeface="Cambria Math" panose="02040503050406030204" pitchFamily="18" charset="0"/>
                              </a:rPr>
                            </m:ctrlPr>
                          </m:sSupPr>
                          <m:e>
                            <m:d>
                              <m:dPr>
                                <m:ctrlPr>
                                  <a:rPr lang="zh-CN" altLang="en-US" sz="1600" i="1">
                                    <a:solidFill>
                                      <a:srgbClr val="000000"/>
                                    </a:solidFill>
                                    <a:latin typeface="Cambria Math" panose="02040503050406030204" pitchFamily="18" charset="0"/>
                                  </a:rPr>
                                </m:ctrlPr>
                              </m:dPr>
                              <m:e>
                                <m:f>
                                  <m:fPr>
                                    <m:ctrlPr>
                                      <a:rPr lang="zh-CN" altLang="en-US" sz="1600" i="1">
                                        <a:solidFill>
                                          <a:srgbClr val="000000"/>
                                        </a:solidFill>
                                        <a:latin typeface="Cambria Math" panose="02040503050406030204" pitchFamily="18" charset="0"/>
                                      </a:rPr>
                                    </m:ctrlPr>
                                  </m:fPr>
                                  <m:num>
                                    <m:sSub>
                                      <m:sSubPr>
                                        <m:ctrlPr>
                                          <a:rPr lang="en-US" altLang="zh-CN" sz="1600" i="1" smtClean="0">
                                            <a:solidFill>
                                              <a:srgbClr val="000000"/>
                                            </a:solidFill>
                                            <a:latin typeface="Cambria Math" panose="02040503050406030204" pitchFamily="18" charset="0"/>
                                          </a:rPr>
                                        </m:ctrlPr>
                                      </m:sSubPr>
                                      <m:e>
                                        <m:r>
                                          <a:rPr lang="en-US" altLang="zh-CN" sz="1600" b="0" i="1" smtClean="0">
                                            <a:solidFill>
                                              <a:srgbClr val="000000"/>
                                            </a:solidFill>
                                            <a:latin typeface="Cambria Math" panose="02040503050406030204" pitchFamily="18" charset="0"/>
                                          </a:rPr>
                                          <m:t>𝑈</m:t>
                                        </m:r>
                                      </m:e>
                                      <m:sub>
                                        <m:r>
                                          <a:rPr lang="en-US" altLang="zh-CN" sz="1600" b="0" i="1" smtClean="0">
                                            <a:solidFill>
                                              <a:srgbClr val="000000"/>
                                            </a:solidFill>
                                            <a:latin typeface="Cambria Math" panose="02040503050406030204" pitchFamily="18" charset="0"/>
                                          </a:rPr>
                                          <m:t>𝑠𝑏</m:t>
                                        </m:r>
                                      </m:sub>
                                    </m:sSub>
                                  </m:num>
                                  <m:den>
                                    <m:acc>
                                      <m:accPr>
                                        <m:chr m:val="̄"/>
                                        <m:ctrlPr>
                                          <a:rPr lang="zh-CN" altLang="en-US" sz="1600" i="1">
                                            <a:solidFill>
                                              <a:srgbClr val="000000"/>
                                            </a:solidFill>
                                            <a:latin typeface="Cambria Math" panose="02040503050406030204" pitchFamily="18" charset="0"/>
                                          </a:rPr>
                                        </m:ctrlPr>
                                      </m:accPr>
                                      <m:e>
                                        <m:r>
                                          <a:rPr lang="zh-CN" altLang="en-US" sz="1600" i="1">
                                            <a:solidFill>
                                              <a:srgbClr val="000000"/>
                                            </a:solidFill>
                                            <a:latin typeface="Cambria Math" panose="02040503050406030204" pitchFamily="18" charset="0"/>
                                          </a:rPr>
                                          <m:t>𝑁</m:t>
                                        </m:r>
                                      </m:e>
                                    </m:acc>
                                  </m:den>
                                </m:f>
                              </m:e>
                            </m:d>
                          </m:e>
                          <m:sup>
                            <m:r>
                              <a:rPr lang="zh-CN" altLang="en-US" sz="1600" i="1">
                                <a:solidFill>
                                  <a:srgbClr val="000000"/>
                                </a:solidFill>
                                <a:latin typeface="Cambria Math" panose="02040503050406030204" pitchFamily="18" charset="0"/>
                              </a:rPr>
                              <m:t>2</m:t>
                            </m:r>
                          </m:sup>
                        </m:sSup>
                        <m:r>
                          <a:rPr lang="en-US" altLang="zh-CN" sz="1600" i="1">
                            <a:solidFill>
                              <a:srgbClr val="000000"/>
                            </a:solidFill>
                            <a:latin typeface="Cambria Math" panose="02040503050406030204" pitchFamily="18" charset="0"/>
                          </a:rPr>
                          <m:t>+</m:t>
                        </m:r>
                        <m:sSup>
                          <m:sSupPr>
                            <m:ctrlPr>
                              <a:rPr lang="zh-CN" altLang="en-US" sz="1600" i="1">
                                <a:solidFill>
                                  <a:srgbClr val="000000"/>
                                </a:solidFill>
                                <a:latin typeface="Cambria Math" panose="02040503050406030204" pitchFamily="18" charset="0"/>
                              </a:rPr>
                            </m:ctrlPr>
                          </m:sSupPr>
                          <m:e>
                            <m:d>
                              <m:dPr>
                                <m:ctrlPr>
                                  <a:rPr lang="zh-CN" altLang="en-US" sz="1600" i="1">
                                    <a:solidFill>
                                      <a:srgbClr val="000000"/>
                                    </a:solidFill>
                                    <a:latin typeface="Cambria Math" panose="02040503050406030204" pitchFamily="18" charset="0"/>
                                  </a:rPr>
                                </m:ctrlPr>
                              </m:dPr>
                              <m:e>
                                <m:f>
                                  <m:fPr>
                                    <m:ctrlPr>
                                      <a:rPr lang="zh-CN" altLang="en-US" sz="1600" i="1">
                                        <a:solidFill>
                                          <a:srgbClr val="000000"/>
                                        </a:solidFill>
                                        <a:latin typeface="Cambria Math" panose="02040503050406030204" pitchFamily="18" charset="0"/>
                                      </a:rPr>
                                    </m:ctrlPr>
                                  </m:fPr>
                                  <m:num>
                                    <m:r>
                                      <a:rPr lang="zh-CN" altLang="en-US" sz="1600" i="1">
                                        <a:solidFill>
                                          <a:srgbClr val="000000"/>
                                        </a:solidFill>
                                        <a:latin typeface="Cambria Math" panose="02040503050406030204" pitchFamily="18" charset="0"/>
                                      </a:rPr>
                                      <m:t>𝜕</m:t>
                                    </m:r>
                                    <m:r>
                                      <a:rPr lang="en-US" altLang="zh-CN" sz="1600" i="1">
                                        <a:solidFill>
                                          <a:srgbClr val="000000"/>
                                        </a:solidFill>
                                        <a:latin typeface="Cambria Math" panose="02040503050406030204" pitchFamily="18" charset="0"/>
                                      </a:rPr>
                                      <m:t>𝑌</m:t>
                                    </m:r>
                                  </m:num>
                                  <m:den>
                                    <m:r>
                                      <a:rPr lang="zh-CN" altLang="en-US" sz="1600" i="1">
                                        <a:solidFill>
                                          <a:srgbClr val="000000"/>
                                        </a:solidFill>
                                        <a:latin typeface="Cambria Math" panose="02040503050406030204" pitchFamily="18" charset="0"/>
                                      </a:rPr>
                                      <m:t>𝜕</m:t>
                                    </m:r>
                                    <m:r>
                                      <a:rPr lang="en-US" altLang="zh-CN" sz="1600" i="1">
                                        <a:solidFill>
                                          <a:srgbClr val="000000"/>
                                        </a:solidFill>
                                        <a:latin typeface="Cambria Math" panose="02040503050406030204" pitchFamily="18" charset="0"/>
                                      </a:rPr>
                                      <m:t>𝐻</m:t>
                                    </m:r>
                                  </m:den>
                                </m:f>
                              </m:e>
                            </m:d>
                          </m:e>
                          <m:sup>
                            <m:r>
                              <a:rPr lang="zh-CN" altLang="en-US" sz="1600" i="1">
                                <a:solidFill>
                                  <a:srgbClr val="000000"/>
                                </a:solidFill>
                                <a:latin typeface="Cambria Math" panose="02040503050406030204" pitchFamily="18" charset="0"/>
                              </a:rPr>
                              <m:t>2</m:t>
                            </m:r>
                          </m:sup>
                        </m:sSup>
                        <m:sSup>
                          <m:sSupPr>
                            <m:ctrlPr>
                              <a:rPr lang="zh-CN" altLang="en-US" sz="1600" i="1">
                                <a:solidFill>
                                  <a:srgbClr val="000000"/>
                                </a:solidFill>
                                <a:latin typeface="Cambria Math" panose="02040503050406030204" pitchFamily="18" charset="0"/>
                              </a:rPr>
                            </m:ctrlPr>
                          </m:sSupPr>
                          <m:e>
                            <m:d>
                              <m:dPr>
                                <m:ctrlPr>
                                  <a:rPr lang="zh-CN" altLang="en-US" sz="1600" i="1">
                                    <a:solidFill>
                                      <a:srgbClr val="000000"/>
                                    </a:solidFill>
                                    <a:latin typeface="Cambria Math" panose="02040503050406030204" pitchFamily="18" charset="0"/>
                                  </a:rPr>
                                </m:ctrlPr>
                              </m:dPr>
                              <m:e>
                                <m:f>
                                  <m:fPr>
                                    <m:ctrlPr>
                                      <a:rPr lang="zh-CN" altLang="en-US" sz="1600" i="1">
                                        <a:solidFill>
                                          <a:srgbClr val="000000"/>
                                        </a:solidFill>
                                        <a:latin typeface="Cambria Math" panose="02040503050406030204" pitchFamily="18" charset="0"/>
                                      </a:rPr>
                                    </m:ctrlPr>
                                  </m:fPr>
                                  <m:num>
                                    <m:sSub>
                                      <m:sSubPr>
                                        <m:ctrlPr>
                                          <a:rPr lang="en-US" altLang="zh-CN" sz="1600" i="1" smtClean="0">
                                            <a:solidFill>
                                              <a:srgbClr val="000000"/>
                                            </a:solidFill>
                                            <a:latin typeface="Cambria Math" panose="02040503050406030204" pitchFamily="18" charset="0"/>
                                          </a:rPr>
                                        </m:ctrlPr>
                                      </m:sSubPr>
                                      <m:e>
                                        <m:r>
                                          <a:rPr lang="en-US" altLang="zh-CN" sz="1600" b="0" i="1" smtClean="0">
                                            <a:solidFill>
                                              <a:srgbClr val="000000"/>
                                            </a:solidFill>
                                            <a:latin typeface="Cambria Math" panose="02040503050406030204" pitchFamily="18" charset="0"/>
                                          </a:rPr>
                                          <m:t>𝑈</m:t>
                                        </m:r>
                                      </m:e>
                                      <m:sub>
                                        <m:r>
                                          <a:rPr lang="en-US" altLang="zh-CN" sz="1600" b="0" i="1" smtClean="0">
                                            <a:solidFill>
                                              <a:srgbClr val="000000"/>
                                            </a:solidFill>
                                            <a:latin typeface="Cambria Math" panose="02040503050406030204" pitchFamily="18" charset="0"/>
                                          </a:rPr>
                                          <m:t>𝑠𝐻</m:t>
                                        </m:r>
                                      </m:sub>
                                    </m:sSub>
                                  </m:num>
                                  <m:den>
                                    <m:acc>
                                      <m:accPr>
                                        <m:chr m:val="̄"/>
                                        <m:ctrlPr>
                                          <a:rPr lang="zh-CN" altLang="en-US" sz="1600" i="1">
                                            <a:solidFill>
                                              <a:srgbClr val="000000"/>
                                            </a:solidFill>
                                            <a:latin typeface="Cambria Math" panose="02040503050406030204" pitchFamily="18" charset="0"/>
                                          </a:rPr>
                                        </m:ctrlPr>
                                      </m:accPr>
                                      <m:e>
                                        <m:r>
                                          <a:rPr lang="zh-CN" altLang="en-US" sz="1600" i="1">
                                            <a:solidFill>
                                              <a:srgbClr val="000000"/>
                                            </a:solidFill>
                                            <a:latin typeface="Cambria Math" panose="02040503050406030204" pitchFamily="18" charset="0"/>
                                          </a:rPr>
                                          <m:t>𝑁</m:t>
                                        </m:r>
                                      </m:e>
                                    </m:acc>
                                  </m:den>
                                </m:f>
                              </m:e>
                            </m:d>
                          </m:e>
                          <m:sup>
                            <m:r>
                              <a:rPr lang="zh-CN" altLang="en-US" sz="1600" i="1">
                                <a:solidFill>
                                  <a:srgbClr val="000000"/>
                                </a:solidFill>
                                <a:latin typeface="Cambria Math" panose="02040503050406030204" pitchFamily="18" charset="0"/>
                              </a:rPr>
                              <m:t>2</m:t>
                            </m:r>
                          </m:sup>
                        </m:sSup>
                      </m:e>
                    </m:rad>
                  </m:oMath>
                </a14:m>
                <a:endParaRPr lang="en-US" altLang="zh-CN" sz="1600" dirty="0"/>
              </a:p>
              <a:p>
                <a:pPr marL="0" indent="0">
                  <a:lnSpc>
                    <a:spcPct val="120000"/>
                  </a:lnSpc>
                  <a:spcBef>
                    <a:spcPts val="600"/>
                  </a:spcBef>
                  <a:buNone/>
                </a:pPr>
                <a:r>
                  <a:rPr lang="en-US" altLang="zh-CN" sz="1800" dirty="0"/>
                  <a:t>=</a:t>
                </a:r>
                <a:r>
                  <a:rPr lang="zh-CN" altLang="en-US" sz="1800" dirty="0">
                    <a:solidFill>
                      <a:srgbClr val="000000"/>
                    </a:solidFill>
                  </a:rPr>
                  <a:t> </a:t>
                </a:r>
                <a14:m>
                  <m:oMath xmlns:m="http://schemas.openxmlformats.org/officeDocument/2006/math">
                    <m:rad>
                      <m:radPr>
                        <m:degHide m:val="on"/>
                        <m:ctrlPr>
                          <a:rPr lang="zh-CN" altLang="en-US" sz="1800" i="1">
                            <a:solidFill>
                              <a:srgbClr val="000000"/>
                            </a:solidFill>
                            <a:latin typeface="Cambria Math" panose="02040503050406030204" pitchFamily="18" charset="0"/>
                          </a:rPr>
                        </m:ctrlPr>
                      </m:radPr>
                      <m:deg/>
                      <m:e>
                        <m:sSup>
                          <m:sSupPr>
                            <m:ctrlPr>
                              <a:rPr lang="zh-CN" altLang="en-US" sz="1800" i="1">
                                <a:solidFill>
                                  <a:srgbClr val="000000"/>
                                </a:solidFill>
                                <a:latin typeface="Cambria Math" panose="02040503050406030204" pitchFamily="18" charset="0"/>
                              </a:rPr>
                            </m:ctrlPr>
                          </m:sSupPr>
                          <m:e>
                            <m:d>
                              <m:dPr>
                                <m:ctrlPr>
                                  <a:rPr lang="zh-CN" altLang="en-US" sz="1800" i="1">
                                    <a:solidFill>
                                      <a:srgbClr val="000000"/>
                                    </a:solidFill>
                                    <a:latin typeface="Cambria Math" panose="02040503050406030204" pitchFamily="18" charset="0"/>
                                  </a:rPr>
                                </m:ctrlPr>
                              </m:dPr>
                              <m:e>
                                <m:f>
                                  <m:fPr>
                                    <m:ctrlPr>
                                      <a:rPr lang="zh-CN" altLang="en-US" sz="1800" i="1">
                                        <a:solidFill>
                                          <a:srgbClr val="000000"/>
                                        </a:solidFill>
                                        <a:latin typeface="Cambria Math" panose="02040503050406030204" pitchFamily="18" charset="0"/>
                                      </a:rPr>
                                    </m:ctrlPr>
                                  </m:fPr>
                                  <m:num>
                                    <m:sSub>
                                      <m:sSubPr>
                                        <m:ctrlPr>
                                          <a:rPr lang="zh-CN" altLang="en-US" sz="1800" i="1">
                                            <a:solidFill>
                                              <a:srgbClr val="000000"/>
                                            </a:solidFill>
                                            <a:latin typeface="Cambria Math" panose="02040503050406030204" pitchFamily="18" charset="0"/>
                                          </a:rPr>
                                        </m:ctrlPr>
                                      </m:sSubPr>
                                      <m:e>
                                        <m:r>
                                          <a:rPr lang="en-US" altLang="zh-CN" sz="1800" i="1">
                                            <a:solidFill>
                                              <a:srgbClr val="000000"/>
                                            </a:solidFill>
                                            <a:latin typeface="Cambria Math" panose="02040503050406030204" pitchFamily="18" charset="0"/>
                                          </a:rPr>
                                          <m:t>𝑈</m:t>
                                        </m:r>
                                      </m:e>
                                      <m:sub>
                                        <m:r>
                                          <a:rPr lang="en-US" altLang="zh-CN" sz="1800" i="1">
                                            <a:solidFill>
                                              <a:srgbClr val="000000"/>
                                            </a:solidFill>
                                            <a:latin typeface="Cambria Math" panose="02040503050406030204" pitchFamily="18" charset="0"/>
                                          </a:rPr>
                                          <m:t>𝑠𝐹</m:t>
                                        </m:r>
                                      </m:sub>
                                    </m:sSub>
                                  </m:num>
                                  <m:den>
                                    <m:r>
                                      <a:rPr lang="en-US" altLang="zh-CN" sz="1800" b="0" i="1" smtClean="0">
                                        <a:solidFill>
                                          <a:srgbClr val="000000"/>
                                        </a:solidFill>
                                        <a:latin typeface="Cambria Math" panose="02040503050406030204" pitchFamily="18" charset="0"/>
                                      </a:rPr>
                                      <m:t>𝐹</m:t>
                                    </m:r>
                                  </m:den>
                                </m:f>
                              </m:e>
                            </m:d>
                          </m:e>
                          <m:sup>
                            <m:r>
                              <a:rPr lang="zh-CN" altLang="en-US" sz="1800" i="1">
                                <a:solidFill>
                                  <a:srgbClr val="000000"/>
                                </a:solidFill>
                                <a:latin typeface="Cambria Math" panose="02040503050406030204" pitchFamily="18" charset="0"/>
                              </a:rPr>
                              <m:t>2</m:t>
                            </m:r>
                          </m:sup>
                        </m:sSup>
                        <m:r>
                          <a:rPr lang="zh-CN" altLang="en-US" sz="1800" i="1">
                            <a:solidFill>
                              <a:srgbClr val="000000"/>
                            </a:solidFill>
                            <a:latin typeface="Cambria Math" panose="02040503050406030204" pitchFamily="18" charset="0"/>
                          </a:rPr>
                          <m:t>+</m:t>
                        </m:r>
                        <m:sSup>
                          <m:sSupPr>
                            <m:ctrlPr>
                              <a:rPr lang="zh-CN" altLang="en-US" sz="1800" i="1">
                                <a:solidFill>
                                  <a:srgbClr val="000000"/>
                                </a:solidFill>
                                <a:latin typeface="Cambria Math" panose="02040503050406030204" pitchFamily="18" charset="0"/>
                              </a:rPr>
                            </m:ctrlPr>
                          </m:sSupPr>
                          <m:e>
                            <m:d>
                              <m:dPr>
                                <m:ctrlPr>
                                  <a:rPr lang="zh-CN" altLang="en-US" sz="1800" i="1">
                                    <a:solidFill>
                                      <a:srgbClr val="000000"/>
                                    </a:solidFill>
                                    <a:latin typeface="Cambria Math" panose="02040503050406030204" pitchFamily="18" charset="0"/>
                                  </a:rPr>
                                </m:ctrlPr>
                              </m:dPr>
                              <m:e>
                                <m:f>
                                  <m:fPr>
                                    <m:ctrlPr>
                                      <a:rPr lang="zh-CN" altLang="en-US" sz="1800" i="1">
                                        <a:solidFill>
                                          <a:srgbClr val="000000"/>
                                        </a:solidFill>
                                        <a:latin typeface="Cambria Math" panose="02040503050406030204" pitchFamily="18" charset="0"/>
                                      </a:rPr>
                                    </m:ctrlPr>
                                  </m:fPr>
                                  <m:num>
                                    <m:sSub>
                                      <m:sSubPr>
                                        <m:ctrlPr>
                                          <a:rPr lang="en-US" altLang="zh-CN" sz="1800" i="1">
                                            <a:solidFill>
                                              <a:srgbClr val="000000"/>
                                            </a:solidFill>
                                            <a:latin typeface="Cambria Math" panose="02040503050406030204" pitchFamily="18" charset="0"/>
                                          </a:rPr>
                                        </m:ctrlPr>
                                      </m:sSubPr>
                                      <m:e>
                                        <m:r>
                                          <a:rPr lang="en-US" altLang="zh-CN" sz="1800" i="1">
                                            <a:solidFill>
                                              <a:srgbClr val="000000"/>
                                            </a:solidFill>
                                            <a:latin typeface="Cambria Math" panose="02040503050406030204" pitchFamily="18" charset="0"/>
                                          </a:rPr>
                                          <m:t>𝑈</m:t>
                                        </m:r>
                                      </m:e>
                                      <m:sub>
                                        <m:r>
                                          <a:rPr lang="en-US" altLang="zh-CN" sz="1800" i="1">
                                            <a:solidFill>
                                              <a:srgbClr val="000000"/>
                                            </a:solidFill>
                                            <a:latin typeface="Cambria Math" panose="02040503050406030204" pitchFamily="18" charset="0"/>
                                          </a:rPr>
                                          <m:t>𝑠𝐿</m:t>
                                        </m:r>
                                      </m:sub>
                                    </m:sSub>
                                  </m:num>
                                  <m:den>
                                    <m:r>
                                      <a:rPr lang="en-US" altLang="zh-CN" sz="1800" b="0" i="1" smtClean="0">
                                        <a:solidFill>
                                          <a:srgbClr val="000000"/>
                                        </a:solidFill>
                                        <a:latin typeface="Cambria Math" panose="02040503050406030204" pitchFamily="18" charset="0"/>
                                      </a:rPr>
                                      <m:t>𝐿</m:t>
                                    </m:r>
                                  </m:den>
                                </m:f>
                              </m:e>
                            </m:d>
                          </m:e>
                          <m:sup>
                            <m:r>
                              <a:rPr lang="zh-CN" altLang="en-US" sz="1800" i="1">
                                <a:solidFill>
                                  <a:srgbClr val="000000"/>
                                </a:solidFill>
                                <a:latin typeface="Cambria Math" panose="02040503050406030204" pitchFamily="18" charset="0"/>
                              </a:rPr>
                              <m:t>2</m:t>
                            </m:r>
                          </m:sup>
                        </m:sSup>
                        <m:r>
                          <a:rPr lang="zh-CN" altLang="en-US" sz="1800" i="1">
                            <a:solidFill>
                              <a:srgbClr val="000000"/>
                            </a:solidFill>
                            <a:latin typeface="Cambria Math" panose="02040503050406030204" pitchFamily="18" charset="0"/>
                          </a:rPr>
                          <m:t>+</m:t>
                        </m:r>
                        <m:sSup>
                          <m:sSupPr>
                            <m:ctrlPr>
                              <a:rPr lang="zh-CN" altLang="en-US" sz="1800" i="1">
                                <a:solidFill>
                                  <a:srgbClr val="000000"/>
                                </a:solidFill>
                                <a:latin typeface="Cambria Math" panose="02040503050406030204" pitchFamily="18" charset="0"/>
                              </a:rPr>
                            </m:ctrlPr>
                          </m:sSupPr>
                          <m:e>
                            <m:d>
                              <m:dPr>
                                <m:ctrlPr>
                                  <a:rPr lang="zh-CN" altLang="en-US" sz="1800" i="1">
                                    <a:solidFill>
                                      <a:srgbClr val="000000"/>
                                    </a:solidFill>
                                    <a:latin typeface="Cambria Math" panose="02040503050406030204" pitchFamily="18" charset="0"/>
                                  </a:rPr>
                                </m:ctrlPr>
                              </m:dPr>
                              <m:e>
                                <m:f>
                                  <m:fPr>
                                    <m:ctrlPr>
                                      <a:rPr lang="zh-CN" altLang="en-US" sz="1800" i="1">
                                        <a:solidFill>
                                          <a:srgbClr val="000000"/>
                                        </a:solidFill>
                                        <a:latin typeface="Cambria Math" panose="02040503050406030204" pitchFamily="18" charset="0"/>
                                      </a:rPr>
                                    </m:ctrlPr>
                                  </m:fPr>
                                  <m:num>
                                    <m:sSub>
                                      <m:sSubPr>
                                        <m:ctrlPr>
                                          <a:rPr lang="en-US" altLang="zh-CN" sz="1800" i="1">
                                            <a:solidFill>
                                              <a:srgbClr val="000000"/>
                                            </a:solidFill>
                                            <a:latin typeface="Cambria Math" panose="02040503050406030204" pitchFamily="18" charset="0"/>
                                          </a:rPr>
                                        </m:ctrlPr>
                                      </m:sSubPr>
                                      <m:e>
                                        <m:r>
                                          <a:rPr lang="en-US" altLang="zh-CN" sz="1800" i="1">
                                            <a:solidFill>
                                              <a:srgbClr val="000000"/>
                                            </a:solidFill>
                                            <a:latin typeface="Cambria Math" panose="02040503050406030204" pitchFamily="18" charset="0"/>
                                          </a:rPr>
                                          <m:t>𝑈</m:t>
                                        </m:r>
                                      </m:e>
                                      <m:sub>
                                        <m:r>
                                          <a:rPr lang="en-US" altLang="zh-CN" sz="1800" i="1">
                                            <a:solidFill>
                                              <a:srgbClr val="000000"/>
                                            </a:solidFill>
                                            <a:latin typeface="Cambria Math" panose="02040503050406030204" pitchFamily="18" charset="0"/>
                                          </a:rPr>
                                          <m:t>𝑠𝐷</m:t>
                                        </m:r>
                                      </m:sub>
                                    </m:sSub>
                                  </m:num>
                                  <m:den>
                                    <m:r>
                                      <a:rPr lang="en-US" altLang="zh-CN" sz="1800" b="0" i="1" smtClean="0">
                                        <a:solidFill>
                                          <a:srgbClr val="000000"/>
                                        </a:solidFill>
                                        <a:latin typeface="Cambria Math" panose="02040503050406030204" pitchFamily="18" charset="0"/>
                                      </a:rPr>
                                      <m:t>𝐷</m:t>
                                    </m:r>
                                  </m:den>
                                </m:f>
                              </m:e>
                            </m:d>
                          </m:e>
                          <m:sup>
                            <m:r>
                              <a:rPr lang="zh-CN" altLang="en-US" sz="1800" i="1">
                                <a:solidFill>
                                  <a:srgbClr val="000000"/>
                                </a:solidFill>
                                <a:latin typeface="Cambria Math" panose="02040503050406030204" pitchFamily="18" charset="0"/>
                              </a:rPr>
                              <m:t>2</m:t>
                            </m:r>
                          </m:sup>
                        </m:sSup>
                        <m:r>
                          <a:rPr lang="zh-CN" altLang="en-US" sz="1800" i="1">
                            <a:solidFill>
                              <a:srgbClr val="000000"/>
                            </a:solidFill>
                            <a:latin typeface="Cambria Math" panose="02040503050406030204" pitchFamily="18" charset="0"/>
                          </a:rPr>
                          <m:t>+</m:t>
                        </m:r>
                        <m:sSup>
                          <m:sSupPr>
                            <m:ctrlPr>
                              <a:rPr lang="zh-CN" altLang="en-US" sz="1800" i="1">
                                <a:solidFill>
                                  <a:srgbClr val="000000"/>
                                </a:solidFill>
                                <a:latin typeface="Cambria Math" panose="02040503050406030204" pitchFamily="18" charset="0"/>
                              </a:rPr>
                            </m:ctrlPr>
                          </m:sSupPr>
                          <m:e>
                            <m:d>
                              <m:dPr>
                                <m:ctrlPr>
                                  <a:rPr lang="zh-CN" altLang="en-US" sz="1800" i="1">
                                    <a:solidFill>
                                      <a:srgbClr val="000000"/>
                                    </a:solidFill>
                                    <a:latin typeface="Cambria Math" panose="02040503050406030204" pitchFamily="18" charset="0"/>
                                  </a:rPr>
                                </m:ctrlPr>
                              </m:dPr>
                              <m:e>
                                <m:r>
                                  <a:rPr lang="en-US" altLang="zh-CN" sz="1800" i="1">
                                    <a:solidFill>
                                      <a:srgbClr val="000000"/>
                                    </a:solidFill>
                                    <a:latin typeface="Cambria Math" panose="02040503050406030204" pitchFamily="18" charset="0"/>
                                  </a:rPr>
                                  <m:t>2</m:t>
                                </m:r>
                                <m:f>
                                  <m:fPr>
                                    <m:ctrlPr>
                                      <a:rPr lang="zh-CN" altLang="en-US" sz="1800" i="1">
                                        <a:solidFill>
                                          <a:srgbClr val="000000"/>
                                        </a:solidFill>
                                        <a:latin typeface="Cambria Math" panose="02040503050406030204" pitchFamily="18" charset="0"/>
                                      </a:rPr>
                                    </m:ctrlPr>
                                  </m:fPr>
                                  <m:num>
                                    <m:sSub>
                                      <m:sSubPr>
                                        <m:ctrlPr>
                                          <a:rPr lang="en-US" altLang="zh-CN" sz="1800" i="1">
                                            <a:solidFill>
                                              <a:srgbClr val="000000"/>
                                            </a:solidFill>
                                            <a:latin typeface="Cambria Math" panose="02040503050406030204" pitchFamily="18" charset="0"/>
                                          </a:rPr>
                                        </m:ctrlPr>
                                      </m:sSubPr>
                                      <m:e>
                                        <m:r>
                                          <a:rPr lang="en-US" altLang="zh-CN" sz="1800" i="1">
                                            <a:solidFill>
                                              <a:srgbClr val="000000"/>
                                            </a:solidFill>
                                            <a:latin typeface="Cambria Math" panose="02040503050406030204" pitchFamily="18" charset="0"/>
                                          </a:rPr>
                                          <m:t>𝑈</m:t>
                                        </m:r>
                                      </m:e>
                                      <m:sub>
                                        <m:r>
                                          <a:rPr lang="en-US" altLang="zh-CN" sz="1800" i="1">
                                            <a:solidFill>
                                              <a:srgbClr val="000000"/>
                                            </a:solidFill>
                                            <a:latin typeface="Cambria Math" panose="02040503050406030204" pitchFamily="18" charset="0"/>
                                          </a:rPr>
                                          <m:t>𝑠𝑑</m:t>
                                        </m:r>
                                      </m:sub>
                                    </m:sSub>
                                  </m:num>
                                  <m:den>
                                    <m:r>
                                      <a:rPr lang="en-US" altLang="zh-CN" sz="1800" b="0" i="1" smtClean="0">
                                        <a:solidFill>
                                          <a:srgbClr val="000000"/>
                                        </a:solidFill>
                                        <a:latin typeface="Cambria Math" panose="02040503050406030204" pitchFamily="18" charset="0"/>
                                      </a:rPr>
                                      <m:t>𝑑</m:t>
                                    </m:r>
                                  </m:den>
                                </m:f>
                              </m:e>
                            </m:d>
                          </m:e>
                          <m:sup>
                            <m:r>
                              <a:rPr lang="zh-CN" altLang="en-US" sz="1800" i="1">
                                <a:solidFill>
                                  <a:srgbClr val="000000"/>
                                </a:solidFill>
                                <a:latin typeface="Cambria Math" panose="02040503050406030204" pitchFamily="18" charset="0"/>
                              </a:rPr>
                              <m:t>2</m:t>
                            </m:r>
                          </m:sup>
                        </m:sSup>
                        <m:r>
                          <a:rPr lang="en-US" altLang="zh-CN" sz="1800" i="1">
                            <a:solidFill>
                              <a:srgbClr val="000000"/>
                            </a:solidFill>
                            <a:latin typeface="Cambria Math" panose="02040503050406030204" pitchFamily="18" charset="0"/>
                          </a:rPr>
                          <m:t>+</m:t>
                        </m:r>
                        <m:sSup>
                          <m:sSupPr>
                            <m:ctrlPr>
                              <a:rPr lang="zh-CN" altLang="en-US" sz="1800" i="1">
                                <a:solidFill>
                                  <a:srgbClr val="000000"/>
                                </a:solidFill>
                                <a:latin typeface="Cambria Math" panose="02040503050406030204" pitchFamily="18" charset="0"/>
                              </a:rPr>
                            </m:ctrlPr>
                          </m:sSupPr>
                          <m:e>
                            <m:d>
                              <m:dPr>
                                <m:ctrlPr>
                                  <a:rPr lang="zh-CN" altLang="en-US" sz="1800" i="1">
                                    <a:solidFill>
                                      <a:srgbClr val="000000"/>
                                    </a:solidFill>
                                    <a:latin typeface="Cambria Math" panose="02040503050406030204" pitchFamily="18" charset="0"/>
                                  </a:rPr>
                                </m:ctrlPr>
                              </m:dPr>
                              <m:e>
                                <m:f>
                                  <m:fPr>
                                    <m:ctrlPr>
                                      <a:rPr lang="zh-CN" altLang="en-US" sz="1800" i="1">
                                        <a:solidFill>
                                          <a:srgbClr val="000000"/>
                                        </a:solidFill>
                                        <a:latin typeface="Cambria Math" panose="02040503050406030204" pitchFamily="18" charset="0"/>
                                      </a:rPr>
                                    </m:ctrlPr>
                                  </m:fPr>
                                  <m:num>
                                    <m:sSub>
                                      <m:sSubPr>
                                        <m:ctrlPr>
                                          <a:rPr lang="en-US" altLang="zh-CN" sz="1800" i="1">
                                            <a:solidFill>
                                              <a:srgbClr val="000000"/>
                                            </a:solidFill>
                                            <a:latin typeface="Cambria Math" panose="02040503050406030204" pitchFamily="18" charset="0"/>
                                          </a:rPr>
                                        </m:ctrlPr>
                                      </m:sSubPr>
                                      <m:e>
                                        <m:r>
                                          <a:rPr lang="en-US" altLang="zh-CN" sz="1800" i="1">
                                            <a:solidFill>
                                              <a:srgbClr val="000000"/>
                                            </a:solidFill>
                                            <a:latin typeface="Cambria Math" panose="02040503050406030204" pitchFamily="18" charset="0"/>
                                          </a:rPr>
                                          <m:t>𝑈</m:t>
                                        </m:r>
                                      </m:e>
                                      <m:sub>
                                        <m:r>
                                          <a:rPr lang="en-US" altLang="zh-CN" sz="1800" i="1">
                                            <a:solidFill>
                                              <a:srgbClr val="000000"/>
                                            </a:solidFill>
                                            <a:latin typeface="Cambria Math" panose="02040503050406030204" pitchFamily="18" charset="0"/>
                                          </a:rPr>
                                          <m:t>𝑠𝑏</m:t>
                                        </m:r>
                                      </m:sub>
                                    </m:sSub>
                                  </m:num>
                                  <m:den>
                                    <m:acc>
                                      <m:accPr>
                                        <m:chr m:val="̄"/>
                                        <m:ctrlPr>
                                          <a:rPr lang="zh-CN" altLang="en-US" sz="1800" i="1">
                                            <a:solidFill>
                                              <a:srgbClr val="000000"/>
                                            </a:solidFill>
                                            <a:latin typeface="Cambria Math" panose="02040503050406030204" pitchFamily="18" charset="0"/>
                                          </a:rPr>
                                        </m:ctrlPr>
                                      </m:accPr>
                                      <m:e>
                                        <m:r>
                                          <a:rPr lang="en-US" altLang="zh-CN" sz="1800" i="1">
                                            <a:solidFill>
                                              <a:srgbClr val="000000"/>
                                            </a:solidFill>
                                            <a:latin typeface="Cambria Math" panose="02040503050406030204" pitchFamily="18" charset="0"/>
                                          </a:rPr>
                                          <m:t>𝑏</m:t>
                                        </m:r>
                                      </m:e>
                                    </m:acc>
                                  </m:den>
                                </m:f>
                              </m:e>
                            </m:d>
                          </m:e>
                          <m:sup>
                            <m:r>
                              <a:rPr lang="zh-CN" altLang="en-US" sz="1800" i="1">
                                <a:solidFill>
                                  <a:srgbClr val="000000"/>
                                </a:solidFill>
                                <a:latin typeface="Cambria Math" panose="02040503050406030204" pitchFamily="18" charset="0"/>
                              </a:rPr>
                              <m:t>2</m:t>
                            </m:r>
                          </m:sup>
                        </m:sSup>
                        <m:r>
                          <a:rPr lang="en-US" altLang="zh-CN" sz="1800" i="1">
                            <a:solidFill>
                              <a:srgbClr val="000000"/>
                            </a:solidFill>
                            <a:latin typeface="Cambria Math" panose="02040503050406030204" pitchFamily="18" charset="0"/>
                          </a:rPr>
                          <m:t>+</m:t>
                        </m:r>
                        <m:sSup>
                          <m:sSupPr>
                            <m:ctrlPr>
                              <a:rPr lang="zh-CN" altLang="en-US" sz="1800" i="1">
                                <a:solidFill>
                                  <a:srgbClr val="000000"/>
                                </a:solidFill>
                                <a:latin typeface="Cambria Math" panose="02040503050406030204" pitchFamily="18" charset="0"/>
                              </a:rPr>
                            </m:ctrlPr>
                          </m:sSupPr>
                          <m:e>
                            <m:d>
                              <m:dPr>
                                <m:ctrlPr>
                                  <a:rPr lang="zh-CN" altLang="en-US" sz="1800" i="1">
                                    <a:solidFill>
                                      <a:srgbClr val="000000"/>
                                    </a:solidFill>
                                    <a:latin typeface="Cambria Math" panose="02040503050406030204" pitchFamily="18" charset="0"/>
                                  </a:rPr>
                                </m:ctrlPr>
                              </m:dPr>
                              <m:e>
                                <m:f>
                                  <m:fPr>
                                    <m:ctrlPr>
                                      <a:rPr lang="zh-CN" altLang="en-US" sz="1800" i="1">
                                        <a:solidFill>
                                          <a:srgbClr val="000000"/>
                                        </a:solidFill>
                                        <a:latin typeface="Cambria Math" panose="02040503050406030204" pitchFamily="18" charset="0"/>
                                      </a:rPr>
                                    </m:ctrlPr>
                                  </m:fPr>
                                  <m:num>
                                    <m:sSub>
                                      <m:sSubPr>
                                        <m:ctrlPr>
                                          <a:rPr lang="en-US" altLang="zh-CN" sz="1800" i="1">
                                            <a:solidFill>
                                              <a:srgbClr val="000000"/>
                                            </a:solidFill>
                                            <a:latin typeface="Cambria Math" panose="02040503050406030204" pitchFamily="18" charset="0"/>
                                          </a:rPr>
                                        </m:ctrlPr>
                                      </m:sSubPr>
                                      <m:e>
                                        <m:r>
                                          <a:rPr lang="en-US" altLang="zh-CN" sz="1800" i="1">
                                            <a:solidFill>
                                              <a:srgbClr val="000000"/>
                                            </a:solidFill>
                                            <a:latin typeface="Cambria Math" panose="02040503050406030204" pitchFamily="18" charset="0"/>
                                          </a:rPr>
                                          <m:t>𝑈</m:t>
                                        </m:r>
                                      </m:e>
                                      <m:sub>
                                        <m:r>
                                          <a:rPr lang="en-US" altLang="zh-CN" sz="1800" i="1">
                                            <a:solidFill>
                                              <a:srgbClr val="000000"/>
                                            </a:solidFill>
                                            <a:latin typeface="Cambria Math" panose="02040503050406030204" pitchFamily="18" charset="0"/>
                                          </a:rPr>
                                          <m:t>𝑠𝐻</m:t>
                                        </m:r>
                                      </m:sub>
                                    </m:sSub>
                                  </m:num>
                                  <m:den>
                                    <m:acc>
                                      <m:accPr>
                                        <m:chr m:val="̄"/>
                                        <m:ctrlPr>
                                          <a:rPr lang="zh-CN" altLang="en-US" sz="1800" i="1">
                                            <a:solidFill>
                                              <a:srgbClr val="000000"/>
                                            </a:solidFill>
                                            <a:latin typeface="Cambria Math" panose="02040503050406030204" pitchFamily="18" charset="0"/>
                                          </a:rPr>
                                        </m:ctrlPr>
                                      </m:accPr>
                                      <m:e>
                                        <m:r>
                                          <a:rPr lang="en-US" altLang="zh-CN" sz="1800" i="1">
                                            <a:solidFill>
                                              <a:srgbClr val="000000"/>
                                            </a:solidFill>
                                            <a:latin typeface="Cambria Math" panose="02040503050406030204" pitchFamily="18" charset="0"/>
                                          </a:rPr>
                                          <m:t>𝐻</m:t>
                                        </m:r>
                                      </m:e>
                                    </m:acc>
                                  </m:den>
                                </m:f>
                              </m:e>
                            </m:d>
                          </m:e>
                          <m:sup>
                            <m:r>
                              <a:rPr lang="zh-CN" altLang="en-US" sz="1800" i="1">
                                <a:solidFill>
                                  <a:srgbClr val="000000"/>
                                </a:solidFill>
                                <a:latin typeface="Cambria Math" panose="02040503050406030204" pitchFamily="18" charset="0"/>
                              </a:rPr>
                              <m:t>2</m:t>
                            </m:r>
                          </m:sup>
                        </m:sSup>
                      </m:e>
                    </m:rad>
                  </m:oMath>
                </a14:m>
                <a:endParaRPr lang="zh-CN" altLang="en-US" sz="1800" dirty="0"/>
              </a:p>
            </p:txBody>
          </p:sp>
        </mc:Choice>
        <mc:Fallback xmlns="">
          <p:sp>
            <p:nvSpPr>
              <p:cNvPr id="5" name="Object 3">
                <a:extLst/>
              </p:cNvPr>
              <p:cNvSpPr txBox="1">
                <a:spLocks noGrp="1" noRot="1" noChangeAspect="1" noMove="1" noResize="1" noEditPoints="1" noAdjustHandles="1" noChangeArrowheads="1" noChangeShapeType="1" noTextEdit="1"/>
              </p:cNvSpPr>
              <p:nvPr>
                <p:ph idx="1"/>
              </p:nvPr>
            </p:nvSpPr>
            <p:spPr bwMode="auto">
              <a:xfrm>
                <a:off x="750892" y="2641962"/>
                <a:ext cx="8393108" cy="1810866"/>
              </a:xfrm>
              <a:prstGeom prst="rect">
                <a:avLst/>
              </a:prstGeom>
              <a:blipFill rotWithShape="0">
                <a:blip r:embed="rId2"/>
                <a:stretch>
                  <a:fillRect l="-581"/>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对象 3">
                <a:extLst/>
              </p:cNvPr>
              <p:cNvSpPr txBox="1"/>
              <p:nvPr/>
            </p:nvSpPr>
            <p:spPr bwMode="auto">
              <a:xfrm>
                <a:off x="2501528" y="1080412"/>
                <a:ext cx="1872283" cy="1008534"/>
              </a:xfrm>
              <a:prstGeom prst="rect">
                <a:avLst/>
              </a:prstGeom>
              <a:solidFill>
                <a:schemeClr val="accent1">
                  <a:lumMod val="40000"/>
                  <a:lumOff val="60000"/>
                </a:schemeClr>
              </a:solidFill>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sz="2400" i="1" smtClean="0">
                              <a:solidFill>
                                <a:srgbClr val="000000"/>
                              </a:solidFill>
                              <a:latin typeface="Cambria Math" panose="02040503050406030204" pitchFamily="18" charset="0"/>
                            </a:rPr>
                          </m:ctrlPr>
                        </m:accPr>
                        <m:e>
                          <m:r>
                            <a:rPr lang="en-US" altLang="zh-CN" sz="2400" b="1" i="1" smtClean="0">
                              <a:solidFill>
                                <a:srgbClr val="000000"/>
                              </a:solidFill>
                              <a:latin typeface="Cambria Math" panose="02040503050406030204" pitchFamily="18" charset="0"/>
                            </a:rPr>
                            <m:t>𝒀</m:t>
                          </m:r>
                        </m:e>
                      </m:acc>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8</m:t>
                          </m:r>
                          <m:r>
                            <a:rPr lang="zh-CN" altLang="en-US" sz="2400" i="1">
                              <a:solidFill>
                                <a:srgbClr val="000000"/>
                              </a:solidFill>
                              <a:latin typeface="Cambria Math" panose="02040503050406030204" pitchFamily="18" charset="0"/>
                            </a:rPr>
                            <m:t>𝐹𝐿𝐷</m:t>
                          </m:r>
                        </m:num>
                        <m:den>
                          <m:r>
                            <a:rPr lang="zh-CN" altLang="en-US" sz="2400" i="1">
                              <a:solidFill>
                                <a:srgbClr val="000000"/>
                              </a:solidFill>
                              <a:latin typeface="Cambria Math" panose="02040503050406030204" pitchFamily="18" charset="0"/>
                            </a:rPr>
                            <m:t>𝜋</m:t>
                          </m:r>
                          <m:sSup>
                            <m:sSupPr>
                              <m:ctrlPr>
                                <a:rPr lang="zh-CN" altLang="en-US" sz="2400" i="1">
                                  <a:solidFill>
                                    <a:srgbClr val="000000"/>
                                  </a:solidFill>
                                  <a:latin typeface="Cambria Math" panose="02040503050406030204" pitchFamily="18" charset="0"/>
                                </a:rPr>
                              </m:ctrlPr>
                            </m:sSupPr>
                            <m:e>
                              <m:bar>
                                <m:barPr>
                                  <m:pos m:val="top"/>
                                  <m:ctrlPr>
                                    <a:rPr lang="zh-CN" altLang="en-US" sz="2400" i="1">
                                      <a:solidFill>
                                        <a:srgbClr val="000000"/>
                                      </a:solidFill>
                                      <a:latin typeface="Cambria Math" panose="02040503050406030204" pitchFamily="18" charset="0"/>
                                    </a:rPr>
                                  </m:ctrlPr>
                                </m:barPr>
                                <m:e>
                                  <m:r>
                                    <a:rPr lang="zh-CN" altLang="en-US" sz="2400" i="1">
                                      <a:solidFill>
                                        <a:srgbClr val="000000"/>
                                      </a:solidFill>
                                      <a:latin typeface="Cambria Math" panose="02040503050406030204" pitchFamily="18" charset="0"/>
                                    </a:rPr>
                                    <m:t>𝑑</m:t>
                                  </m:r>
                                </m:e>
                              </m:ba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𝑏</m:t>
                          </m:r>
                          <m:bar>
                            <m:barPr>
                              <m:pos m:val="top"/>
                              <m:ctrlPr>
                                <a:rPr lang="zh-CN" altLang="en-US" sz="2400" i="1">
                                  <a:solidFill>
                                    <a:srgbClr val="000000"/>
                                  </a:solidFill>
                                  <a:latin typeface="Cambria Math" panose="02040503050406030204" pitchFamily="18" charset="0"/>
                                </a:rPr>
                              </m:ctrlPr>
                            </m:barPr>
                            <m:e>
                              <m:r>
                                <a:rPr lang="zh-CN" altLang="en-US" sz="2400" i="1">
                                  <a:solidFill>
                                    <a:srgbClr val="000000"/>
                                  </a:solidFill>
                                  <a:latin typeface="Cambria Math" panose="02040503050406030204" pitchFamily="18" charset="0"/>
                                </a:rPr>
                                <m:t>𝐻</m:t>
                              </m:r>
                            </m:e>
                          </m:bar>
                        </m:den>
                      </m:f>
                    </m:oMath>
                  </m:oMathPara>
                </a14:m>
                <a:endParaRPr lang="zh-CN" altLang="en-US" sz="2400" dirty="0"/>
              </a:p>
            </p:txBody>
          </p:sp>
        </mc:Choice>
        <mc:Fallback xmlns="">
          <p:sp>
            <p:nvSpPr>
              <p:cNvPr id="6" name="对象 3">
                <a:extLst/>
              </p:cNvPr>
              <p:cNvSpPr txBox="1">
                <a:spLocks noRot="1" noChangeAspect="1" noMove="1" noResize="1" noEditPoints="1" noAdjustHandles="1" noChangeArrowheads="1" noChangeShapeType="1" noTextEdit="1"/>
              </p:cNvSpPr>
              <p:nvPr/>
            </p:nvSpPr>
            <p:spPr bwMode="auto">
              <a:xfrm>
                <a:off x="2501528" y="1080412"/>
                <a:ext cx="1872283" cy="1008534"/>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15">
                <a:extLst/>
              </p:cNvPr>
              <p:cNvSpPr txBox="1"/>
              <p:nvPr/>
            </p:nvSpPr>
            <p:spPr bwMode="auto">
              <a:xfrm>
                <a:off x="750892" y="4621564"/>
                <a:ext cx="1800200" cy="573564"/>
              </a:xfrm>
              <a:prstGeom prst="rect">
                <a:avLst/>
              </a:prstGeom>
              <a:solidFill>
                <a:schemeClr val="accent1">
                  <a:lumMod val="40000"/>
                  <a:lumOff val="60000"/>
                </a:schemeClr>
              </a:solidFill>
              <a:ln>
                <a:noFill/>
              </a:ln>
              <a:ex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rgbClr val="000000"/>
                              </a:solidFill>
                              <a:latin typeface="Cambria Math" panose="02040503050406030204" pitchFamily="18" charset="0"/>
                            </a:rPr>
                          </m:ctrlPr>
                        </m:sSubPr>
                        <m:e>
                          <m:r>
                            <a:rPr lang="en-US" altLang="zh-CN" sz="2400" b="1" i="1" smtClean="0">
                              <a:solidFill>
                                <a:srgbClr val="000000"/>
                              </a:solidFill>
                              <a:latin typeface="Cambria Math" panose="02040503050406030204" pitchFamily="18" charset="0"/>
                            </a:rPr>
                            <m:t>𝑼</m:t>
                          </m:r>
                        </m:e>
                        <m:sub>
                          <m:r>
                            <a:rPr lang="en-US" altLang="zh-CN" sz="2400" b="1" i="1" smtClean="0">
                              <a:solidFill>
                                <a:srgbClr val="000000"/>
                              </a:solidFill>
                              <a:latin typeface="Cambria Math" panose="02040503050406030204" pitchFamily="18" charset="0"/>
                            </a:rPr>
                            <m:t>𝒔</m:t>
                          </m:r>
                          <m:r>
                            <a:rPr lang="en-US" altLang="zh-CN" sz="2400" i="1">
                              <a:solidFill>
                                <a:srgbClr val="000000"/>
                              </a:solidFill>
                              <a:latin typeface="Cambria Math" panose="02040503050406030204" pitchFamily="18" charset="0"/>
                            </a:rPr>
                            <m:t>𝒀</m:t>
                          </m:r>
                        </m:sub>
                      </m:sSub>
                      <m:r>
                        <a:rPr lang="zh-CN" altLang="en-US" sz="2400" i="1">
                          <a:solidFill>
                            <a:srgbClr val="000000"/>
                          </a:solidFill>
                          <a:latin typeface="Cambria Math" panose="02040503050406030204" pitchFamily="18" charset="0"/>
                        </a:rPr>
                        <m:t>=</m:t>
                      </m:r>
                      <m:acc>
                        <m:accPr>
                          <m:chr m:val="̅"/>
                          <m:ctrlPr>
                            <a:rPr lang="zh-CN" altLang="en-US" sz="2400" i="1" smtClean="0">
                              <a:solidFill>
                                <a:srgbClr val="000000"/>
                              </a:solidFill>
                              <a:latin typeface="Cambria Math" panose="02040503050406030204" pitchFamily="18" charset="0"/>
                            </a:rPr>
                          </m:ctrlPr>
                        </m:accPr>
                        <m:e>
                          <m:r>
                            <a:rPr lang="en-US" altLang="zh-CN" sz="2400" b="1" i="1" smtClean="0">
                              <a:solidFill>
                                <a:srgbClr val="000000"/>
                              </a:solidFill>
                              <a:latin typeface="Cambria Math" panose="02040503050406030204" pitchFamily="18" charset="0"/>
                            </a:rPr>
                            <m:t>𝒀</m:t>
                          </m:r>
                        </m:e>
                      </m:acc>
                      <m:r>
                        <a:rPr lang="zh-CN" altLang="en-US"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𝑬</m:t>
                      </m:r>
                    </m:oMath>
                  </m:oMathPara>
                </a14:m>
                <a:endParaRPr lang="zh-CN" altLang="en-US" sz="2400" dirty="0"/>
              </a:p>
            </p:txBody>
          </p:sp>
        </mc:Choice>
        <mc:Fallback xmlns="">
          <p:sp>
            <p:nvSpPr>
              <p:cNvPr id="7" name="Object 15">
                <a:extLst/>
              </p:cNvPr>
              <p:cNvSpPr txBox="1">
                <a:spLocks noRot="1" noChangeAspect="1" noMove="1" noResize="1" noEditPoints="1" noAdjustHandles="1" noChangeArrowheads="1" noChangeShapeType="1" noTextEdit="1"/>
              </p:cNvSpPr>
              <p:nvPr/>
            </p:nvSpPr>
            <p:spPr bwMode="auto">
              <a:xfrm>
                <a:off x="750892" y="4621564"/>
                <a:ext cx="1800200" cy="573564"/>
              </a:xfrm>
              <a:prstGeom prst="rect">
                <a:avLst/>
              </a:prstGeom>
              <a:blipFill rotWithShape="0">
                <a:blip r:embed="rId4"/>
                <a:stretch>
                  <a:fillRect l="-678"/>
                </a:stretch>
              </a:blipFill>
              <a:ln>
                <a:noFill/>
              </a:ln>
              <a:extLst/>
            </p:spPr>
            <p:txBody>
              <a:bodyPr/>
              <a:lstStyle/>
              <a:p>
                <a:r>
                  <a:rPr lang="zh-CN" altLang="en-US">
                    <a:noFill/>
                  </a:rPr>
                  <a:t> </a:t>
                </a:r>
              </a:p>
            </p:txBody>
          </p:sp>
        </mc:Fallback>
      </mc:AlternateContent>
      <p:sp>
        <p:nvSpPr>
          <p:cNvPr id="8" name="文本框 7"/>
          <p:cNvSpPr txBox="1"/>
          <p:nvPr/>
        </p:nvSpPr>
        <p:spPr>
          <a:xfrm>
            <a:off x="3984268" y="5677217"/>
            <a:ext cx="3530968" cy="400110"/>
          </a:xfrm>
          <a:prstGeom prst="rect">
            <a:avLst/>
          </a:prstGeom>
          <a:noFill/>
        </p:spPr>
        <p:txBody>
          <a:bodyPr wrap="square" rtlCol="0">
            <a:spAutoFit/>
          </a:bodyPr>
          <a:lstStyle/>
          <a:p>
            <a:r>
              <a:rPr lang="zh-CN" altLang="en-US" sz="2000" dirty="0">
                <a:solidFill>
                  <a:srgbClr val="002060"/>
                </a:solidFill>
              </a:rPr>
              <a:t>注意：有效数字和单位！</a:t>
            </a:r>
          </a:p>
        </p:txBody>
      </p:sp>
      <p:sp>
        <p:nvSpPr>
          <p:cNvPr id="9" name="Text Box 2"/>
          <p:cNvSpPr txBox="1"/>
          <p:nvPr/>
        </p:nvSpPr>
        <p:spPr>
          <a:xfrm>
            <a:off x="135339" y="1401763"/>
            <a:ext cx="615553" cy="3467100"/>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数 据 处 理 方 法</a:t>
            </a:r>
          </a:p>
        </p:txBody>
      </p:sp>
      <p:sp>
        <p:nvSpPr>
          <p:cNvPr id="3" name="日期占位符 2"/>
          <p:cNvSpPr>
            <a:spLocks noGrp="1"/>
          </p:cNvSpPr>
          <p:nvPr>
            <p:ph type="dt" sz="half" idx="10"/>
          </p:nvPr>
        </p:nvSpPr>
        <p:spPr/>
        <p:txBody>
          <a:bodyPr/>
          <a:lstStyle/>
          <a:p>
            <a:pPr rtl="0">
              <a:defRPr/>
            </a:pPr>
            <a:fld id="{91FF8925-5EB5-4E2E-928E-FBABB814FA6B}" type="datetime1">
              <a:rPr lang="zh-CN" altLang="en-US" smtClean="0">
                <a:cs typeface="+mn-cs"/>
              </a:rPr>
              <a:t>2023/2/20</a:t>
            </a:fld>
            <a:endParaRPr lang="zh-CN" altLang="en-US">
              <a:cs typeface="+mn-cs"/>
            </a:endParaRPr>
          </a:p>
        </p:txBody>
      </p:sp>
      <p:sp>
        <p:nvSpPr>
          <p:cNvPr id="4" name="灯片编号占位符 3"/>
          <p:cNvSpPr>
            <a:spLocks noGrp="1"/>
          </p:cNvSpPr>
          <p:nvPr>
            <p:ph type="sldNum" sz="quarter" idx="12"/>
          </p:nvPr>
        </p:nvSpPr>
        <p:spPr/>
        <p:txBody>
          <a:bodyPr/>
          <a:lstStyle/>
          <a:p>
            <a:pPr lvl="0" algn="l" eaLnBrk="1" hangingPunct="1"/>
            <a:fld id="{9A0DB2DC-4C9A-4742-B13C-FB6460FD3503}" type="slidenum">
              <a:rPr lang="zh-CN" altLang="en-US" sz="1400" b="0" smtClean="0"/>
              <a:t>80</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down)">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down)">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7" grpId="0" animBg="1"/>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EC13A28E-831F-48DE-B447-92AA1BFC3563}" type="datetime1">
              <a:rPr lang="zh-CN" altLang="en-US" smtClean="0"/>
              <a:t>2023/2/20</a:t>
            </a:fld>
            <a:endParaRPr lang="en-US" altLang="zh-CN" dirty="0"/>
          </a:p>
        </p:txBody>
      </p:sp>
      <p:sp>
        <p:nvSpPr>
          <p:cNvPr id="65539" name="Text Box 2"/>
          <p:cNvSpPr txBox="1"/>
          <p:nvPr/>
        </p:nvSpPr>
        <p:spPr>
          <a:xfrm>
            <a:off x="135339" y="1401767"/>
            <a:ext cx="615553" cy="3971925"/>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数 据 处 理 方 法</a:t>
            </a:r>
          </a:p>
        </p:txBody>
      </p:sp>
      <p:sp>
        <p:nvSpPr>
          <p:cNvPr id="65540" name="Text Box 3"/>
          <p:cNvSpPr txBox="1"/>
          <p:nvPr/>
        </p:nvSpPr>
        <p:spPr>
          <a:xfrm>
            <a:off x="1331917" y="404813"/>
            <a:ext cx="7483475" cy="1852815"/>
          </a:xfrm>
          <a:prstGeom prst="rect">
            <a:avLst/>
          </a:prstGeom>
          <a:noFill/>
          <a:ln w="9525">
            <a:noFill/>
            <a:miter/>
          </a:ln>
        </p:spPr>
        <p:txBody>
          <a:bodyPr>
            <a:spAutoFit/>
          </a:bodyPr>
          <a:lstStyle/>
          <a:p>
            <a:pPr lvl="0" algn="l" eaLnBrk="1" hangingPunct="1">
              <a:lnSpc>
                <a:spcPct val="130000"/>
              </a:lnSpc>
            </a:pPr>
            <a:r>
              <a:rPr lang="zh-CN" altLang="en-US" sz="2800" dirty="0">
                <a:solidFill>
                  <a:srgbClr val="FF3300"/>
                </a:solidFill>
                <a:latin typeface="宋体" panose="02010600030101010101" pitchFamily="2" charset="-122"/>
              </a:rPr>
              <a:t>四、线性回归（方程法）</a:t>
            </a:r>
            <a:endParaRPr lang="zh-CN" altLang="en-US" sz="2800" dirty="0">
              <a:latin typeface="宋体" panose="02010600030101010101" pitchFamily="2" charset="-122"/>
            </a:endParaRPr>
          </a:p>
          <a:p>
            <a:pPr lvl="0" algn="l" eaLnBrk="1" hangingPunct="1">
              <a:lnSpc>
                <a:spcPct val="130000"/>
              </a:lnSpc>
            </a:pPr>
            <a:r>
              <a:rPr lang="zh-CN" altLang="en-US" sz="1600" dirty="0">
                <a:latin typeface="宋体" panose="02010600030101010101" pitchFamily="2" charset="-122"/>
              </a:rPr>
              <a:t>    </a:t>
            </a:r>
          </a:p>
          <a:p>
            <a:pPr lvl="0" algn="l" eaLnBrk="1" hangingPunct="1">
              <a:lnSpc>
                <a:spcPct val="130000"/>
              </a:lnSpc>
            </a:pPr>
            <a:r>
              <a:rPr lang="zh-CN" altLang="en-US" sz="2200" dirty="0">
                <a:latin typeface="宋体" panose="02010600030101010101" pitchFamily="2" charset="-122"/>
              </a:rPr>
              <a:t>     根据实验数据用函数解析形式求出经验公式，既无人为因素影响，也更为明确和快捷,这个过程称为</a:t>
            </a:r>
            <a:r>
              <a:rPr lang="zh-CN" altLang="en-US" sz="2200" dirty="0">
                <a:solidFill>
                  <a:srgbClr val="FF0000"/>
                </a:solidFill>
                <a:latin typeface="宋体" panose="02010600030101010101" pitchFamily="2" charset="-122"/>
              </a:rPr>
              <a:t>回归分析</a:t>
            </a:r>
          </a:p>
        </p:txBody>
      </p:sp>
      <p:sp>
        <p:nvSpPr>
          <p:cNvPr id="177156" name="Text Box 4"/>
          <p:cNvSpPr txBox="1"/>
          <p:nvPr/>
        </p:nvSpPr>
        <p:spPr>
          <a:xfrm>
            <a:off x="1407423" y="2492896"/>
            <a:ext cx="7416105" cy="925253"/>
          </a:xfrm>
          <a:prstGeom prst="rect">
            <a:avLst/>
          </a:prstGeom>
          <a:noFill/>
          <a:ln w="9525">
            <a:noFill/>
            <a:miter/>
          </a:ln>
        </p:spPr>
        <p:txBody>
          <a:bodyPr wrap="square">
            <a:spAutoFit/>
          </a:bodyPr>
          <a:lstStyle/>
          <a:p>
            <a:pPr algn="l">
              <a:lnSpc>
                <a:spcPct val="130000"/>
              </a:lnSpc>
            </a:pPr>
            <a:r>
              <a:rPr lang="en-US" altLang="zh-CN" sz="2200" dirty="0">
                <a:latin typeface="宋体" panose="02010600030101010101" pitchFamily="2" charset="-122"/>
              </a:rPr>
              <a:t>a.</a:t>
            </a:r>
            <a:r>
              <a:rPr lang="zh-CN" altLang="en-US" sz="2200" dirty="0">
                <a:latin typeface="宋体" panose="02010600030101010101" pitchFamily="2" charset="-122"/>
              </a:rPr>
              <a:t>函数关系已经确定，但式中的系数是未知的，利用测量的</a:t>
            </a:r>
            <a:r>
              <a:rPr lang="en-US" altLang="zh-CN" sz="2200" i="1" dirty="0">
                <a:latin typeface="宋体" panose="02010600030101010101" pitchFamily="2" charset="-122"/>
              </a:rPr>
              <a:t>n</a:t>
            </a:r>
            <a:r>
              <a:rPr lang="zh-CN" altLang="en-US" sz="2200" dirty="0">
                <a:latin typeface="宋体" panose="02010600030101010101" pitchFamily="2" charset="-122"/>
              </a:rPr>
              <a:t>对(</a:t>
            </a:r>
            <a:r>
              <a:rPr lang="en-US" altLang="zh-CN" sz="2200" i="1" dirty="0">
                <a:latin typeface="Times New Roman" panose="02020603050405020304" pitchFamily="18" charset="0"/>
                <a:cs typeface="Times New Roman" panose="02020603050405020304" pitchFamily="18" charset="0"/>
              </a:rPr>
              <a:t>x</a:t>
            </a:r>
            <a:r>
              <a:rPr lang="en-US" altLang="zh-CN" sz="2200" i="1" baseline="-30000" dirty="0">
                <a:latin typeface="Times New Roman" panose="02020603050405020304" pitchFamily="18" charset="0"/>
                <a:cs typeface="Times New Roman" panose="02020603050405020304" pitchFamily="18" charset="0"/>
              </a:rPr>
              <a:t>i</a:t>
            </a:r>
            <a:r>
              <a:rPr lang="en-US" altLang="zh-CN" sz="2200" i="1" dirty="0">
                <a:latin typeface="Times New Roman" panose="02020603050405020304" pitchFamily="18" charset="0"/>
                <a:cs typeface="Times New Roman" panose="02020603050405020304" pitchFamily="18" charset="0"/>
              </a:rPr>
              <a:t>，y</a:t>
            </a:r>
            <a:r>
              <a:rPr lang="en-US" altLang="zh-CN" sz="2200" i="1" baseline="-30000" dirty="0">
                <a:latin typeface="Times New Roman" panose="02020603050405020304" pitchFamily="18" charset="0"/>
                <a:cs typeface="Times New Roman" panose="02020603050405020304" pitchFamily="18" charset="0"/>
              </a:rPr>
              <a:t>i</a:t>
            </a:r>
            <a:r>
              <a:rPr lang="en-US" altLang="zh-CN" sz="2200" dirty="0">
                <a:latin typeface="宋体" panose="02010600030101010101" pitchFamily="2" charset="-122"/>
              </a:rPr>
              <a:t>)</a:t>
            </a:r>
            <a:r>
              <a:rPr lang="zh-CN" altLang="en-US" sz="2200" dirty="0">
                <a:latin typeface="宋体" panose="02010600030101010101" pitchFamily="2" charset="-122"/>
              </a:rPr>
              <a:t>值，确定系数的最佳估计值。</a:t>
            </a:r>
          </a:p>
        </p:txBody>
      </p:sp>
      <p:sp>
        <p:nvSpPr>
          <p:cNvPr id="177157" name="Text Box 5"/>
          <p:cNvSpPr txBox="1"/>
          <p:nvPr/>
        </p:nvSpPr>
        <p:spPr>
          <a:xfrm>
            <a:off x="1515373" y="3566046"/>
            <a:ext cx="7308155" cy="925253"/>
          </a:xfrm>
          <a:prstGeom prst="rect">
            <a:avLst/>
          </a:prstGeom>
          <a:noFill/>
          <a:ln w="9525">
            <a:noFill/>
            <a:miter/>
          </a:ln>
        </p:spPr>
        <p:txBody>
          <a:bodyPr wrap="square">
            <a:spAutoFit/>
          </a:bodyPr>
          <a:lstStyle/>
          <a:p>
            <a:pPr algn="l">
              <a:lnSpc>
                <a:spcPct val="130000"/>
              </a:lnSpc>
            </a:pPr>
            <a:r>
              <a:rPr lang="en-US" altLang="zh-CN" sz="2200" dirty="0">
                <a:latin typeface="+mn-ea"/>
                <a:ea typeface="+mn-ea"/>
                <a:cs typeface="Times New Roman" panose="02020603050405020304" pitchFamily="18" charset="0"/>
              </a:rPr>
              <a:t>b.</a:t>
            </a:r>
            <a:r>
              <a:rPr lang="zh-CN" altLang="en-US" sz="2200" dirty="0">
                <a:latin typeface="+mn-ea"/>
                <a:ea typeface="+mn-ea"/>
                <a:cs typeface="Times New Roman" panose="02020603050405020304" pitchFamily="18" charset="0"/>
              </a:rPr>
              <a:t>第</a:t>
            </a:r>
            <a:r>
              <a:rPr lang="zh-CN" altLang="en-US" sz="2200" dirty="0">
                <a:latin typeface="Times New Roman" panose="02020603050405020304" pitchFamily="18" charset="0"/>
                <a:cs typeface="Times New Roman" panose="02020603050405020304" pitchFamily="18" charset="0"/>
              </a:rPr>
              <a:t>二类问题是</a:t>
            </a:r>
            <a:r>
              <a:rPr lang="en-US" altLang="zh-CN" sz="2200" i="1" dirty="0">
                <a:latin typeface="Times New Roman" panose="02020603050405020304" pitchFamily="18" charset="0"/>
                <a:cs typeface="Times New Roman" panose="02020603050405020304" pitchFamily="18" charset="0"/>
              </a:rPr>
              <a:t>y</a:t>
            </a:r>
            <a:r>
              <a:rPr lang="zh-CN" altLang="en-US" sz="2200" dirty="0">
                <a:latin typeface="Times New Roman" panose="02020603050405020304" pitchFamily="18" charset="0"/>
                <a:cs typeface="Times New Roman" panose="02020603050405020304" pitchFamily="18" charset="0"/>
              </a:rPr>
              <a:t>和</a:t>
            </a:r>
            <a:r>
              <a:rPr lang="en-US" altLang="zh-CN" sz="2200" i="1" dirty="0">
                <a:latin typeface="Times New Roman" panose="02020603050405020304" pitchFamily="18" charset="0"/>
                <a:cs typeface="Times New Roman" panose="02020603050405020304" pitchFamily="18" charset="0"/>
              </a:rPr>
              <a:t>x</a:t>
            </a:r>
            <a:r>
              <a:rPr lang="zh-CN" altLang="en-US" sz="2200" dirty="0">
                <a:latin typeface="Times New Roman" panose="02020603050405020304" pitchFamily="18" charset="0"/>
                <a:cs typeface="Times New Roman" panose="02020603050405020304" pitchFamily="18" charset="0"/>
              </a:rPr>
              <a:t>之间的函数关系未知，需要从</a:t>
            </a:r>
            <a:r>
              <a:rPr lang="en-US" altLang="zh-CN" sz="2200" i="1" dirty="0">
                <a:latin typeface="Times New Roman" panose="02020603050405020304" pitchFamily="18" charset="0"/>
                <a:cs typeface="Times New Roman" panose="02020603050405020304" pitchFamily="18" charset="0"/>
              </a:rPr>
              <a:t>n</a:t>
            </a:r>
            <a:r>
              <a:rPr lang="zh-CN" altLang="en-US" sz="2200" dirty="0">
                <a:latin typeface="Times New Roman" panose="02020603050405020304" pitchFamily="18" charset="0"/>
                <a:cs typeface="Times New Roman" panose="02020603050405020304" pitchFamily="18" charset="0"/>
              </a:rPr>
              <a:t>对(</a:t>
            </a:r>
            <a:r>
              <a:rPr lang="en-US" altLang="zh-CN" sz="2200" i="1" dirty="0">
                <a:latin typeface="Times New Roman" panose="02020603050405020304" pitchFamily="18" charset="0"/>
                <a:cs typeface="Times New Roman" panose="02020603050405020304" pitchFamily="18" charset="0"/>
              </a:rPr>
              <a:t>x</a:t>
            </a:r>
            <a:r>
              <a:rPr lang="en-US" altLang="zh-CN" sz="2200" i="1" baseline="-30000" dirty="0">
                <a:latin typeface="Times New Roman" panose="02020603050405020304" pitchFamily="18" charset="0"/>
                <a:cs typeface="Times New Roman" panose="02020603050405020304" pitchFamily="18" charset="0"/>
              </a:rPr>
              <a:t>i</a:t>
            </a:r>
            <a:r>
              <a:rPr lang="en-US" altLang="zh-CN" sz="2200" i="1" dirty="0">
                <a:latin typeface="Times New Roman" panose="02020603050405020304" pitchFamily="18" charset="0"/>
                <a:cs typeface="Times New Roman" panose="02020603050405020304" pitchFamily="18" charset="0"/>
              </a:rPr>
              <a:t>，y</a:t>
            </a:r>
            <a:r>
              <a:rPr lang="en-US" altLang="zh-CN" sz="2200" baseline="-30000" dirty="0">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测量数据中寻找出它们之间的函数关系式。</a:t>
            </a:r>
          </a:p>
        </p:txBody>
      </p:sp>
      <p:sp>
        <p:nvSpPr>
          <p:cNvPr id="177158" name="Text Box 6"/>
          <p:cNvSpPr txBox="1"/>
          <p:nvPr/>
        </p:nvSpPr>
        <p:spPr>
          <a:xfrm>
            <a:off x="1482426" y="4880579"/>
            <a:ext cx="7254875" cy="972574"/>
          </a:xfrm>
          <a:prstGeom prst="rect">
            <a:avLst/>
          </a:prstGeom>
          <a:noFill/>
          <a:ln w="9525">
            <a:noFill/>
            <a:miter/>
          </a:ln>
        </p:spPr>
        <p:txBody>
          <a:bodyPr>
            <a:spAutoFit/>
          </a:bodyPr>
          <a:lstStyle/>
          <a:p>
            <a:pPr lvl="0" algn="l" eaLnBrk="1" hangingPunct="1">
              <a:lnSpc>
                <a:spcPct val="130000"/>
              </a:lnSpc>
            </a:pPr>
            <a:r>
              <a:rPr lang="zh-CN" altLang="en-US" sz="2200" dirty="0">
                <a:latin typeface="宋体" panose="02010600030101010101" pitchFamily="2" charset="-122"/>
              </a:rPr>
              <a:t>只讨论第一类问题中的最简单的函数关系，即一元线性方程的回归问题(或</a:t>
            </a:r>
            <a:r>
              <a:rPr lang="zh-CN" altLang="en-US" sz="2200" dirty="0">
                <a:solidFill>
                  <a:srgbClr val="FF0000"/>
                </a:solidFill>
                <a:latin typeface="宋体" panose="02010600030101010101" pitchFamily="2" charset="-122"/>
              </a:rPr>
              <a:t>称直线拟合问题</a:t>
            </a:r>
            <a:r>
              <a:rPr lang="zh-CN" altLang="en-US" sz="2200" dirty="0">
                <a:solidFill>
                  <a:schemeClr val="tx2"/>
                </a:solidFill>
                <a:latin typeface="宋体" panose="02010600030101010101" pitchFamily="2" charset="-122"/>
              </a:rPr>
              <a:t>)</a:t>
            </a:r>
            <a:r>
              <a:rPr lang="zh-CN" altLang="en-US" sz="2200" dirty="0">
                <a:solidFill>
                  <a:schemeClr val="tx2"/>
                </a:solidFill>
                <a:latin typeface="Tahoma" panose="020B0604030504040204" pitchFamily="34" charset="0"/>
              </a:rPr>
              <a:t> </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81</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7156"/>
                                        </p:tgtEl>
                                        <p:attrNameLst>
                                          <p:attrName>style.visibility</p:attrName>
                                        </p:attrNameLst>
                                      </p:cBhvr>
                                      <p:to>
                                        <p:strVal val="visible"/>
                                      </p:to>
                                    </p:set>
                                    <p:animEffect transition="in" filter="dissolve">
                                      <p:cBhvr>
                                        <p:cTn id="7" dur="500"/>
                                        <p:tgtEl>
                                          <p:spTgt spid="1771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7157"/>
                                        </p:tgtEl>
                                        <p:attrNameLst>
                                          <p:attrName>style.visibility</p:attrName>
                                        </p:attrNameLst>
                                      </p:cBhvr>
                                      <p:to>
                                        <p:strVal val="visible"/>
                                      </p:to>
                                    </p:set>
                                    <p:animEffect transition="in" filter="dissolve">
                                      <p:cBhvr>
                                        <p:cTn id="12" dur="500"/>
                                        <p:tgtEl>
                                          <p:spTgt spid="17715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7158"/>
                                        </p:tgtEl>
                                        <p:attrNameLst>
                                          <p:attrName>style.visibility</p:attrName>
                                        </p:attrNameLst>
                                      </p:cBhvr>
                                      <p:to>
                                        <p:strVal val="visible"/>
                                      </p:to>
                                    </p:set>
                                    <p:anim calcmode="lin" valueType="num">
                                      <p:cBhvr additive="base">
                                        <p:cTn id="17" dur="500" fill="hold"/>
                                        <p:tgtEl>
                                          <p:spTgt spid="177158"/>
                                        </p:tgtEl>
                                        <p:attrNameLst>
                                          <p:attrName>ppt_x</p:attrName>
                                        </p:attrNameLst>
                                      </p:cBhvr>
                                      <p:tavLst>
                                        <p:tav tm="0">
                                          <p:val>
                                            <p:strVal val="#ppt_x"/>
                                          </p:val>
                                        </p:tav>
                                        <p:tav tm="100000">
                                          <p:val>
                                            <p:strVal val="#ppt_x"/>
                                          </p:val>
                                        </p:tav>
                                      </p:tavLst>
                                    </p:anim>
                                    <p:anim calcmode="lin" valueType="num">
                                      <p:cBhvr additive="base">
                                        <p:cTn id="18" dur="500" fill="hold"/>
                                        <p:tgtEl>
                                          <p:spTgt spid="1771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6" grpId="0"/>
      <p:bldP spid="177157" grpId="0"/>
      <p:bldP spid="17715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E5D934BB-8784-47A6-91FA-2772CC0F15AB}" type="datetime1">
              <a:rPr lang="zh-CN" altLang="en-US" smtClean="0"/>
              <a:t>2023/2/20</a:t>
            </a:fld>
            <a:endParaRPr lang="en-US" altLang="zh-CN" dirty="0"/>
          </a:p>
        </p:txBody>
      </p:sp>
      <p:sp>
        <p:nvSpPr>
          <p:cNvPr id="66563" name="Text Box 2"/>
          <p:cNvSpPr txBox="1"/>
          <p:nvPr/>
        </p:nvSpPr>
        <p:spPr>
          <a:xfrm>
            <a:off x="135339" y="1401763"/>
            <a:ext cx="615553" cy="3611562"/>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数 据 处 理 方 法</a:t>
            </a:r>
          </a:p>
        </p:txBody>
      </p:sp>
      <p:sp>
        <p:nvSpPr>
          <p:cNvPr id="66564" name="Text Box 3"/>
          <p:cNvSpPr txBox="1"/>
          <p:nvPr/>
        </p:nvSpPr>
        <p:spPr>
          <a:xfrm>
            <a:off x="1475656" y="381017"/>
            <a:ext cx="2504212" cy="535531"/>
          </a:xfrm>
          <a:prstGeom prst="rect">
            <a:avLst/>
          </a:prstGeom>
          <a:noFill/>
          <a:ln w="9525">
            <a:noFill/>
            <a:miter/>
          </a:ln>
        </p:spPr>
        <p:txBody>
          <a:bodyPr wrap="none">
            <a:spAutoFit/>
          </a:bodyPr>
          <a:lstStyle/>
          <a:p>
            <a:pPr lvl="0" algn="l" eaLnBrk="1" hangingPunct="1">
              <a:lnSpc>
                <a:spcPct val="120000"/>
              </a:lnSpc>
            </a:pPr>
            <a:r>
              <a:rPr lang="en-US" altLang="zh-CN" sz="2400" dirty="0">
                <a:solidFill>
                  <a:srgbClr val="FF0000"/>
                </a:solidFill>
                <a:latin typeface="Times New Roman" panose="02020603050405020304" pitchFamily="18" charset="0"/>
              </a:rPr>
              <a:t>1</a:t>
            </a:r>
            <a:r>
              <a:rPr lang="zh-CN" altLang="en-US" sz="2400" dirty="0">
                <a:solidFill>
                  <a:srgbClr val="FF0000"/>
                </a:solidFill>
                <a:latin typeface="Times New Roman" panose="02020603050405020304" pitchFamily="18" charset="0"/>
              </a:rPr>
              <a:t>、一元线性回归</a:t>
            </a:r>
          </a:p>
        </p:txBody>
      </p:sp>
      <p:sp>
        <p:nvSpPr>
          <p:cNvPr id="66565" name="Rectangle 4"/>
          <p:cNvSpPr/>
          <p:nvPr/>
        </p:nvSpPr>
        <p:spPr>
          <a:xfrm>
            <a:off x="1475656" y="1116718"/>
            <a:ext cx="5943600" cy="1074140"/>
          </a:xfrm>
          <a:prstGeom prst="rect">
            <a:avLst/>
          </a:prstGeom>
          <a:noFill/>
          <a:ln w="9525">
            <a:noFill/>
            <a:miter/>
          </a:ln>
        </p:spPr>
        <p:txBody>
          <a:bodyPr>
            <a:spAutoFit/>
          </a:bodyPr>
          <a:lstStyle/>
          <a:p>
            <a:pPr lvl="0" algn="l" eaLnBrk="1" hangingPunct="1">
              <a:lnSpc>
                <a:spcPct val="120000"/>
              </a:lnSpc>
              <a:spcBef>
                <a:spcPct val="50000"/>
              </a:spcBef>
            </a:pPr>
            <a:r>
              <a:rPr lang="zh-CN" altLang="en-US" sz="2200" dirty="0">
                <a:latin typeface="Times New Roman" panose="02020603050405020304" pitchFamily="18" charset="0"/>
              </a:rPr>
              <a:t>若已知函数的形式(最佳经验)为      </a:t>
            </a:r>
            <a:r>
              <a:rPr lang="en-US" altLang="zh-CN" sz="2200" i="1" dirty="0">
                <a:latin typeface="Times New Roman" panose="02020603050405020304" pitchFamily="18" charset="0"/>
              </a:rPr>
              <a:t>y=a+bx  </a:t>
            </a:r>
            <a:endParaRPr lang="en-US" altLang="zh-CN" sz="2200" dirty="0">
              <a:latin typeface="Times New Roman" panose="02020603050405020304" pitchFamily="18" charset="0"/>
            </a:endParaRPr>
          </a:p>
          <a:p>
            <a:pPr lvl="0" algn="l" eaLnBrk="1" hangingPunct="1">
              <a:lnSpc>
                <a:spcPct val="120000"/>
              </a:lnSpc>
              <a:spcBef>
                <a:spcPct val="50000"/>
              </a:spcBef>
            </a:pPr>
            <a:r>
              <a:rPr lang="en-US" altLang="zh-CN" sz="2200" dirty="0">
                <a:latin typeface="Times New Roman" panose="02020603050405020304" pitchFamily="18" charset="0"/>
              </a:rPr>
              <a:t>    </a:t>
            </a:r>
            <a:r>
              <a:rPr lang="zh-CN" altLang="en-US" sz="2200" dirty="0">
                <a:latin typeface="Times New Roman" panose="02020603050405020304" pitchFamily="18" charset="0"/>
              </a:rPr>
              <a:t>实验测得数据（</a:t>
            </a:r>
            <a:r>
              <a:rPr lang="en-US" altLang="zh-CN" sz="2200" i="1" dirty="0">
                <a:latin typeface="Times New Roman" panose="02020603050405020304" pitchFamily="18" charset="0"/>
              </a:rPr>
              <a:t>x</a:t>
            </a:r>
            <a:r>
              <a:rPr lang="en-US" altLang="zh-CN" sz="2200" baseline="-30000" dirty="0">
                <a:latin typeface="Times New Roman" panose="02020603050405020304" pitchFamily="18" charset="0"/>
              </a:rPr>
              <a:t>i</a:t>
            </a:r>
            <a:r>
              <a:rPr lang="en-US" altLang="zh-CN" sz="2200" dirty="0">
                <a:latin typeface="Times New Roman" panose="02020603050405020304" pitchFamily="18" charset="0"/>
              </a:rPr>
              <a:t>，</a:t>
            </a:r>
            <a:r>
              <a:rPr lang="en-US" altLang="zh-CN" sz="2200" i="1" dirty="0">
                <a:latin typeface="Times New Roman" panose="02020603050405020304" pitchFamily="18" charset="0"/>
              </a:rPr>
              <a:t>y</a:t>
            </a:r>
            <a:r>
              <a:rPr lang="en-US" altLang="zh-CN" sz="2200" baseline="-30000" dirty="0">
                <a:latin typeface="Times New Roman" panose="02020603050405020304" pitchFamily="18" charset="0"/>
              </a:rPr>
              <a:t>i</a:t>
            </a:r>
            <a:r>
              <a:rPr lang="en-US" altLang="zh-CN" sz="2200" b="0" i="1" dirty="0">
                <a:latin typeface="Times New Roman" panose="02020603050405020304" pitchFamily="18" charset="0"/>
                <a:ea typeface="Times New Roman" panose="02020603050405020304" pitchFamily="18" charset="0"/>
              </a:rPr>
              <a:t>’</a:t>
            </a:r>
            <a:r>
              <a:rPr lang="en-US" altLang="zh-CN" sz="2200" baseline="-30000" dirty="0">
                <a:latin typeface="Times New Roman" panose="02020603050405020304" pitchFamily="18" charset="0"/>
              </a:rPr>
              <a:t> </a:t>
            </a:r>
            <a:r>
              <a:rPr lang="en-US" altLang="zh-CN" sz="2200" dirty="0">
                <a:latin typeface="Times New Roman" panose="02020603050405020304" pitchFamily="18" charset="0"/>
              </a:rPr>
              <a:t>）,      </a:t>
            </a:r>
            <a:r>
              <a:rPr lang="en-US" altLang="zh-CN" sz="2200" i="1" dirty="0">
                <a:latin typeface="Times New Roman" panose="02020603050405020304" pitchFamily="18" charset="0"/>
              </a:rPr>
              <a:t>i</a:t>
            </a:r>
            <a:r>
              <a:rPr lang="en-US" altLang="zh-CN" sz="2200" dirty="0">
                <a:latin typeface="Times New Roman" panose="02020603050405020304" pitchFamily="18" charset="0"/>
              </a:rPr>
              <a:t>=1,2,…,n</a:t>
            </a:r>
            <a:endParaRPr lang="zh-CN" altLang="en-US" sz="2200" dirty="0">
              <a:latin typeface="Times New Roman" panose="02020603050405020304" pitchFamily="18" charset="0"/>
            </a:endParaRPr>
          </a:p>
        </p:txBody>
      </p:sp>
      <p:sp>
        <p:nvSpPr>
          <p:cNvPr id="178181" name="Text Box 5"/>
          <p:cNvSpPr txBox="1"/>
          <p:nvPr/>
        </p:nvSpPr>
        <p:spPr>
          <a:xfrm>
            <a:off x="1676400" y="2641604"/>
            <a:ext cx="3334567" cy="459741"/>
          </a:xfrm>
          <a:prstGeom prst="rect">
            <a:avLst/>
          </a:prstGeom>
          <a:noFill/>
          <a:ln w="9525">
            <a:noFill/>
            <a:miter/>
          </a:ln>
        </p:spPr>
        <p:txBody>
          <a:bodyPr wrap="none">
            <a:spAutoFit/>
          </a:bodyPr>
          <a:lstStyle/>
          <a:p>
            <a:pPr lvl="0" algn="l" eaLnBrk="1" hangingPunct="1">
              <a:lnSpc>
                <a:spcPct val="120000"/>
              </a:lnSpc>
            </a:pPr>
            <a:r>
              <a:rPr lang="zh-CN" altLang="en-US" sz="2200" dirty="0">
                <a:latin typeface="Times New Roman" panose="02020603050405020304" pitchFamily="18" charset="0"/>
              </a:rPr>
              <a:t>由 </a:t>
            </a:r>
            <a:r>
              <a:rPr lang="en-US" altLang="zh-CN" sz="2200" i="1" dirty="0">
                <a:latin typeface="Times New Roman" panose="02020603050405020304" pitchFamily="18" charset="0"/>
              </a:rPr>
              <a:t>n</a:t>
            </a:r>
            <a:r>
              <a:rPr lang="en-US" altLang="zh-CN" sz="2200" dirty="0">
                <a:latin typeface="Times New Roman" panose="02020603050405020304" pitchFamily="18" charset="0"/>
              </a:rPr>
              <a:t> </a:t>
            </a:r>
            <a:r>
              <a:rPr lang="zh-CN" altLang="en-US" sz="2200" dirty="0">
                <a:latin typeface="Times New Roman" panose="02020603050405020304" pitchFamily="18" charset="0"/>
              </a:rPr>
              <a:t>对（</a:t>
            </a:r>
            <a:r>
              <a:rPr lang="en-US" altLang="zh-CN" sz="2200" i="1" dirty="0">
                <a:latin typeface="Times New Roman" panose="02020603050405020304" pitchFamily="18" charset="0"/>
              </a:rPr>
              <a:t>x</a:t>
            </a:r>
            <a:r>
              <a:rPr lang="en-US" altLang="zh-CN" sz="2200" baseline="-30000" dirty="0">
                <a:latin typeface="Times New Roman" panose="02020603050405020304" pitchFamily="18" charset="0"/>
              </a:rPr>
              <a:t>i</a:t>
            </a:r>
            <a:r>
              <a:rPr lang="en-US" altLang="zh-CN" sz="2200" dirty="0">
                <a:latin typeface="Times New Roman" panose="02020603050405020304" pitchFamily="18" charset="0"/>
              </a:rPr>
              <a:t>，</a:t>
            </a:r>
            <a:r>
              <a:rPr lang="en-US" altLang="zh-CN" sz="2200" i="1" dirty="0">
                <a:latin typeface="Times New Roman" panose="02020603050405020304" pitchFamily="18" charset="0"/>
              </a:rPr>
              <a:t>y</a:t>
            </a:r>
            <a:r>
              <a:rPr lang="en-US" altLang="zh-CN" sz="2200" baseline="-30000" dirty="0">
                <a:latin typeface="Times New Roman" panose="02020603050405020304" pitchFamily="18" charset="0"/>
              </a:rPr>
              <a:t>i</a:t>
            </a:r>
            <a:r>
              <a:rPr lang="en-US" altLang="zh-CN" sz="2200" i="1" dirty="0">
                <a:latin typeface="Times New Roman" panose="02020603050405020304" pitchFamily="18" charset="0"/>
                <a:ea typeface="Times New Roman" panose="02020603050405020304" pitchFamily="18" charset="0"/>
              </a:rPr>
              <a:t>’</a:t>
            </a:r>
            <a:r>
              <a:rPr lang="en-US" altLang="zh-CN" sz="2200" baseline="-30000" dirty="0">
                <a:latin typeface="Times New Roman" panose="02020603050405020304" pitchFamily="18" charset="0"/>
              </a:rPr>
              <a:t> </a:t>
            </a:r>
            <a:r>
              <a:rPr lang="en-US" altLang="zh-CN" sz="2200" dirty="0">
                <a:latin typeface="Times New Roman" panose="02020603050405020304" pitchFamily="18" charset="0"/>
              </a:rPr>
              <a:t>）</a:t>
            </a:r>
            <a:r>
              <a:rPr lang="zh-CN" altLang="en-US" sz="2200" dirty="0">
                <a:latin typeface="Times New Roman" panose="02020603050405020304" pitchFamily="18" charset="0"/>
              </a:rPr>
              <a:t>求</a:t>
            </a:r>
            <a:r>
              <a:rPr lang="en-US" altLang="zh-CN" sz="2200" i="1" dirty="0">
                <a:latin typeface="Times New Roman" panose="02020603050405020304" pitchFamily="18" charset="0"/>
              </a:rPr>
              <a:t>a</a:t>
            </a:r>
            <a:r>
              <a:rPr lang="en-US" altLang="zh-CN" sz="2200" dirty="0">
                <a:latin typeface="Times New Roman" panose="02020603050405020304" pitchFamily="18" charset="0"/>
              </a:rPr>
              <a:t>，</a:t>
            </a:r>
            <a:r>
              <a:rPr lang="en-US" altLang="zh-CN" sz="2200" i="1" dirty="0">
                <a:latin typeface="Times New Roman" panose="02020603050405020304" pitchFamily="18" charset="0"/>
              </a:rPr>
              <a:t>b</a:t>
            </a:r>
            <a:r>
              <a:rPr lang="en-US" altLang="zh-CN" sz="2200" dirty="0">
                <a:latin typeface="Times New Roman" panose="02020603050405020304" pitchFamily="18" charset="0"/>
              </a:rPr>
              <a:t> </a:t>
            </a:r>
            <a:endParaRPr lang="zh-CN" altLang="en-US" sz="2200" dirty="0">
              <a:latin typeface="Times New Roman" panose="02020603050405020304" pitchFamily="18" charset="0"/>
            </a:endParaRPr>
          </a:p>
        </p:txBody>
      </p:sp>
      <p:sp>
        <p:nvSpPr>
          <p:cNvPr id="178182" name="Text Box 6"/>
          <p:cNvSpPr txBox="1"/>
          <p:nvPr/>
        </p:nvSpPr>
        <p:spPr>
          <a:xfrm>
            <a:off x="1905004" y="5157792"/>
            <a:ext cx="3693640" cy="498598"/>
          </a:xfrm>
          <a:prstGeom prst="rect">
            <a:avLst/>
          </a:prstGeom>
          <a:noFill/>
          <a:ln w="9525">
            <a:noFill/>
            <a:miter/>
          </a:ln>
        </p:spPr>
        <p:txBody>
          <a:bodyPr wrap="none">
            <a:spAutoFit/>
          </a:bodyPr>
          <a:lstStyle/>
          <a:p>
            <a:pPr lvl="0" algn="l" eaLnBrk="1" hangingPunct="1">
              <a:lnSpc>
                <a:spcPct val="120000"/>
              </a:lnSpc>
            </a:pPr>
            <a:r>
              <a:rPr lang="zh-CN" altLang="en-US" sz="2200" dirty="0">
                <a:latin typeface="Times New Roman" panose="02020603050405020304" pitchFamily="18" charset="0"/>
              </a:rPr>
              <a:t>使 ∑(</a:t>
            </a:r>
            <a:r>
              <a:rPr lang="en-US" altLang="zh-CN" sz="2200" dirty="0">
                <a:latin typeface="Times New Roman" panose="02020603050405020304" pitchFamily="18" charset="0"/>
              </a:rPr>
              <a:t>Δ</a:t>
            </a:r>
            <a:r>
              <a:rPr lang="en-US" altLang="zh-CN" sz="2200" i="1" dirty="0">
                <a:latin typeface="Times New Roman" panose="02020603050405020304" pitchFamily="18" charset="0"/>
              </a:rPr>
              <a:t>y</a:t>
            </a:r>
            <a:r>
              <a:rPr lang="en-US" altLang="zh-CN" sz="2200" i="1" baseline="-30000" dirty="0">
                <a:latin typeface="Times New Roman" panose="02020603050405020304" pitchFamily="18" charset="0"/>
              </a:rPr>
              <a:t>i</a:t>
            </a:r>
            <a:r>
              <a:rPr lang="en-US" altLang="zh-CN" sz="2200" dirty="0">
                <a:latin typeface="Times New Roman" panose="02020603050405020304" pitchFamily="18" charset="0"/>
              </a:rPr>
              <a:t>)</a:t>
            </a:r>
            <a:r>
              <a:rPr lang="en-US" altLang="zh-CN" sz="2200" baseline="30000" dirty="0">
                <a:latin typeface="Times New Roman" panose="02020603050405020304" pitchFamily="18" charset="0"/>
              </a:rPr>
              <a:t>2 </a:t>
            </a:r>
            <a:r>
              <a:rPr lang="zh-CN" altLang="en-US" sz="2200" dirty="0">
                <a:latin typeface="Times New Roman" panose="02020603050405020304" pitchFamily="18" charset="0"/>
              </a:rPr>
              <a:t>最小---</a:t>
            </a:r>
            <a:r>
              <a:rPr lang="zh-CN" altLang="en-US" sz="2200" dirty="0">
                <a:solidFill>
                  <a:srgbClr val="FF0000"/>
                </a:solidFill>
                <a:latin typeface="Times New Roman" panose="02020603050405020304" pitchFamily="18" charset="0"/>
              </a:rPr>
              <a:t>最小二乘法</a:t>
            </a:r>
            <a:endParaRPr lang="en-US" altLang="zh-CN" sz="2200" b="0" dirty="0">
              <a:solidFill>
                <a:srgbClr val="FF0000"/>
              </a:solidFill>
              <a:latin typeface="Times New Roman" panose="02020603050405020304" pitchFamily="18" charset="0"/>
            </a:endParaRPr>
          </a:p>
        </p:txBody>
      </p:sp>
      <p:sp>
        <p:nvSpPr>
          <p:cNvPr id="178183" name="Text Box 7"/>
          <p:cNvSpPr txBox="1"/>
          <p:nvPr/>
        </p:nvSpPr>
        <p:spPr>
          <a:xfrm>
            <a:off x="3421067" y="4306892"/>
            <a:ext cx="4250331" cy="459741"/>
          </a:xfrm>
          <a:prstGeom prst="rect">
            <a:avLst/>
          </a:prstGeom>
          <a:noFill/>
          <a:ln w="9525">
            <a:noFill/>
            <a:miter/>
          </a:ln>
        </p:spPr>
        <p:txBody>
          <a:bodyPr wrap="none">
            <a:spAutoFit/>
          </a:bodyPr>
          <a:lstStyle/>
          <a:p>
            <a:pPr lvl="0" algn="l" eaLnBrk="1" hangingPunct="1">
              <a:lnSpc>
                <a:spcPct val="120000"/>
              </a:lnSpc>
            </a:pPr>
            <a:r>
              <a:rPr lang="en-US" altLang="zh-CN" sz="2200" b="0" dirty="0">
                <a:latin typeface="Times New Roman" panose="02020603050405020304" pitchFamily="18" charset="0"/>
                <a:ea typeface="Times New Roman" panose="02020603050405020304" pitchFamily="18" charset="0"/>
              </a:rPr>
              <a:t> </a:t>
            </a:r>
            <a:r>
              <a:rPr lang="zh-CN" altLang="en-US" sz="2200" dirty="0">
                <a:latin typeface="Times New Roman" panose="02020603050405020304" pitchFamily="18" charset="0"/>
              </a:rPr>
              <a:t>其中    </a:t>
            </a:r>
            <a:r>
              <a:rPr lang="en-US" altLang="zh-CN" sz="2200" dirty="0">
                <a:latin typeface="Times New Roman" panose="02020603050405020304" pitchFamily="18" charset="0"/>
                <a:ea typeface="Times New Roman" panose="02020603050405020304" pitchFamily="18" charset="0"/>
              </a:rPr>
              <a:t>Δ</a:t>
            </a:r>
            <a:r>
              <a:rPr lang="en-US" altLang="zh-CN" sz="2200" i="1" dirty="0">
                <a:latin typeface="Times New Roman" panose="02020603050405020304" pitchFamily="18" charset="0"/>
                <a:ea typeface="Times New Roman" panose="02020603050405020304" pitchFamily="18" charset="0"/>
              </a:rPr>
              <a:t>y = y’</a:t>
            </a:r>
            <a:r>
              <a:rPr lang="en-US" altLang="zh-CN" sz="2200" i="1" dirty="0">
                <a:latin typeface="Times New Roman" panose="02020603050405020304" pitchFamily="18" charset="0"/>
              </a:rPr>
              <a:t>－</a:t>
            </a:r>
            <a:r>
              <a:rPr lang="en-US" altLang="zh-CN" sz="2200" i="1" dirty="0">
                <a:latin typeface="Times New Roman" panose="02020603050405020304" pitchFamily="18" charset="0"/>
                <a:ea typeface="Times New Roman" panose="02020603050405020304" pitchFamily="18" charset="0"/>
              </a:rPr>
              <a:t> y = y’</a:t>
            </a:r>
            <a:r>
              <a:rPr lang="en-US" altLang="zh-CN" sz="2200" i="1" dirty="0">
                <a:latin typeface="Times New Roman" panose="02020603050405020304" pitchFamily="18" charset="0"/>
              </a:rPr>
              <a:t>－</a:t>
            </a:r>
            <a:r>
              <a:rPr lang="en-US" altLang="zh-CN" sz="2200" dirty="0">
                <a:latin typeface="Times New Roman" panose="02020603050405020304" pitchFamily="18" charset="0"/>
                <a:ea typeface="Times New Roman" panose="02020603050405020304" pitchFamily="18" charset="0"/>
              </a:rPr>
              <a:t>(</a:t>
            </a:r>
            <a:r>
              <a:rPr lang="en-US" altLang="zh-CN" sz="2200" i="1" dirty="0">
                <a:latin typeface="Times New Roman" panose="02020603050405020304" pitchFamily="18" charset="0"/>
                <a:ea typeface="Times New Roman" panose="02020603050405020304" pitchFamily="18" charset="0"/>
              </a:rPr>
              <a:t> a + bx</a:t>
            </a:r>
            <a:r>
              <a:rPr lang="en-US" altLang="zh-CN" sz="2200" dirty="0">
                <a:latin typeface="Times New Roman" panose="02020603050405020304" pitchFamily="18" charset="0"/>
                <a:ea typeface="Times New Roman" panose="02020603050405020304" pitchFamily="18" charset="0"/>
              </a:rPr>
              <a:t>)</a:t>
            </a:r>
            <a:r>
              <a:rPr lang="en-US" altLang="zh-CN" sz="2200" b="0" dirty="0">
                <a:latin typeface="Times New Roman" panose="02020603050405020304" pitchFamily="18" charset="0"/>
              </a:rPr>
              <a:t> </a:t>
            </a:r>
            <a:endParaRPr lang="zh-CN" altLang="en-US" sz="2200" b="0" dirty="0">
              <a:latin typeface="Times New Roman" panose="02020603050405020304" pitchFamily="18" charset="0"/>
            </a:endParaRPr>
          </a:p>
        </p:txBody>
      </p:sp>
      <p:sp>
        <p:nvSpPr>
          <p:cNvPr id="178187" name="Text Box 11"/>
          <p:cNvSpPr txBox="1"/>
          <p:nvPr/>
        </p:nvSpPr>
        <p:spPr>
          <a:xfrm>
            <a:off x="1331917" y="3284542"/>
            <a:ext cx="6773008" cy="904863"/>
          </a:xfrm>
          <a:prstGeom prst="rect">
            <a:avLst/>
          </a:prstGeom>
          <a:noFill/>
          <a:ln w="9525">
            <a:noFill/>
            <a:miter/>
          </a:ln>
        </p:spPr>
        <p:txBody>
          <a:bodyPr wrap="none">
            <a:spAutoFit/>
          </a:bodyPr>
          <a:lstStyle/>
          <a:p>
            <a:pPr lvl="0" algn="l" eaLnBrk="1" hangingPunct="1">
              <a:lnSpc>
                <a:spcPct val="120000"/>
              </a:lnSpc>
            </a:pPr>
            <a:r>
              <a:rPr lang="zh-CN" altLang="en-US" sz="2200" dirty="0">
                <a:latin typeface="Times New Roman" panose="02020603050405020304" pitchFamily="18" charset="0"/>
              </a:rPr>
              <a:t>对应于每一个</a:t>
            </a:r>
            <a:r>
              <a:rPr lang="en-US" altLang="zh-CN" sz="2200" i="1" dirty="0">
                <a:latin typeface="Times New Roman" panose="02020603050405020304" pitchFamily="18" charset="0"/>
                <a:ea typeface="Times New Roman" panose="02020603050405020304" pitchFamily="18" charset="0"/>
              </a:rPr>
              <a:t>x</a:t>
            </a:r>
            <a:r>
              <a:rPr lang="zh-CN" altLang="en-US" sz="2200" dirty="0">
                <a:latin typeface="Times New Roman" panose="02020603050405020304" pitchFamily="18" charset="0"/>
              </a:rPr>
              <a:t>值，</a:t>
            </a:r>
          </a:p>
          <a:p>
            <a:pPr lvl="0" algn="l" eaLnBrk="1" hangingPunct="1">
              <a:lnSpc>
                <a:spcPct val="120000"/>
              </a:lnSpc>
            </a:pPr>
            <a:r>
              <a:rPr lang="zh-CN" altLang="en-US" sz="2200" dirty="0">
                <a:latin typeface="Times New Roman" panose="02020603050405020304" pitchFamily="18" charset="0"/>
              </a:rPr>
              <a:t>观测值 </a:t>
            </a:r>
            <a:r>
              <a:rPr lang="en-US" altLang="zh-CN" sz="2200" i="1" dirty="0">
                <a:latin typeface="Times New Roman" panose="02020603050405020304" pitchFamily="18" charset="0"/>
                <a:ea typeface="Times New Roman" panose="02020603050405020304" pitchFamily="18" charset="0"/>
              </a:rPr>
              <a:t>y</a:t>
            </a:r>
            <a:r>
              <a:rPr lang="en-US" altLang="zh-CN" sz="2200" dirty="0">
                <a:latin typeface="Times New Roman" panose="02020603050405020304" pitchFamily="18" charset="0"/>
              </a:rPr>
              <a:t>′</a:t>
            </a:r>
            <a:r>
              <a:rPr lang="zh-CN" altLang="en-US" sz="2200" dirty="0">
                <a:latin typeface="Times New Roman" panose="02020603050405020304" pitchFamily="18" charset="0"/>
              </a:rPr>
              <a:t>和最佳经验公式的 </a:t>
            </a:r>
            <a:r>
              <a:rPr lang="en-US" altLang="zh-CN" sz="2200" i="1" dirty="0">
                <a:latin typeface="Times New Roman" panose="02020603050405020304" pitchFamily="18" charset="0"/>
                <a:ea typeface="Times New Roman" panose="02020603050405020304" pitchFamily="18" charset="0"/>
              </a:rPr>
              <a:t>y</a:t>
            </a:r>
            <a:r>
              <a:rPr lang="en-US" altLang="zh-CN" sz="2200" dirty="0">
                <a:latin typeface="Times New Roman" panose="02020603050405020304" pitchFamily="18" charset="0"/>
                <a:ea typeface="Times New Roman" panose="02020603050405020304" pitchFamily="18" charset="0"/>
              </a:rPr>
              <a:t> </a:t>
            </a:r>
            <a:r>
              <a:rPr lang="zh-CN" altLang="en-US" sz="2200" dirty="0">
                <a:latin typeface="Times New Roman" panose="02020603050405020304" pitchFamily="18" charset="0"/>
              </a:rPr>
              <a:t>值之间存在一个偏差</a:t>
            </a:r>
            <a:r>
              <a:rPr lang="en-US" altLang="zh-CN" sz="2200" dirty="0">
                <a:latin typeface="Times New Roman" panose="02020603050405020304" pitchFamily="18" charset="0"/>
                <a:ea typeface="Times New Roman" panose="02020603050405020304" pitchFamily="18" charset="0"/>
              </a:rPr>
              <a:t>Δ</a:t>
            </a:r>
            <a:r>
              <a:rPr lang="en-US" altLang="zh-CN" sz="2200" i="1" dirty="0">
                <a:latin typeface="Times New Roman" panose="02020603050405020304" pitchFamily="18" charset="0"/>
                <a:ea typeface="Times New Roman" panose="02020603050405020304" pitchFamily="18" charset="0"/>
              </a:rPr>
              <a:t>y</a:t>
            </a:r>
            <a:r>
              <a:rPr lang="en-US" altLang="zh-CN" sz="2200" b="0" dirty="0">
                <a:latin typeface="Times New Roman" panose="02020603050405020304" pitchFamily="18" charset="0"/>
              </a:rPr>
              <a:t> </a:t>
            </a:r>
            <a:endParaRPr lang="zh-CN" altLang="en-US" sz="2200" b="0"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82</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8181"/>
                                        </p:tgtEl>
                                        <p:attrNameLst>
                                          <p:attrName>style.visibility</p:attrName>
                                        </p:attrNameLst>
                                      </p:cBhvr>
                                      <p:to>
                                        <p:strVal val="visible"/>
                                      </p:to>
                                    </p:set>
                                    <p:animEffect transition="in" filter="dissolve">
                                      <p:cBhvr>
                                        <p:cTn id="7" dur="500"/>
                                        <p:tgtEl>
                                          <p:spTgt spid="17818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8187"/>
                                        </p:tgtEl>
                                        <p:attrNameLst>
                                          <p:attrName>style.visibility</p:attrName>
                                        </p:attrNameLst>
                                      </p:cBhvr>
                                      <p:to>
                                        <p:strVal val="visible"/>
                                      </p:to>
                                    </p:set>
                                    <p:animEffect transition="in" filter="dissolve">
                                      <p:cBhvr>
                                        <p:cTn id="12" dur="500"/>
                                        <p:tgtEl>
                                          <p:spTgt spid="17818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8183"/>
                                        </p:tgtEl>
                                        <p:attrNameLst>
                                          <p:attrName>style.visibility</p:attrName>
                                        </p:attrNameLst>
                                      </p:cBhvr>
                                      <p:to>
                                        <p:strVal val="visible"/>
                                      </p:to>
                                    </p:set>
                                    <p:animEffect transition="in" filter="dissolve">
                                      <p:cBhvr>
                                        <p:cTn id="17" dur="500"/>
                                        <p:tgtEl>
                                          <p:spTgt spid="17818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178182"/>
                                        </p:tgtEl>
                                        <p:attrNameLst>
                                          <p:attrName>style.visibility</p:attrName>
                                        </p:attrNameLst>
                                      </p:cBhvr>
                                      <p:to>
                                        <p:strVal val="visible"/>
                                      </p:to>
                                    </p:set>
                                    <p:anim calcmode="lin" valueType="num">
                                      <p:cBhvr additive="base">
                                        <p:cTn id="22" dur="500" fill="hold"/>
                                        <p:tgtEl>
                                          <p:spTgt spid="178182"/>
                                        </p:tgtEl>
                                        <p:attrNameLst>
                                          <p:attrName>ppt_x</p:attrName>
                                        </p:attrNameLst>
                                      </p:cBhvr>
                                      <p:tavLst>
                                        <p:tav tm="0">
                                          <p:val>
                                            <p:strVal val="0-#ppt_w/2"/>
                                          </p:val>
                                        </p:tav>
                                        <p:tav tm="100000">
                                          <p:val>
                                            <p:strVal val="#ppt_x"/>
                                          </p:val>
                                        </p:tav>
                                      </p:tavLst>
                                    </p:anim>
                                    <p:anim calcmode="lin" valueType="num">
                                      <p:cBhvr additive="base">
                                        <p:cTn id="23" dur="500" fill="hold"/>
                                        <p:tgtEl>
                                          <p:spTgt spid="1781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1" grpId="0"/>
      <p:bldP spid="178182" grpId="0"/>
      <p:bldP spid="178183" grpId="0"/>
      <p:bldP spid="17818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1BE63100-1E9A-4015-B14C-C88A35921F72}" type="datetime1">
              <a:rPr lang="zh-CN" altLang="en-US" smtClean="0"/>
              <a:t>2023/2/20</a:t>
            </a:fld>
            <a:endParaRPr lang="en-US" altLang="zh-CN" dirty="0"/>
          </a:p>
        </p:txBody>
      </p:sp>
      <p:sp>
        <p:nvSpPr>
          <p:cNvPr id="67587" name="Text Box 2"/>
          <p:cNvSpPr txBox="1"/>
          <p:nvPr/>
        </p:nvSpPr>
        <p:spPr>
          <a:xfrm>
            <a:off x="135339" y="1401763"/>
            <a:ext cx="615553" cy="3395662"/>
          </a:xfrm>
          <a:prstGeom prst="rect">
            <a:avLst/>
          </a:prstGeom>
          <a:noFill/>
          <a:ln w="9525">
            <a:noFill/>
            <a:miter/>
          </a:ln>
        </p:spPr>
        <p:txBody>
          <a:bodyPr vert="eaVert">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数 据 处 理 方 法</a:t>
            </a:r>
          </a:p>
        </p:txBody>
      </p:sp>
      <p:grpSp>
        <p:nvGrpSpPr>
          <p:cNvPr id="67588" name="Group 3"/>
          <p:cNvGrpSpPr/>
          <p:nvPr/>
        </p:nvGrpSpPr>
        <p:grpSpPr>
          <a:xfrm>
            <a:off x="2133600" y="762001"/>
            <a:ext cx="2362200" cy="1576388"/>
            <a:chOff x="1440" y="1164"/>
            <a:chExt cx="1488" cy="1087"/>
          </a:xfrm>
        </p:grpSpPr>
        <mc:AlternateContent xmlns:mc="http://schemas.openxmlformats.org/markup-compatibility/2006" xmlns:a14="http://schemas.microsoft.com/office/drawing/2010/main">
          <mc:Choice Requires="a14">
            <p:sp>
              <p:nvSpPr>
                <p:cNvPr id="67598" name="Object 4"/>
                <p:cNvSpPr txBox="1"/>
                <p:nvPr/>
              </p:nvSpPr>
              <p:spPr bwMode="auto">
                <a:xfrm>
                  <a:off x="1440" y="1164"/>
                  <a:ext cx="1200" cy="400"/>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𝑎</m:t>
                        </m:r>
                        <m:r>
                          <a:rPr lang="zh-CN" altLang="en-US" sz="2400" i="1">
                            <a:solidFill>
                              <a:srgbClr val="000000"/>
                            </a:solidFill>
                            <a:latin typeface="Cambria Math" panose="02040503050406030204" pitchFamily="18" charset="0"/>
                          </a:rPr>
                          <m:t>=</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𝑦</m:t>
                            </m:r>
                          </m:e>
                        </m:ac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𝑏</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oMath>
                    </m:oMathPara>
                  </a14:m>
                  <a:endParaRPr lang="zh-CN" altLang="en-US" sz="2400"/>
                </a:p>
              </p:txBody>
            </p:sp>
          </mc:Choice>
          <mc:Fallback xmlns="">
            <p:sp>
              <p:nvSpPr>
                <p:cNvPr id="67598" name="Object 4"/>
                <p:cNvSpPr txBox="1">
                  <a:spLocks noRot="1" noChangeAspect="1" noMove="1" noResize="1" noEditPoints="1" noAdjustHandles="1" noChangeArrowheads="1" noChangeShapeType="1" noTextEdit="1"/>
                </p:cNvSpPr>
                <p:nvPr/>
              </p:nvSpPr>
              <p:spPr bwMode="auto">
                <a:xfrm>
                  <a:off x="1440" y="1164"/>
                  <a:ext cx="1200" cy="400"/>
                </a:xfrm>
                <a:prstGeom prst="rect">
                  <a:avLst/>
                </a:prstGeom>
                <a:blipFill rotWithShape="1">
                  <a:blip r:embed="rId2"/>
                  <a:stretch>
                    <a:fillRect/>
                  </a:stretch>
                </a:blipFill>
                <a:ln>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7599" name="Object 5"/>
                <p:cNvSpPr txBox="1"/>
                <p:nvPr/>
              </p:nvSpPr>
              <p:spPr bwMode="auto">
                <a:xfrm>
                  <a:off x="1440" y="1536"/>
                  <a:ext cx="1488" cy="715"/>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𝑏</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r>
                              <a:rPr lang="zh-CN" altLang="en-US" sz="2400" i="1">
                                <a:solidFill>
                                  <a:srgbClr val="000000"/>
                                </a:solidFill>
                                <a:latin typeface="Cambria Math" panose="02040503050406030204" pitchFamily="18" charset="0"/>
                              </a:rPr>
                              <m:t>⋅</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𝑦</m:t>
                                </m:r>
                              </m:e>
                            </m:acc>
                            <m:r>
                              <a:rPr lang="zh-CN" altLang="en-US" sz="2400" i="1">
                                <a:solidFill>
                                  <a:srgbClr val="000000"/>
                                </a:solidFill>
                                <a:latin typeface="Cambria Math" panose="02040503050406030204" pitchFamily="18" charset="0"/>
                              </a:rPr>
                              <m:t>−</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𝑦</m:t>
                                </m:r>
                              </m:e>
                            </m:acc>
                          </m:num>
                          <m:den>
                            <m:sSup>
                              <m:sSupPr>
                                <m:ctrlPr>
                                  <a:rPr lang="zh-CN" altLang="en-US" sz="2400" i="1">
                                    <a:solidFill>
                                      <a:srgbClr val="000000"/>
                                    </a:solidFill>
                                    <a:latin typeface="Cambria Math" panose="02040503050406030204" pitchFamily="18" charset="0"/>
                                  </a:rPr>
                                </m:ctrlPr>
                              </m:sSup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𝑥</m:t>
                                </m:r>
                              </m:e>
                              <m:sup>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2</m:t>
                                    </m:r>
                                  </m:e>
                                </m:acc>
                              </m:sup>
                            </m:sSup>
                          </m:den>
                        </m:f>
                      </m:oMath>
                    </m:oMathPara>
                  </a14:m>
                  <a:endParaRPr lang="zh-CN" altLang="en-US" sz="2400" dirty="0"/>
                </a:p>
              </p:txBody>
            </p:sp>
          </mc:Choice>
          <mc:Fallback xmlns="">
            <p:sp>
              <p:nvSpPr>
                <p:cNvPr id="67599" name="Object 5"/>
                <p:cNvSpPr txBox="1">
                  <a:spLocks noRot="1" noChangeAspect="1" noMove="1" noResize="1" noEditPoints="1" noAdjustHandles="1" noChangeArrowheads="1" noChangeShapeType="1" noTextEdit="1"/>
                </p:cNvSpPr>
                <p:nvPr/>
              </p:nvSpPr>
              <p:spPr bwMode="auto">
                <a:xfrm>
                  <a:off x="1440" y="1536"/>
                  <a:ext cx="1488" cy="715"/>
                </a:xfrm>
                <a:prstGeom prst="rect">
                  <a:avLst/>
                </a:prstGeom>
                <a:blipFill rotWithShape="1">
                  <a:blip r:embed="rId3"/>
                  <a:stretch>
                    <a:fillRect/>
                  </a:stretch>
                </a:blipFill>
                <a:ln>
                  <a:noFill/>
                </a:ln>
              </p:spPr>
              <p:txBody>
                <a:bodyPr/>
                <a:lstStyle/>
                <a:p>
                  <a:r>
                    <a:rPr lang="zh-CN" altLang="en-US">
                      <a:noFill/>
                    </a:rPr>
                    <a:t> </a:t>
                  </a:r>
                  <a:endParaRPr lang="zh-CN" altLang="en-US">
                    <a:noFill/>
                  </a:endParaRPr>
                </a:p>
              </p:txBody>
            </p:sp>
          </mc:Fallback>
        </mc:AlternateContent>
      </p:grpSp>
      <p:grpSp>
        <p:nvGrpSpPr>
          <p:cNvPr id="179206" name="Group 6"/>
          <p:cNvGrpSpPr/>
          <p:nvPr/>
        </p:nvGrpSpPr>
        <p:grpSpPr>
          <a:xfrm>
            <a:off x="6438072" y="12079"/>
            <a:ext cx="2022360" cy="4641058"/>
            <a:chOff x="4173" y="768"/>
            <a:chExt cx="948" cy="2467"/>
          </a:xfrm>
        </p:grpSpPr>
        <mc:AlternateContent xmlns:mc="http://schemas.openxmlformats.org/markup-compatibility/2006" xmlns:a14="http://schemas.microsoft.com/office/drawing/2010/main">
          <mc:Choice Requires="a14">
            <p:sp>
              <p:nvSpPr>
                <p:cNvPr id="67594" name="Object 7"/>
                <p:cNvSpPr txBox="1"/>
                <p:nvPr/>
              </p:nvSpPr>
              <p:spPr bwMode="auto">
                <a:xfrm>
                  <a:off x="4176" y="768"/>
                  <a:ext cx="945" cy="608"/>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𝑛</m:t>
                            </m:r>
                          </m:den>
                        </m:f>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𝑖</m:t>
                            </m:r>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𝑛</m:t>
                            </m:r>
                          </m:sup>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𝑖</m:t>
                                </m:r>
                              </m:sub>
                            </m:sSub>
                          </m:e>
                        </m:nary>
                      </m:oMath>
                    </m:oMathPara>
                  </a14:m>
                  <a:endParaRPr lang="zh-CN" altLang="en-US" sz="2400" dirty="0"/>
                </a:p>
              </p:txBody>
            </p:sp>
          </mc:Choice>
          <mc:Fallback xmlns="">
            <p:sp>
              <p:nvSpPr>
                <p:cNvPr id="67594" name="Object 7"/>
                <p:cNvSpPr txBox="1">
                  <a:spLocks noRot="1" noChangeAspect="1" noMove="1" noResize="1" noEditPoints="1" noAdjustHandles="1" noChangeArrowheads="1" noChangeShapeType="1" noTextEdit="1"/>
                </p:cNvSpPr>
                <p:nvPr/>
              </p:nvSpPr>
              <p:spPr bwMode="auto">
                <a:xfrm>
                  <a:off x="4176" y="768"/>
                  <a:ext cx="945" cy="608"/>
                </a:xfrm>
                <a:prstGeom prst="rect">
                  <a:avLst/>
                </a:prstGeom>
                <a:blipFill rotWithShape="0">
                  <a:blip r:embed="rId4"/>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595" name="Object 8"/>
                <p:cNvSpPr txBox="1"/>
                <p:nvPr/>
              </p:nvSpPr>
              <p:spPr bwMode="auto">
                <a:xfrm>
                  <a:off x="4176" y="1450"/>
                  <a:ext cx="945" cy="590"/>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𝑦</m:t>
                            </m:r>
                          </m:e>
                        </m:acc>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𝑛</m:t>
                            </m:r>
                          </m:den>
                        </m:f>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𝑖</m:t>
                            </m:r>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𝑛</m:t>
                            </m:r>
                          </m:sup>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𝑦</m:t>
                                </m:r>
                              </m:e>
                              <m:sub>
                                <m:r>
                                  <a:rPr lang="zh-CN" altLang="en-US" sz="2400" i="1">
                                    <a:solidFill>
                                      <a:srgbClr val="000000"/>
                                    </a:solidFill>
                                    <a:latin typeface="Cambria Math" panose="02040503050406030204" pitchFamily="18" charset="0"/>
                                  </a:rPr>
                                  <m:t>𝑖</m:t>
                                </m:r>
                              </m:sub>
                            </m:sSub>
                          </m:e>
                        </m:nary>
                      </m:oMath>
                    </m:oMathPara>
                  </a14:m>
                  <a:endParaRPr lang="zh-CN" altLang="en-US" sz="2400" dirty="0"/>
                </a:p>
              </p:txBody>
            </p:sp>
          </mc:Choice>
          <mc:Fallback xmlns="">
            <p:sp>
              <p:nvSpPr>
                <p:cNvPr id="67595" name="Object 8"/>
                <p:cNvSpPr txBox="1">
                  <a:spLocks noRot="1" noChangeAspect="1" noMove="1" noResize="1" noEditPoints="1" noAdjustHandles="1" noChangeArrowheads="1" noChangeShapeType="1" noTextEdit="1"/>
                </p:cNvSpPr>
                <p:nvPr/>
              </p:nvSpPr>
              <p:spPr bwMode="auto">
                <a:xfrm>
                  <a:off x="4176" y="1450"/>
                  <a:ext cx="945" cy="590"/>
                </a:xfrm>
                <a:prstGeom prst="rect">
                  <a:avLst/>
                </a:prstGeom>
                <a:blipFill rotWithShape="0">
                  <a:blip r:embed="rId5"/>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596" name="Object 9"/>
                <p:cNvSpPr txBox="1"/>
                <p:nvPr/>
              </p:nvSpPr>
              <p:spPr bwMode="auto">
                <a:xfrm>
                  <a:off x="4176" y="2114"/>
                  <a:ext cx="945" cy="518"/>
                </a:xfrm>
                <a:prstGeom prst="rect">
                  <a:avLst/>
                </a:prstGeom>
                <a:solidFill>
                  <a:srgbClr val="B2B2B2"/>
                </a:solidFill>
                <a:ln>
                  <a:noFill/>
                </a:ln>
                <a:extLst/>
              </p:spPr>
              <p:txBody>
                <a:bodyPr>
                  <a:normAutofit fontScale="85000" lnSpcReduction="10000"/>
                </a:bodyPr>
                <a:lstStyle/>
                <a:p>
                  <a:pPr/>
                  <a14:m>
                    <m:oMathPara xmlns:m="http://schemas.openxmlformats.org/officeDocument/2006/math">
                      <m:oMathParaPr>
                        <m:jc m:val="left"/>
                      </m:oMathParaPr>
                      <m:oMath xmlns:m="http://schemas.openxmlformats.org/officeDocument/2006/math">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𝑦</m:t>
                            </m:r>
                          </m:e>
                        </m:acc>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𝑛</m:t>
                            </m:r>
                          </m:den>
                        </m:f>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𝑖</m:t>
                            </m:r>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𝑛</m:t>
                            </m:r>
                          </m:sup>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𝑖</m:t>
                                </m:r>
                              </m:sub>
                            </m:sSub>
                          </m:e>
                        </m:nary>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𝑦</m:t>
                            </m:r>
                          </m:e>
                          <m:sub>
                            <m:r>
                              <a:rPr lang="zh-CN" altLang="en-US" sz="2400" i="1">
                                <a:solidFill>
                                  <a:srgbClr val="000000"/>
                                </a:solidFill>
                                <a:latin typeface="Cambria Math" panose="02040503050406030204" pitchFamily="18" charset="0"/>
                              </a:rPr>
                              <m:t>𝑖</m:t>
                            </m:r>
                          </m:sub>
                        </m:sSub>
                      </m:oMath>
                    </m:oMathPara>
                  </a14:m>
                  <a:endParaRPr lang="zh-CN" altLang="en-US" sz="2400" dirty="0"/>
                </a:p>
              </p:txBody>
            </p:sp>
          </mc:Choice>
          <mc:Fallback xmlns="">
            <p:sp>
              <p:nvSpPr>
                <p:cNvPr id="67596" name="Object 9"/>
                <p:cNvSpPr txBox="1">
                  <a:spLocks noRot="1" noChangeAspect="1" noMove="1" noResize="1" noEditPoints="1" noAdjustHandles="1" noChangeArrowheads="1" noChangeShapeType="1" noTextEdit="1"/>
                </p:cNvSpPr>
                <p:nvPr/>
              </p:nvSpPr>
              <p:spPr bwMode="auto">
                <a:xfrm>
                  <a:off x="4176" y="2114"/>
                  <a:ext cx="945" cy="518"/>
                </a:xfrm>
                <a:prstGeom prst="rect">
                  <a:avLst/>
                </a:prstGeom>
                <a:blipFill rotWithShape="0">
                  <a:blip r:embed="rId6"/>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597" name="Object 10"/>
                <p:cNvSpPr txBox="1"/>
                <p:nvPr/>
              </p:nvSpPr>
              <p:spPr bwMode="auto">
                <a:xfrm>
                  <a:off x="4173" y="2695"/>
                  <a:ext cx="948" cy="540"/>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𝑥</m:t>
                            </m:r>
                          </m:e>
                          <m:sup>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2</m:t>
                                </m:r>
                              </m:e>
                            </m:acc>
                          </m:sup>
                        </m:sSup>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𝑛</m:t>
                            </m:r>
                          </m:den>
                        </m:f>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𝑖</m:t>
                            </m:r>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𝑛</m:t>
                            </m:r>
                          </m:sup>
                          <m:e>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𝑖</m:t>
                                </m:r>
                              </m:sub>
                              <m:sup>
                                <m:r>
                                  <a:rPr lang="zh-CN" altLang="en-US" sz="2400" i="1">
                                    <a:solidFill>
                                      <a:srgbClr val="000000"/>
                                    </a:solidFill>
                                    <a:latin typeface="Cambria Math" panose="02040503050406030204" pitchFamily="18" charset="0"/>
                                  </a:rPr>
                                  <m:t>2</m:t>
                                </m:r>
                              </m:sup>
                            </m:sSubSup>
                          </m:e>
                        </m:nary>
                      </m:oMath>
                    </m:oMathPara>
                  </a14:m>
                  <a:endParaRPr lang="zh-CN" altLang="en-US" sz="2400" dirty="0"/>
                </a:p>
              </p:txBody>
            </p:sp>
          </mc:Choice>
          <mc:Fallback xmlns="">
            <p:sp>
              <p:nvSpPr>
                <p:cNvPr id="67597" name="Object 10"/>
                <p:cNvSpPr txBox="1">
                  <a:spLocks noRot="1" noChangeAspect="1" noMove="1" noResize="1" noEditPoints="1" noAdjustHandles="1" noChangeArrowheads="1" noChangeShapeType="1" noTextEdit="1"/>
                </p:cNvSpPr>
                <p:nvPr/>
              </p:nvSpPr>
              <p:spPr bwMode="auto">
                <a:xfrm>
                  <a:off x="4173" y="2695"/>
                  <a:ext cx="948" cy="540"/>
                </a:xfrm>
                <a:prstGeom prst="rect">
                  <a:avLst/>
                </a:prstGeom>
                <a:blipFill rotWithShape="0">
                  <a:blip r:embed="rId7"/>
                  <a:stretch>
                    <a:fillRect/>
                  </a:stretch>
                </a:blipFill>
                <a:ln>
                  <a:noFill/>
                </a:ln>
                <a:extLst/>
              </p:spPr>
              <p:txBody>
                <a:bodyPr/>
                <a:lstStyle/>
                <a:p>
                  <a:r>
                    <a:rPr lang="zh-CN" altLang="en-US">
                      <a:noFill/>
                    </a:rPr>
                    <a:t> </a:t>
                  </a:r>
                </a:p>
              </p:txBody>
            </p:sp>
          </mc:Fallback>
        </mc:AlternateContent>
      </p:grpSp>
      <p:sp>
        <p:nvSpPr>
          <p:cNvPr id="179211" name="Rectangle 11"/>
          <p:cNvSpPr/>
          <p:nvPr/>
        </p:nvSpPr>
        <p:spPr>
          <a:xfrm>
            <a:off x="1219204" y="3071813"/>
            <a:ext cx="4440639" cy="430887"/>
          </a:xfrm>
          <a:prstGeom prst="rect">
            <a:avLst/>
          </a:prstGeom>
          <a:noFill/>
          <a:ln w="9525">
            <a:noFill/>
            <a:miter/>
          </a:ln>
        </p:spPr>
        <p:txBody>
          <a:bodyPr wrap="none">
            <a:spAutoFit/>
          </a:bodyPr>
          <a:lstStyle/>
          <a:p>
            <a:pPr lvl="0" algn="l" eaLnBrk="1" hangingPunct="1"/>
            <a:r>
              <a:rPr lang="zh-CN" altLang="en-US" sz="2200" dirty="0">
                <a:solidFill>
                  <a:srgbClr val="FF0000"/>
                </a:solidFill>
                <a:latin typeface="黑体" panose="02010609060101010101" pitchFamily="49" charset="-122"/>
                <a:ea typeface="黑体" panose="02010609060101010101" pitchFamily="49" charset="-122"/>
              </a:rPr>
              <a:t>相关系数</a:t>
            </a:r>
            <a:r>
              <a:rPr lang="zh-CN" altLang="en-US" sz="2200" dirty="0">
                <a:latin typeface="宋体" panose="02010600030101010101" pitchFamily="2" charset="-122"/>
              </a:rPr>
              <a:t>来判断回归分析的合理性</a:t>
            </a:r>
          </a:p>
        </p:txBody>
      </p:sp>
      <mc:AlternateContent xmlns:mc="http://schemas.openxmlformats.org/markup-compatibility/2006" xmlns:a14="http://schemas.microsoft.com/office/drawing/2010/main">
        <mc:Choice Requires="a14">
          <p:sp>
            <p:nvSpPr>
              <p:cNvPr id="179212" name="Object 12"/>
              <p:cNvSpPr txBox="1"/>
              <p:nvPr/>
            </p:nvSpPr>
            <p:spPr bwMode="auto">
              <a:xfrm>
                <a:off x="1524000" y="3810000"/>
                <a:ext cx="3886200" cy="1275184"/>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rPr>
                        <m:t>𝛾</m:t>
                      </m:r>
                      <m:r>
                        <a:rPr lang="zh-CN" altLang="en-US" sz="2200" i="1">
                          <a:solidFill>
                            <a:srgbClr val="000000"/>
                          </a:solidFill>
                          <a:latin typeface="Cambria Math" panose="02040503050406030204" pitchFamily="18" charset="0"/>
                        </a:rPr>
                        <m:t>=</m:t>
                      </m:r>
                      <m:f>
                        <m:fPr>
                          <m:ctrlPr>
                            <a:rPr lang="zh-CN" altLang="en-US" sz="2200" i="1">
                              <a:solidFill>
                                <a:srgbClr val="000000"/>
                              </a:solidFill>
                              <a:latin typeface="Cambria Math" panose="02040503050406030204" pitchFamily="18" charset="0"/>
                            </a:rPr>
                          </m:ctrlPr>
                        </m:fPr>
                        <m:num>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𝑦</m:t>
                              </m:r>
                            </m:e>
                          </m:acc>
                          <m:r>
                            <a:rPr lang="zh-CN" altLang="en-US" sz="2200" i="1">
                              <a:solidFill>
                                <a:srgbClr val="000000"/>
                              </a:solidFill>
                              <a:latin typeface="Cambria Math" panose="02040503050406030204" pitchFamily="18" charset="0"/>
                            </a:rPr>
                            <m:t>−</m:t>
                          </m:r>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r>
                            <a:rPr lang="zh-CN" altLang="en-US" sz="2200" i="1">
                              <a:solidFill>
                                <a:srgbClr val="000000"/>
                              </a:solidFill>
                              <a:latin typeface="Cambria Math" panose="02040503050406030204" pitchFamily="18" charset="0"/>
                            </a:rPr>
                            <m:t>⋅</m:t>
                          </m:r>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𝑦</m:t>
                              </m:r>
                            </m:e>
                          </m:acc>
                        </m:num>
                        <m:den>
                          <m:rad>
                            <m:radPr>
                              <m:degHide m:val="on"/>
                              <m:ctrlPr>
                                <a:rPr lang="zh-CN" altLang="en-US" sz="2200" i="1">
                                  <a:solidFill>
                                    <a:srgbClr val="000000"/>
                                  </a:solidFill>
                                  <a:latin typeface="Cambria Math" panose="02040503050406030204" pitchFamily="18" charset="0"/>
                                </a:rPr>
                              </m:ctrlPr>
                            </m:radPr>
                            <m:deg/>
                            <m:e>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𝑥</m:t>
                                  </m:r>
                                </m:e>
                                <m:sup>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2</m:t>
                                      </m:r>
                                    </m:e>
                                  </m:acc>
                                </m:sup>
                              </m:sSup>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e>
                                <m:sup>
                                  <m:r>
                                    <a:rPr lang="zh-CN" altLang="en-US" sz="2200" i="1">
                                      <a:solidFill>
                                        <a:srgbClr val="000000"/>
                                      </a:solidFill>
                                      <a:latin typeface="Cambria Math" panose="02040503050406030204" pitchFamily="18" charset="0"/>
                                    </a:rPr>
                                    <m:t>2</m:t>
                                  </m:r>
                                </m:sup>
                              </m:sSup>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𝑦</m:t>
                                  </m:r>
                                </m:e>
                                <m:sup>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2</m:t>
                                      </m:r>
                                    </m:e>
                                  </m:acc>
                                </m:sup>
                              </m:sSup>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𝑦</m:t>
                                      </m:r>
                                    </m:e>
                                  </m:acc>
                                </m:e>
                                <m:sup>
                                  <m:r>
                                    <a:rPr lang="zh-CN" altLang="en-US" sz="2200" i="1">
                                      <a:solidFill>
                                        <a:srgbClr val="000000"/>
                                      </a:solidFill>
                                      <a:latin typeface="Cambria Math" panose="02040503050406030204" pitchFamily="18" charset="0"/>
                                    </a:rPr>
                                    <m:t>2</m:t>
                                  </m:r>
                                </m:sup>
                              </m:sSup>
                              <m:r>
                                <a:rPr lang="zh-CN" altLang="en-US" sz="2200" i="1">
                                  <a:solidFill>
                                    <a:srgbClr val="000000"/>
                                  </a:solidFill>
                                  <a:latin typeface="Cambria Math" panose="02040503050406030204" pitchFamily="18" charset="0"/>
                                </a:rPr>
                                <m:t>)</m:t>
                              </m:r>
                            </m:e>
                          </m:rad>
                        </m:den>
                      </m:f>
                    </m:oMath>
                  </m:oMathPara>
                </a14:m>
                <a:endParaRPr lang="zh-CN" altLang="en-US" sz="2200" dirty="0"/>
              </a:p>
            </p:txBody>
          </p:sp>
        </mc:Choice>
        <mc:Fallback xmlns="">
          <p:sp>
            <p:nvSpPr>
              <p:cNvPr id="179212" name="Object 12"/>
              <p:cNvSpPr txBox="1">
                <a:spLocks noRot="1" noChangeAspect="1" noMove="1" noResize="1" noEditPoints="1" noAdjustHandles="1" noChangeArrowheads="1" noChangeShapeType="1" noTextEdit="1"/>
              </p:cNvSpPr>
              <p:nvPr/>
            </p:nvSpPr>
            <p:spPr bwMode="auto">
              <a:xfrm>
                <a:off x="1524000" y="3810000"/>
                <a:ext cx="3886200" cy="1275184"/>
              </a:xfrm>
              <a:prstGeom prst="rect">
                <a:avLst/>
              </a:prstGeom>
              <a:blipFill rotWithShape="0">
                <a:blip r:embed="rId8"/>
                <a:stretch>
                  <a:fillRect/>
                </a:stretch>
              </a:blipFill>
              <a:ln>
                <a:noFill/>
              </a:ln>
              <a:extLst/>
            </p:spPr>
            <p:txBody>
              <a:bodyPr/>
              <a:lstStyle/>
              <a:p>
                <a:r>
                  <a:rPr lang="zh-CN" altLang="en-US">
                    <a:noFill/>
                  </a:rPr>
                  <a:t> </a:t>
                </a:r>
              </a:p>
            </p:txBody>
          </p:sp>
        </mc:Fallback>
      </mc:AlternateContent>
      <p:sp>
        <p:nvSpPr>
          <p:cNvPr id="179213" name="Text Box 13"/>
          <p:cNvSpPr txBox="1"/>
          <p:nvPr/>
        </p:nvSpPr>
        <p:spPr>
          <a:xfrm>
            <a:off x="1524005" y="5257800"/>
            <a:ext cx="5105396" cy="1040285"/>
          </a:xfrm>
          <a:prstGeom prst="rect">
            <a:avLst/>
          </a:prstGeom>
          <a:noFill/>
          <a:ln w="9525">
            <a:noFill/>
            <a:miter/>
          </a:ln>
        </p:spPr>
        <p:txBody>
          <a:bodyPr wrap="square">
            <a:spAutoFit/>
          </a:bodyPr>
          <a:lstStyle/>
          <a:p>
            <a:pPr lvl="1" algn="l" eaLnBrk="1" hangingPunct="1">
              <a:lnSpc>
                <a:spcPct val="140000"/>
              </a:lnSpc>
            </a:pPr>
            <a:r>
              <a:rPr lang="zh-CN" altLang="en-US" sz="2200" dirty="0">
                <a:latin typeface="Times New Roman" panose="02020603050405020304" pitchFamily="18" charset="0"/>
                <a:ea typeface="Times New Roman" panose="02020603050405020304" pitchFamily="18" charset="0"/>
              </a:rPr>
              <a:t>|</a:t>
            </a:r>
            <a:r>
              <a:rPr lang="en-US" altLang="zh-CN" sz="2200" i="1" dirty="0">
                <a:latin typeface="Times New Roman" panose="02020603050405020304" pitchFamily="18" charset="0"/>
                <a:ea typeface="Times New Roman" panose="02020603050405020304" pitchFamily="18" charset="0"/>
              </a:rPr>
              <a:t>γ</a:t>
            </a:r>
            <a:r>
              <a:rPr lang="en-US" altLang="zh-CN" sz="2200" dirty="0">
                <a:latin typeface="Times New Roman" panose="02020603050405020304" pitchFamily="18" charset="0"/>
                <a:ea typeface="Times New Roman" panose="02020603050405020304" pitchFamily="18" charset="0"/>
              </a:rPr>
              <a:t>| </a:t>
            </a:r>
            <a:r>
              <a:rPr lang="zh-CN" altLang="en-US" sz="2200" dirty="0">
                <a:latin typeface="宋体" panose="02010600030101010101" pitchFamily="2" charset="-122"/>
              </a:rPr>
              <a:t>-&gt; </a:t>
            </a:r>
            <a:r>
              <a:rPr lang="zh-CN" altLang="en-US" sz="2200" dirty="0">
                <a:latin typeface="Times New Roman" panose="02020603050405020304" pitchFamily="18" charset="0"/>
                <a:ea typeface="Times New Roman" panose="02020603050405020304" pitchFamily="18" charset="0"/>
              </a:rPr>
              <a:t>1</a:t>
            </a:r>
            <a:r>
              <a:rPr lang="zh-CN" altLang="en-US" sz="2200" dirty="0">
                <a:latin typeface="宋体" panose="02010600030101010101" pitchFamily="2" charset="-122"/>
              </a:rPr>
              <a:t>， 线性回归是合理的; </a:t>
            </a:r>
          </a:p>
          <a:p>
            <a:pPr lvl="1" algn="l" eaLnBrk="1" hangingPunct="1">
              <a:lnSpc>
                <a:spcPct val="140000"/>
              </a:lnSpc>
            </a:pPr>
            <a:r>
              <a:rPr lang="zh-CN" altLang="en-US" sz="2200" dirty="0">
                <a:latin typeface="Times New Roman" panose="02020603050405020304" pitchFamily="18" charset="0"/>
                <a:ea typeface="Times New Roman" panose="02020603050405020304" pitchFamily="18" charset="0"/>
              </a:rPr>
              <a:t>|</a:t>
            </a:r>
            <a:r>
              <a:rPr lang="en-US" altLang="zh-CN" sz="2200" i="1" dirty="0">
                <a:latin typeface="Times New Roman" panose="02020603050405020304" pitchFamily="18" charset="0"/>
                <a:ea typeface="Times New Roman" panose="02020603050405020304" pitchFamily="18" charset="0"/>
              </a:rPr>
              <a:t>γ</a:t>
            </a:r>
            <a:r>
              <a:rPr lang="en-US" altLang="zh-CN" sz="2200" dirty="0">
                <a:latin typeface="Times New Roman" panose="02020603050405020304" pitchFamily="18" charset="0"/>
                <a:ea typeface="Times New Roman" panose="02020603050405020304" pitchFamily="18" charset="0"/>
              </a:rPr>
              <a:t>| </a:t>
            </a:r>
            <a:r>
              <a:rPr lang="zh-CN" altLang="en-US" sz="2200" dirty="0">
                <a:latin typeface="宋体" panose="02010600030101010101" pitchFamily="2" charset="-122"/>
              </a:rPr>
              <a:t>-&gt; </a:t>
            </a:r>
            <a:r>
              <a:rPr lang="zh-CN" altLang="en-US" sz="2200" dirty="0">
                <a:latin typeface="Times New Roman" panose="02020603050405020304" pitchFamily="18" charset="0"/>
                <a:ea typeface="Times New Roman" panose="02020603050405020304" pitchFamily="18" charset="0"/>
              </a:rPr>
              <a:t>0</a:t>
            </a:r>
            <a:r>
              <a:rPr lang="zh-CN" altLang="en-US" sz="2200" dirty="0">
                <a:latin typeface="宋体" panose="02010600030101010101" pitchFamily="2" charset="-122"/>
              </a:rPr>
              <a:t>， 不宜用线性回归.</a:t>
            </a:r>
            <a:r>
              <a:rPr lang="zh-CN" altLang="en-US" sz="2200" b="0" dirty="0">
                <a:latin typeface="Tahoma" panose="020B0604030504040204" pitchFamily="34" charset="0"/>
              </a:rPr>
              <a:t> </a:t>
            </a:r>
          </a:p>
        </p:txBody>
      </p:sp>
      <p:sp>
        <p:nvSpPr>
          <p:cNvPr id="179214" name="Text Box 14"/>
          <p:cNvSpPr txBox="1"/>
          <p:nvPr/>
        </p:nvSpPr>
        <p:spPr>
          <a:xfrm>
            <a:off x="5486404" y="1881188"/>
            <a:ext cx="1035861" cy="430887"/>
          </a:xfrm>
          <a:prstGeom prst="rect">
            <a:avLst/>
          </a:prstGeom>
          <a:noFill/>
          <a:ln w="9525">
            <a:noFill/>
            <a:miter/>
          </a:ln>
        </p:spPr>
        <p:txBody>
          <a:bodyPr wrap="none">
            <a:spAutoFit/>
          </a:bodyPr>
          <a:lstStyle/>
          <a:p>
            <a:pPr lvl="0" algn="l" eaLnBrk="1" hangingPunct="1"/>
            <a:r>
              <a:rPr lang="zh-CN" altLang="en-US" sz="2200" dirty="0">
                <a:solidFill>
                  <a:schemeClr val="tx2"/>
                </a:solidFill>
                <a:latin typeface="黑体" panose="02010609060101010101" pitchFamily="49" charset="-122"/>
                <a:ea typeface="黑体" panose="02010609060101010101" pitchFamily="49" charset="-122"/>
              </a:rPr>
              <a:t>其中：</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83</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9214"/>
                                        </p:tgtEl>
                                        <p:attrNameLst>
                                          <p:attrName>style.visibility</p:attrName>
                                        </p:attrNameLst>
                                      </p:cBhvr>
                                      <p:to>
                                        <p:strVal val="visible"/>
                                      </p:to>
                                    </p:set>
                                    <p:animEffect transition="in" filter="wipe(down)">
                                      <p:cBhvr>
                                        <p:cTn id="7" dur="500"/>
                                        <p:tgtEl>
                                          <p:spTgt spid="179214"/>
                                        </p:tgtEl>
                                      </p:cBhvr>
                                    </p:animEffect>
                                  </p:childTnLst>
                                </p:cTn>
                              </p:par>
                              <p:par>
                                <p:cTn id="8" presetID="22" presetClass="entr" presetSubtype="4" fill="hold" nodeType="withEffect">
                                  <p:stCondLst>
                                    <p:cond delay="0"/>
                                  </p:stCondLst>
                                  <p:childTnLst>
                                    <p:set>
                                      <p:cBhvr>
                                        <p:cTn id="9" dur="1" fill="hold">
                                          <p:stCondLst>
                                            <p:cond delay="0"/>
                                          </p:stCondLst>
                                        </p:cTn>
                                        <p:tgtEl>
                                          <p:spTgt spid="179206"/>
                                        </p:tgtEl>
                                        <p:attrNameLst>
                                          <p:attrName>style.visibility</p:attrName>
                                        </p:attrNameLst>
                                      </p:cBhvr>
                                      <p:to>
                                        <p:strVal val="visible"/>
                                      </p:to>
                                    </p:set>
                                    <p:animEffect transition="in" filter="wipe(down)">
                                      <p:cBhvr>
                                        <p:cTn id="10" dur="500"/>
                                        <p:tgtEl>
                                          <p:spTgt spid="17920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79211"/>
                                        </p:tgtEl>
                                        <p:attrNameLst>
                                          <p:attrName>style.visibility</p:attrName>
                                        </p:attrNameLst>
                                      </p:cBhvr>
                                      <p:to>
                                        <p:strVal val="visible"/>
                                      </p:to>
                                    </p:set>
                                    <p:animEffect transition="in" filter="dissolve">
                                      <p:cBhvr>
                                        <p:cTn id="15" dur="500"/>
                                        <p:tgtEl>
                                          <p:spTgt spid="1792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79212"/>
                                        </p:tgtEl>
                                        <p:attrNameLst>
                                          <p:attrName>style.visibility</p:attrName>
                                        </p:attrNameLst>
                                      </p:cBhvr>
                                      <p:to>
                                        <p:strVal val="visible"/>
                                      </p:to>
                                    </p:set>
                                    <p:animEffect transition="in" filter="wipe(down)">
                                      <p:cBhvr>
                                        <p:cTn id="20" dur="500"/>
                                        <p:tgtEl>
                                          <p:spTgt spid="17921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9213"/>
                                        </p:tgtEl>
                                        <p:attrNameLst>
                                          <p:attrName>style.visibility</p:attrName>
                                        </p:attrNameLst>
                                      </p:cBhvr>
                                      <p:to>
                                        <p:strVal val="visible"/>
                                      </p:to>
                                    </p:set>
                                    <p:anim calcmode="lin" valueType="num">
                                      <p:cBhvr additive="base">
                                        <p:cTn id="25" dur="500" fill="hold"/>
                                        <p:tgtEl>
                                          <p:spTgt spid="179213"/>
                                        </p:tgtEl>
                                        <p:attrNameLst>
                                          <p:attrName>ppt_x</p:attrName>
                                        </p:attrNameLst>
                                      </p:cBhvr>
                                      <p:tavLst>
                                        <p:tav tm="0">
                                          <p:val>
                                            <p:strVal val="#ppt_x"/>
                                          </p:val>
                                        </p:tav>
                                        <p:tav tm="100000">
                                          <p:val>
                                            <p:strVal val="#ppt_x"/>
                                          </p:val>
                                        </p:tav>
                                      </p:tavLst>
                                    </p:anim>
                                    <p:anim calcmode="lin" valueType="num">
                                      <p:cBhvr additive="base">
                                        <p:cTn id="26" dur="500" fill="hold"/>
                                        <p:tgtEl>
                                          <p:spTgt spid="1792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11" grpId="0"/>
      <p:bldP spid="179212" grpId="0" animBg="1"/>
      <p:bldP spid="179213" grpId="0"/>
      <p:bldP spid="17921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829E27EA-90B9-468C-991C-BF7E309B9B44}" type="datetime1">
              <a:rPr lang="zh-CN" altLang="en-US" sz="1200" smtClean="0"/>
              <a:t>2023/2/20</a:t>
            </a:fld>
            <a:endParaRPr lang="en-US" altLang="zh-CN" sz="1200" dirty="0"/>
          </a:p>
        </p:txBody>
      </p:sp>
      <p:sp>
        <p:nvSpPr>
          <p:cNvPr id="68611" name="Text Box 2"/>
          <p:cNvSpPr txBox="1"/>
          <p:nvPr/>
        </p:nvSpPr>
        <p:spPr>
          <a:xfrm>
            <a:off x="175026" y="1412875"/>
            <a:ext cx="615553" cy="3123612"/>
          </a:xfrm>
          <a:prstGeom prst="rect">
            <a:avLst/>
          </a:prstGeom>
          <a:noFill/>
          <a:ln w="9525">
            <a:noFill/>
            <a:miter/>
          </a:ln>
        </p:spPr>
        <p:txBody>
          <a:bodyPr vert="eaVert" wrap="non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数 据 处 理 方 法</a:t>
            </a:r>
          </a:p>
        </p:txBody>
      </p:sp>
      <p:sp>
        <p:nvSpPr>
          <p:cNvPr id="68612" name="Text Box 4"/>
          <p:cNvSpPr txBox="1"/>
          <p:nvPr/>
        </p:nvSpPr>
        <p:spPr>
          <a:xfrm>
            <a:off x="1475655" y="260354"/>
            <a:ext cx="7273057" cy="866006"/>
          </a:xfrm>
          <a:prstGeom prst="rect">
            <a:avLst/>
          </a:prstGeom>
          <a:noFill/>
          <a:ln w="9525">
            <a:noFill/>
            <a:miter/>
          </a:ln>
        </p:spPr>
        <p:txBody>
          <a:bodyPr wrap="square">
            <a:spAutoFit/>
          </a:bodyPr>
          <a:lstStyle/>
          <a:p>
            <a:pPr lvl="0" algn="l" eaLnBrk="1" hangingPunct="1">
              <a:lnSpc>
                <a:spcPct val="120000"/>
              </a:lnSpc>
            </a:pPr>
            <a:r>
              <a:rPr lang="zh-CN" altLang="en-US" sz="2200" dirty="0">
                <a:latin typeface="Times New Roman" panose="02020603050405020304" pitchFamily="18" charset="0"/>
                <a:ea typeface="黑体" panose="02010609060101010101" pitchFamily="49" charset="-122"/>
              </a:rPr>
              <a:t>例3</a:t>
            </a:r>
            <a:r>
              <a:rPr lang="zh-CN" altLang="en-US" sz="2200" dirty="0">
                <a:latin typeface="Times New Roman" panose="02020603050405020304" pitchFamily="18" charset="0"/>
              </a:rPr>
              <a:t>  用</a:t>
            </a:r>
            <a:r>
              <a:rPr lang="en-US" altLang="zh-CN" sz="2200" dirty="0">
                <a:latin typeface="Times New Roman" panose="02020603050405020304" pitchFamily="18" charset="0"/>
              </a:rPr>
              <a:t>X</a:t>
            </a:r>
            <a:r>
              <a:rPr lang="zh-CN" altLang="en-US" sz="2200" dirty="0">
                <a:latin typeface="Times New Roman" panose="02020603050405020304" pitchFamily="18" charset="0"/>
              </a:rPr>
              <a:t>射线检查合金铸件，透视电压</a:t>
            </a:r>
            <a:r>
              <a:rPr lang="en-US" altLang="zh-CN" sz="2200" i="1" dirty="0">
                <a:latin typeface="Times New Roman" panose="02020603050405020304" pitchFamily="18" charset="0"/>
              </a:rPr>
              <a:t>U</a:t>
            </a:r>
            <a:r>
              <a:rPr lang="zh-CN" altLang="en-US" sz="2200" dirty="0">
                <a:latin typeface="Times New Roman" panose="02020603050405020304" pitchFamily="18" charset="0"/>
              </a:rPr>
              <a:t>与铸件的厚度</a:t>
            </a:r>
            <a:r>
              <a:rPr lang="en-US" altLang="zh-CN" sz="2200" i="1" dirty="0">
                <a:latin typeface="Times New Roman" panose="02020603050405020304" pitchFamily="18" charset="0"/>
              </a:rPr>
              <a:t>x</a:t>
            </a:r>
            <a:r>
              <a:rPr lang="zh-CN" altLang="en-US" sz="2200" dirty="0">
                <a:latin typeface="Times New Roman" panose="02020603050405020304" pitchFamily="18" charset="0"/>
              </a:rPr>
              <a:t>的数据如表，求</a:t>
            </a:r>
            <a:r>
              <a:rPr lang="en-US" altLang="zh-CN" sz="2200" i="1" dirty="0">
                <a:latin typeface="Times New Roman" panose="02020603050405020304" pitchFamily="18" charset="0"/>
              </a:rPr>
              <a:t>U</a:t>
            </a:r>
            <a:r>
              <a:rPr lang="en-US" altLang="zh-CN" sz="2200" dirty="0">
                <a:latin typeface="Times New Roman" panose="02020603050405020304" pitchFamily="18" charset="0"/>
              </a:rPr>
              <a:t>—</a:t>
            </a:r>
            <a:r>
              <a:rPr lang="en-US" altLang="zh-CN" sz="2200" i="1" dirty="0">
                <a:latin typeface="Times New Roman" panose="02020603050405020304" pitchFamily="18" charset="0"/>
              </a:rPr>
              <a:t>x</a:t>
            </a:r>
            <a:r>
              <a:rPr lang="zh-CN" altLang="en-US" sz="2200" dirty="0">
                <a:latin typeface="Times New Roman" panose="02020603050405020304" pitchFamily="18" charset="0"/>
              </a:rPr>
              <a:t>的经验公式，并作相关性检验。 </a:t>
            </a:r>
          </a:p>
        </p:txBody>
      </p:sp>
      <p:sp>
        <p:nvSpPr>
          <p:cNvPr id="192517" name="Text Box 5"/>
          <p:cNvSpPr txBox="1"/>
          <p:nvPr/>
        </p:nvSpPr>
        <p:spPr>
          <a:xfrm>
            <a:off x="1475654" y="2349504"/>
            <a:ext cx="7488834" cy="769441"/>
          </a:xfrm>
          <a:prstGeom prst="rect">
            <a:avLst/>
          </a:prstGeom>
          <a:noFill/>
          <a:ln w="9525">
            <a:noFill/>
            <a:miter/>
          </a:ln>
        </p:spPr>
        <p:txBody>
          <a:bodyPr wrap="square">
            <a:spAutoFit/>
          </a:bodyPr>
          <a:lstStyle/>
          <a:p>
            <a:pPr lvl="0" algn="l" eaLnBrk="1" hangingPunct="1"/>
            <a:r>
              <a:rPr lang="zh-CN" altLang="en-US" sz="2200" dirty="0">
                <a:latin typeface="宋体" panose="02010600030101010101" pitchFamily="2" charset="-122"/>
              </a:rPr>
              <a:t>观察可见，表中</a:t>
            </a:r>
            <a:r>
              <a:rPr lang="en-US" altLang="zh-CN" sz="2200" i="1" dirty="0">
                <a:latin typeface="Times New Roman" panose="02020603050405020304" pitchFamily="18" charset="0"/>
                <a:cs typeface="Times New Roman" panose="02020603050405020304" pitchFamily="18" charset="0"/>
              </a:rPr>
              <a:t>x</a:t>
            </a:r>
            <a:r>
              <a:rPr lang="zh-CN" altLang="en-US" sz="2200" dirty="0">
                <a:latin typeface="宋体" panose="02010600030101010101" pitchFamily="2" charset="-122"/>
              </a:rPr>
              <a:t>与</a:t>
            </a:r>
            <a:r>
              <a:rPr lang="en-US" altLang="zh-CN" sz="2200" i="1" dirty="0">
                <a:latin typeface="Times New Roman" panose="02020603050405020304" pitchFamily="18" charset="0"/>
                <a:cs typeface="Times New Roman" panose="02020603050405020304" pitchFamily="18" charset="0"/>
              </a:rPr>
              <a:t>U</a:t>
            </a:r>
            <a:r>
              <a:rPr lang="zh-CN" altLang="en-US" sz="2200" dirty="0">
                <a:latin typeface="宋体" panose="02010600030101010101" pitchFamily="2" charset="-122"/>
              </a:rPr>
              <a:t>呈现比较显著的线性关系,设</a:t>
            </a:r>
            <a:r>
              <a:rPr lang="en-US" altLang="zh-CN" sz="2200" i="1" dirty="0">
                <a:latin typeface="Times New Roman" panose="02020603050405020304" pitchFamily="18" charset="0"/>
              </a:rPr>
              <a:t>U=a+bx</a:t>
            </a:r>
          </a:p>
          <a:p>
            <a:pPr lvl="0" algn="l" eaLnBrk="1" hangingPunct="1"/>
            <a:endParaRPr lang="zh-CN" altLang="en-US" sz="2200" dirty="0">
              <a:latin typeface="宋体" panose="02010600030101010101" pitchFamily="2" charset="-122"/>
            </a:endParaRPr>
          </a:p>
        </p:txBody>
      </p:sp>
      <p:sp>
        <p:nvSpPr>
          <p:cNvPr id="192518" name="Text Box 6"/>
          <p:cNvSpPr txBox="1"/>
          <p:nvPr/>
        </p:nvSpPr>
        <p:spPr>
          <a:xfrm>
            <a:off x="929029" y="2230512"/>
            <a:ext cx="544508" cy="478932"/>
          </a:xfrm>
          <a:prstGeom prst="rect">
            <a:avLst/>
          </a:prstGeom>
          <a:noFill/>
          <a:ln w="9525">
            <a:noFill/>
            <a:miter/>
          </a:ln>
        </p:spPr>
        <p:txBody>
          <a:bodyPr wrap="square">
            <a:spAutoFit/>
          </a:bodyPr>
          <a:lstStyle/>
          <a:p>
            <a:pPr lvl="0" algn="l" eaLnBrk="1" hangingPunct="1"/>
            <a:r>
              <a:rPr lang="zh-CN" altLang="en-US" sz="2400" dirty="0">
                <a:solidFill>
                  <a:schemeClr val="tx2"/>
                </a:solidFill>
                <a:latin typeface="黑体" panose="02010609060101010101" pitchFamily="49" charset="-122"/>
                <a:ea typeface="黑体" panose="02010609060101010101" pitchFamily="49" charset="-122"/>
              </a:rPr>
              <a:t>解：</a:t>
            </a:r>
          </a:p>
        </p:txBody>
      </p:sp>
      <p:sp>
        <p:nvSpPr>
          <p:cNvPr id="192519" name="Text Box 7"/>
          <p:cNvSpPr txBox="1"/>
          <p:nvPr/>
        </p:nvSpPr>
        <p:spPr>
          <a:xfrm>
            <a:off x="1022350" y="2867025"/>
            <a:ext cx="1933543" cy="430887"/>
          </a:xfrm>
          <a:prstGeom prst="rect">
            <a:avLst/>
          </a:prstGeom>
          <a:noFill/>
          <a:ln w="9525">
            <a:noFill/>
            <a:miter/>
          </a:ln>
        </p:spPr>
        <p:txBody>
          <a:bodyPr wrap="none">
            <a:spAutoFit/>
          </a:bodyPr>
          <a:lstStyle/>
          <a:p>
            <a:pPr lvl="0" algn="l" eaLnBrk="1" hangingPunct="1"/>
            <a:r>
              <a:rPr lang="en-US" altLang="zh-CN" sz="2200" dirty="0">
                <a:latin typeface="Times New Roman" panose="02020603050405020304" pitchFamily="18" charset="0"/>
              </a:rPr>
              <a:t>(1)</a:t>
            </a:r>
            <a:r>
              <a:rPr lang="zh-CN" altLang="en-US" sz="2200" dirty="0">
                <a:latin typeface="Times New Roman" panose="02020603050405020304" pitchFamily="18" charset="0"/>
              </a:rPr>
              <a:t>计算平均值</a:t>
            </a:r>
          </a:p>
        </p:txBody>
      </p:sp>
      <p:graphicFrame>
        <p:nvGraphicFramePr>
          <p:cNvPr id="192590" name="Group 78"/>
          <p:cNvGraphicFramePr>
            <a:graphicFrameLocks noGrp="1"/>
          </p:cNvGraphicFramePr>
          <p:nvPr>
            <p:extLst>
              <p:ext uri="{D42A27DB-BD31-4B8C-83A1-F6EECF244321}">
                <p14:modId xmlns:p14="http://schemas.microsoft.com/office/powerpoint/2010/main" val="3329336997"/>
              </p:ext>
            </p:extLst>
          </p:nvPr>
        </p:nvGraphicFramePr>
        <p:xfrm>
          <a:off x="1410071" y="1400459"/>
          <a:ext cx="7620000" cy="712788"/>
        </p:xfrm>
        <a:graphic>
          <a:graphicData uri="http://schemas.openxmlformats.org/drawingml/2006/table">
            <a:tbl>
              <a:tblPr/>
              <a:tblGrid>
                <a:gridCol w="7620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92150">
                  <a:extLst>
                    <a:ext uri="{9D8B030D-6E8A-4147-A177-3AD203B41FA5}">
                      <a16:colId xmlns:a16="http://schemas.microsoft.com/office/drawing/2014/main" val="20002"/>
                    </a:ext>
                  </a:extLst>
                </a:gridCol>
                <a:gridCol w="693738">
                  <a:extLst>
                    <a:ext uri="{9D8B030D-6E8A-4147-A177-3AD203B41FA5}">
                      <a16:colId xmlns:a16="http://schemas.microsoft.com/office/drawing/2014/main" val="20003"/>
                    </a:ext>
                  </a:extLst>
                </a:gridCol>
                <a:gridCol w="692150">
                  <a:extLst>
                    <a:ext uri="{9D8B030D-6E8A-4147-A177-3AD203B41FA5}">
                      <a16:colId xmlns:a16="http://schemas.microsoft.com/office/drawing/2014/main" val="20004"/>
                    </a:ext>
                  </a:extLst>
                </a:gridCol>
                <a:gridCol w="695325">
                  <a:extLst>
                    <a:ext uri="{9D8B030D-6E8A-4147-A177-3AD203B41FA5}">
                      <a16:colId xmlns:a16="http://schemas.microsoft.com/office/drawing/2014/main" val="20005"/>
                    </a:ext>
                  </a:extLst>
                </a:gridCol>
                <a:gridCol w="692150">
                  <a:extLst>
                    <a:ext uri="{9D8B030D-6E8A-4147-A177-3AD203B41FA5}">
                      <a16:colId xmlns:a16="http://schemas.microsoft.com/office/drawing/2014/main" val="20006"/>
                    </a:ext>
                  </a:extLst>
                </a:gridCol>
                <a:gridCol w="693737">
                  <a:extLst>
                    <a:ext uri="{9D8B030D-6E8A-4147-A177-3AD203B41FA5}">
                      <a16:colId xmlns:a16="http://schemas.microsoft.com/office/drawing/2014/main" val="20007"/>
                    </a:ext>
                  </a:extLst>
                </a:gridCol>
                <a:gridCol w="692150">
                  <a:extLst>
                    <a:ext uri="{9D8B030D-6E8A-4147-A177-3AD203B41FA5}">
                      <a16:colId xmlns:a16="http://schemas.microsoft.com/office/drawing/2014/main" val="20008"/>
                    </a:ext>
                  </a:extLst>
                </a:gridCol>
                <a:gridCol w="692150">
                  <a:extLst>
                    <a:ext uri="{9D8B030D-6E8A-4147-A177-3AD203B41FA5}">
                      <a16:colId xmlns:a16="http://schemas.microsoft.com/office/drawing/2014/main" val="20009"/>
                    </a:ext>
                  </a:extLst>
                </a:gridCol>
                <a:gridCol w="692150">
                  <a:extLst>
                    <a:ext uri="{9D8B030D-6E8A-4147-A177-3AD203B41FA5}">
                      <a16:colId xmlns:a16="http://schemas.microsoft.com/office/drawing/2014/main" val="20010"/>
                    </a:ext>
                  </a:extLst>
                </a:gridCol>
              </a:tblGrid>
              <a:tr h="361950">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15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Xi</a:t>
                      </a:r>
                      <a:r>
                        <a:rPr kumimoji="0" lang="en-US" altLang="zh-CN" sz="13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0838">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en-US" altLang="zh-CN" sz="1500" b="0" i="1"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Ui</a:t>
                      </a:r>
                      <a:r>
                        <a:rPr kumimoji="0" lang="en-US" altLang="zh-CN"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1"/>
                        </a:buClr>
                        <a:buSzPct val="70000"/>
                        <a:buFont typeface="Wingdings" panose="05000000000000000000" pitchFamily="2" charset="2"/>
                        <a:buNone/>
                      </a:pPr>
                      <a:r>
                        <a:rPr kumimoji="0" lang="zh-CN" altLang="en-US"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192582" name="Object 70"/>
              <p:cNvSpPr txBox="1"/>
              <p:nvPr/>
            </p:nvSpPr>
            <p:spPr bwMode="auto">
              <a:xfrm>
                <a:off x="1655767" y="3297238"/>
                <a:ext cx="2988245" cy="969962"/>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𝑥</m:t>
                          </m:r>
                        </m:e>
                      </m:acc>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10</m:t>
                          </m:r>
                        </m:den>
                      </m:f>
                      <m:nary>
                        <m:naryPr>
                          <m:chr m:val="∑"/>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10</m:t>
                          </m:r>
                        </m:sup>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𝑖</m:t>
                              </m:r>
                            </m:sub>
                          </m:sSub>
                        </m:e>
                      </m:nary>
                      <m:r>
                        <a:rPr lang="zh-CN" altLang="en-US" sz="2000" i="1">
                          <a:solidFill>
                            <a:srgbClr val="000000"/>
                          </a:solidFill>
                          <a:latin typeface="Cambria Math" panose="02040503050406030204" pitchFamily="18" charset="0"/>
                        </a:rPr>
                        <m:t>=18.0</m:t>
                      </m:r>
                      <m:r>
                        <a:rPr lang="zh-CN" altLang="en-US" sz="2000" i="1">
                          <a:solidFill>
                            <a:srgbClr val="000000"/>
                          </a:solidFill>
                          <a:latin typeface="Cambria Math" panose="02040503050406030204" pitchFamily="18" charset="0"/>
                        </a:rPr>
                        <m:t>𝑚𝑚</m:t>
                      </m:r>
                    </m:oMath>
                  </m:oMathPara>
                </a14:m>
                <a:endParaRPr lang="zh-CN" altLang="en-US" sz="2000" dirty="0"/>
              </a:p>
            </p:txBody>
          </p:sp>
        </mc:Choice>
        <mc:Fallback xmlns="">
          <p:sp>
            <p:nvSpPr>
              <p:cNvPr id="192582" name="Object 70"/>
              <p:cNvSpPr txBox="1">
                <a:spLocks noRot="1" noChangeAspect="1" noMove="1" noResize="1" noEditPoints="1" noAdjustHandles="1" noChangeArrowheads="1" noChangeShapeType="1" noTextEdit="1"/>
              </p:cNvSpPr>
              <p:nvPr/>
            </p:nvSpPr>
            <p:spPr bwMode="auto">
              <a:xfrm>
                <a:off x="1655763" y="3297238"/>
                <a:ext cx="2988245" cy="969962"/>
              </a:xfrm>
              <a:prstGeom prst="rect">
                <a:avLst/>
              </a:prstGeom>
              <a:blipFill rotWithShape="0">
                <a:blip r:embed="rId2"/>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2583" name="Object 71"/>
              <p:cNvSpPr txBox="1"/>
              <p:nvPr/>
            </p:nvSpPr>
            <p:spPr bwMode="auto">
              <a:xfrm>
                <a:off x="5503867" y="3297238"/>
                <a:ext cx="2884561" cy="969962"/>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𝑈</m:t>
                          </m:r>
                        </m:e>
                      </m:acc>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10</m:t>
                          </m:r>
                        </m:den>
                      </m:f>
                      <m:nary>
                        <m:naryPr>
                          <m:chr m:val="∑"/>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10</m:t>
                          </m:r>
                        </m:sup>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𝑈</m:t>
                              </m:r>
                            </m:e>
                            <m:sub>
                              <m:r>
                                <a:rPr lang="zh-CN" altLang="en-US" sz="2000" i="1">
                                  <a:solidFill>
                                    <a:srgbClr val="000000"/>
                                  </a:solidFill>
                                  <a:latin typeface="Cambria Math" panose="02040503050406030204" pitchFamily="18" charset="0"/>
                                </a:rPr>
                                <m:t>𝑖</m:t>
                              </m:r>
                            </m:sub>
                          </m:sSub>
                        </m:e>
                      </m:nary>
                      <m:r>
                        <a:rPr lang="zh-CN" altLang="en-US" sz="2000" i="1">
                          <a:solidFill>
                            <a:srgbClr val="000000"/>
                          </a:solidFill>
                          <a:latin typeface="Cambria Math" panose="02040503050406030204" pitchFamily="18" charset="0"/>
                        </a:rPr>
                        <m:t>=69.2</m:t>
                      </m:r>
                      <m:r>
                        <a:rPr lang="zh-CN" altLang="en-US" sz="2000" i="1">
                          <a:solidFill>
                            <a:srgbClr val="000000"/>
                          </a:solidFill>
                          <a:latin typeface="Cambria Math" panose="02040503050406030204" pitchFamily="18" charset="0"/>
                        </a:rPr>
                        <m:t>𝑚𝑚</m:t>
                      </m:r>
                    </m:oMath>
                  </m:oMathPara>
                </a14:m>
                <a:endParaRPr lang="zh-CN" altLang="en-US" sz="2000" dirty="0"/>
              </a:p>
            </p:txBody>
          </p:sp>
        </mc:Choice>
        <mc:Fallback xmlns="">
          <p:sp>
            <p:nvSpPr>
              <p:cNvPr id="192583" name="Object 71"/>
              <p:cNvSpPr txBox="1">
                <a:spLocks noRot="1" noChangeAspect="1" noMove="1" noResize="1" noEditPoints="1" noAdjustHandles="1" noChangeArrowheads="1" noChangeShapeType="1" noTextEdit="1"/>
              </p:cNvSpPr>
              <p:nvPr/>
            </p:nvSpPr>
            <p:spPr bwMode="auto">
              <a:xfrm>
                <a:off x="5503863" y="3297238"/>
                <a:ext cx="2884561" cy="969962"/>
              </a:xfrm>
              <a:prstGeom prst="rect">
                <a:avLst/>
              </a:prstGeom>
              <a:blipFill rotWithShape="0">
                <a:blip r:embed="rId3"/>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2584" name="Object 72"/>
              <p:cNvSpPr txBox="1"/>
              <p:nvPr/>
            </p:nvSpPr>
            <p:spPr bwMode="auto">
              <a:xfrm>
                <a:off x="1676400" y="4383942"/>
                <a:ext cx="6640016" cy="1221522"/>
              </a:xfrm>
              <a:prstGeom prst="rect">
                <a:avLst/>
              </a:prstGeom>
              <a:solidFill>
                <a:srgbClr val="B2B2B2"/>
              </a:solidFill>
              <a:ln>
                <a:noFill/>
              </a:ln>
              <a:extLst/>
            </p:spPr>
            <p:txBody>
              <a:bodyPr>
                <a:normAutofit fontScale="92500"/>
              </a:bodyPr>
              <a:lstStyle/>
              <a:p>
                <a:pPr/>
                <a14:m>
                  <m:oMathPara xmlns:m="http://schemas.openxmlformats.org/officeDocument/2006/math">
                    <m:oMathParaPr>
                      <m:jc m:val="left"/>
                    </m:oMathParaPr>
                    <m:oMath xmlns:m="http://schemas.openxmlformats.org/officeDocument/2006/math">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𝑥</m:t>
                          </m:r>
                        </m:e>
                      </m:acc>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𝑈</m:t>
                          </m:r>
                        </m:e>
                      </m:acc>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10</m:t>
                          </m:r>
                        </m:den>
                      </m:f>
                      <m:nary>
                        <m:naryPr>
                          <m:chr m:val="∑"/>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10</m:t>
                          </m:r>
                        </m:sup>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𝑖</m:t>
                              </m:r>
                            </m:sub>
                          </m:sSub>
                        </m:e>
                      </m:nary>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𝑈</m:t>
                          </m:r>
                        </m:e>
                        <m:sub>
                          <m:r>
                            <a:rPr lang="zh-CN" altLang="en-US" sz="2000" i="1">
                              <a:solidFill>
                                <a:srgbClr val="000000"/>
                              </a:solidFill>
                              <a:latin typeface="Cambria Math" panose="02040503050406030204" pitchFamily="18" charset="0"/>
                            </a:rPr>
                            <m:t>𝑖</m:t>
                          </m:r>
                        </m:sub>
                      </m:sSub>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10</m:t>
                          </m:r>
                        </m:den>
                      </m:f>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𝑈</m:t>
                          </m:r>
                        </m:e>
                        <m:sub>
                          <m:r>
                            <a:rPr lang="zh-CN" altLang="en-US" sz="2000" i="1">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𝑈</m:t>
                          </m:r>
                        </m:e>
                        <m:sub>
                          <m:r>
                            <a:rPr lang="zh-CN" altLang="en-US" sz="2000" i="1">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10</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𝑈</m:t>
                          </m:r>
                        </m:e>
                        <m:sub>
                          <m:r>
                            <a:rPr lang="zh-CN" altLang="en-US" sz="2000" i="1">
                              <a:solidFill>
                                <a:srgbClr val="000000"/>
                              </a:solidFill>
                              <a:latin typeface="Cambria Math" panose="02040503050406030204" pitchFamily="18" charset="0"/>
                            </a:rPr>
                            <m:t>10</m:t>
                          </m:r>
                        </m:sub>
                      </m:sSub>
                      <m:r>
                        <a:rPr lang="zh-CN" altLang="en-US" sz="2000" i="1">
                          <a:solidFill>
                            <a:srgbClr val="000000"/>
                          </a:solidFill>
                          <a:latin typeface="Cambria Math" panose="02040503050406030204" pitchFamily="18" charset="0"/>
                        </a:rPr>
                        <m:t>)</m:t>
                      </m:r>
                    </m:oMath>
                    <m:oMath xmlns:m="http://schemas.openxmlformats.org/officeDocument/2006/math">
                      <m:m>
                        <m:mPr>
                          <m:plcHide m:val="on"/>
                          <m:mcs>
                            <m:mc>
                              <m:mcPr>
                                <m:count m:val="2"/>
                                <m:mcJc m:val="center"/>
                              </m:mcPr>
                            </m:mc>
                          </m:mcs>
                          <m:ctrlPr>
                            <a:rPr lang="zh-CN" altLang="en-US" sz="2000" i="1">
                              <a:solidFill>
                                <a:srgbClr val="000000"/>
                              </a:solidFill>
                              <a:latin typeface="Cambria Math" panose="02040503050406030204" pitchFamily="18" charset="0"/>
                            </a:rPr>
                          </m:ctrlPr>
                        </m:mPr>
                        <m:mr>
                          <m:e/>
                          <m:e/>
                        </m:mr>
                      </m:m>
                      <m:r>
                        <a:rPr lang="zh-CN" altLang="en-US" sz="2000" i="1">
                          <a:solidFill>
                            <a:srgbClr val="000000"/>
                          </a:solidFill>
                          <a:latin typeface="Cambria Math" panose="02040503050406030204" pitchFamily="18" charset="0"/>
                        </a:rPr>
                        <m:t>=1303.2</m:t>
                      </m:r>
                      <m:r>
                        <a:rPr lang="zh-CN" altLang="en-US" sz="2000" i="1">
                          <a:solidFill>
                            <a:srgbClr val="000000"/>
                          </a:solidFill>
                          <a:latin typeface="Cambria Math" panose="02040503050406030204" pitchFamily="18" charset="0"/>
                        </a:rPr>
                        <m:t>𝑚𝑚</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𝑘𝑉</m:t>
                      </m:r>
                    </m:oMath>
                  </m:oMathPara>
                </a14:m>
                <a:endParaRPr lang="zh-CN" altLang="en-US" sz="2000" dirty="0"/>
              </a:p>
            </p:txBody>
          </p:sp>
        </mc:Choice>
        <mc:Fallback xmlns="">
          <p:sp>
            <p:nvSpPr>
              <p:cNvPr id="192584" name="Object 72"/>
              <p:cNvSpPr txBox="1">
                <a:spLocks noRot="1" noChangeAspect="1" noMove="1" noResize="1" noEditPoints="1" noAdjustHandles="1" noChangeArrowheads="1" noChangeShapeType="1" noTextEdit="1"/>
              </p:cNvSpPr>
              <p:nvPr/>
            </p:nvSpPr>
            <p:spPr bwMode="auto">
              <a:xfrm>
                <a:off x="1676400" y="4383942"/>
                <a:ext cx="6640016" cy="1221522"/>
              </a:xfrm>
              <a:prstGeom prst="rect">
                <a:avLst/>
              </a:prstGeom>
              <a:blipFill rotWithShape="0">
                <a:blip r:embed="rId4"/>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2585" name="Object 73"/>
              <p:cNvSpPr txBox="1"/>
              <p:nvPr/>
            </p:nvSpPr>
            <p:spPr bwMode="auto">
              <a:xfrm>
                <a:off x="1676400" y="5791200"/>
                <a:ext cx="3543672" cy="914400"/>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𝑥</m:t>
                          </m:r>
                        </m:e>
                        <m:sup>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2</m:t>
                              </m:r>
                            </m:e>
                          </m:acc>
                        </m:sup>
                      </m:sSup>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10</m:t>
                          </m:r>
                        </m:den>
                      </m:f>
                      <m:nary>
                        <m:naryPr>
                          <m:chr m:val="∑"/>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10</m:t>
                          </m:r>
                        </m:sup>
                        <m:e>
                          <m:sSubSup>
                            <m:sSubSupPr>
                              <m:ctrlPr>
                                <a:rPr lang="zh-CN" altLang="en-US" sz="2000" i="1">
                                  <a:solidFill>
                                    <a:srgbClr val="000000"/>
                                  </a:solidFill>
                                  <a:latin typeface="Cambria Math" panose="02040503050406030204" pitchFamily="18" charset="0"/>
                                </a:rPr>
                              </m:ctrlPr>
                            </m:sSubSup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𝑖</m:t>
                              </m:r>
                            </m:sub>
                            <m:sup>
                              <m:r>
                                <a:rPr lang="zh-CN" altLang="en-US" sz="2000" i="1">
                                  <a:solidFill>
                                    <a:srgbClr val="000000"/>
                                  </a:solidFill>
                                  <a:latin typeface="Cambria Math" panose="02040503050406030204" pitchFamily="18" charset="0"/>
                                </a:rPr>
                                <m:t>2</m:t>
                              </m:r>
                            </m:sup>
                          </m:sSubSup>
                        </m:e>
                      </m:nary>
                      <m:r>
                        <a:rPr lang="zh-CN" altLang="en-US" sz="2000" i="1">
                          <a:solidFill>
                            <a:srgbClr val="000000"/>
                          </a:solidFill>
                          <a:latin typeface="Cambria Math" panose="02040503050406030204" pitchFamily="18" charset="0"/>
                        </a:rPr>
                        <m:t>=345</m:t>
                      </m:r>
                      <m:r>
                        <a:rPr lang="zh-CN" altLang="en-US" sz="2000" i="1">
                          <a:solidFill>
                            <a:srgbClr val="000000"/>
                          </a:solidFill>
                          <a:latin typeface="Cambria Math" panose="02040503050406030204" pitchFamily="18" charset="0"/>
                        </a:rPr>
                        <m:t>𝑚</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𝑚</m:t>
                          </m:r>
                        </m:e>
                        <m:sup>
                          <m:r>
                            <a:rPr lang="zh-CN" altLang="en-US" sz="2000" i="1">
                              <a:solidFill>
                                <a:srgbClr val="000000"/>
                              </a:solidFill>
                              <a:latin typeface="Cambria Math" panose="02040503050406030204" pitchFamily="18" charset="0"/>
                            </a:rPr>
                            <m:t>2</m:t>
                          </m:r>
                        </m:sup>
                      </m:sSup>
                    </m:oMath>
                  </m:oMathPara>
                </a14:m>
                <a:endParaRPr lang="zh-CN" altLang="en-US" sz="2000"/>
              </a:p>
            </p:txBody>
          </p:sp>
        </mc:Choice>
        <mc:Fallback xmlns="">
          <p:sp>
            <p:nvSpPr>
              <p:cNvPr id="192585" name="Object 73"/>
              <p:cNvSpPr txBox="1">
                <a:spLocks noRot="1" noChangeAspect="1" noMove="1" noResize="1" noEditPoints="1" noAdjustHandles="1" noChangeArrowheads="1" noChangeShapeType="1" noTextEdit="1"/>
              </p:cNvSpPr>
              <p:nvPr/>
            </p:nvSpPr>
            <p:spPr bwMode="auto">
              <a:xfrm>
                <a:off x="1676400" y="5791200"/>
                <a:ext cx="3543672" cy="914400"/>
              </a:xfrm>
              <a:prstGeom prst="rect">
                <a:avLst/>
              </a:prstGeom>
              <a:blipFill rotWithShape="0">
                <a:blip r:embed="rId5"/>
                <a:stretch>
                  <a:fillRect/>
                </a:stretch>
              </a:blipFill>
              <a:ln>
                <a:noFill/>
              </a:ln>
              <a:extLst/>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84</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2518"/>
                                        </p:tgtEl>
                                        <p:attrNameLst>
                                          <p:attrName>style.visibility</p:attrName>
                                        </p:attrNameLst>
                                      </p:cBhvr>
                                      <p:to>
                                        <p:strVal val="visible"/>
                                      </p:to>
                                    </p:set>
                                    <p:animEffect transition="in" filter="dissolve">
                                      <p:cBhvr>
                                        <p:cTn id="7" dur="500"/>
                                        <p:tgtEl>
                                          <p:spTgt spid="1925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2517"/>
                                        </p:tgtEl>
                                        <p:attrNameLst>
                                          <p:attrName>style.visibility</p:attrName>
                                        </p:attrNameLst>
                                      </p:cBhvr>
                                      <p:to>
                                        <p:strVal val="visible"/>
                                      </p:to>
                                    </p:set>
                                    <p:animEffect transition="in" filter="dissolve">
                                      <p:cBhvr>
                                        <p:cTn id="12" dur="500"/>
                                        <p:tgtEl>
                                          <p:spTgt spid="19251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2519"/>
                                        </p:tgtEl>
                                        <p:attrNameLst>
                                          <p:attrName>style.visibility</p:attrName>
                                        </p:attrNameLst>
                                      </p:cBhvr>
                                      <p:to>
                                        <p:strVal val="visible"/>
                                      </p:to>
                                    </p:set>
                                    <p:animEffect transition="in" filter="dissolve">
                                      <p:cBhvr>
                                        <p:cTn id="17" dur="500"/>
                                        <p:tgtEl>
                                          <p:spTgt spid="1925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2582"/>
                                        </p:tgtEl>
                                        <p:attrNameLst>
                                          <p:attrName>style.visibility</p:attrName>
                                        </p:attrNameLst>
                                      </p:cBhvr>
                                      <p:to>
                                        <p:strVal val="visible"/>
                                      </p:to>
                                    </p:set>
                                    <p:animEffect transition="in" filter="wipe(down)">
                                      <p:cBhvr>
                                        <p:cTn id="22" dur="500"/>
                                        <p:tgtEl>
                                          <p:spTgt spid="1925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2583"/>
                                        </p:tgtEl>
                                        <p:attrNameLst>
                                          <p:attrName>style.visibility</p:attrName>
                                        </p:attrNameLst>
                                      </p:cBhvr>
                                      <p:to>
                                        <p:strVal val="visible"/>
                                      </p:to>
                                    </p:set>
                                    <p:animEffect transition="in" filter="wipe(down)">
                                      <p:cBhvr>
                                        <p:cTn id="27" dur="500"/>
                                        <p:tgtEl>
                                          <p:spTgt spid="19258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92584"/>
                                        </p:tgtEl>
                                        <p:attrNameLst>
                                          <p:attrName>style.visibility</p:attrName>
                                        </p:attrNameLst>
                                      </p:cBhvr>
                                      <p:to>
                                        <p:strVal val="visible"/>
                                      </p:to>
                                    </p:set>
                                    <p:animEffect transition="in" filter="wipe(down)">
                                      <p:cBhvr>
                                        <p:cTn id="32" dur="500"/>
                                        <p:tgtEl>
                                          <p:spTgt spid="19258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92585"/>
                                        </p:tgtEl>
                                        <p:attrNameLst>
                                          <p:attrName>style.visibility</p:attrName>
                                        </p:attrNameLst>
                                      </p:cBhvr>
                                      <p:to>
                                        <p:strVal val="visible"/>
                                      </p:to>
                                    </p:set>
                                    <p:animEffect transition="in" filter="wipe(down)">
                                      <p:cBhvr>
                                        <p:cTn id="37" dur="500"/>
                                        <p:tgtEl>
                                          <p:spTgt spid="192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7" grpId="0"/>
      <p:bldP spid="192518" grpId="0"/>
      <p:bldP spid="192519" grpId="0"/>
      <p:bldP spid="192582" grpId="0" animBg="1"/>
      <p:bldP spid="192583" grpId="0" animBg="1"/>
      <p:bldP spid="192584" grpId="0" animBg="1"/>
      <p:bldP spid="19258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D0D6654F-C32A-4F3D-80C9-F91FD7E37E2F}" type="datetime1">
              <a:rPr lang="zh-CN" altLang="en-US" smtClean="0"/>
              <a:t>2023/2/20</a:t>
            </a:fld>
            <a:endParaRPr lang="en-US" altLang="zh-CN" dirty="0"/>
          </a:p>
        </p:txBody>
      </p:sp>
      <p:sp>
        <p:nvSpPr>
          <p:cNvPr id="193538" name="Text Box 2"/>
          <p:cNvSpPr txBox="1"/>
          <p:nvPr/>
        </p:nvSpPr>
        <p:spPr>
          <a:xfrm>
            <a:off x="1343872" y="2852715"/>
            <a:ext cx="2031325" cy="430887"/>
          </a:xfrm>
          <a:prstGeom prst="rect">
            <a:avLst/>
          </a:prstGeom>
          <a:noFill/>
          <a:ln w="9525">
            <a:noFill/>
            <a:miter/>
          </a:ln>
        </p:spPr>
        <p:txBody>
          <a:bodyPr wrap="none">
            <a:spAutoFit/>
          </a:bodyPr>
          <a:lstStyle/>
          <a:p>
            <a:pPr lvl="0" algn="l" eaLnBrk="1" hangingPunct="1"/>
            <a:r>
              <a:rPr lang="zh-CN" altLang="en-US" sz="2200" dirty="0">
                <a:latin typeface="宋体" panose="02010600030101010101" pitchFamily="2" charset="-122"/>
              </a:rPr>
              <a:t>(3)相关性检验</a:t>
            </a:r>
            <a:endParaRPr lang="zh-CN" altLang="en-US" sz="2200" dirty="0">
              <a:latin typeface="黑体" panose="02010609060101010101" pitchFamily="49" charset="-122"/>
              <a:ea typeface="黑体" panose="02010609060101010101" pitchFamily="49" charset="-122"/>
            </a:endParaRPr>
          </a:p>
        </p:txBody>
      </p:sp>
      <p:sp>
        <p:nvSpPr>
          <p:cNvPr id="69636" name="Text Box 3"/>
          <p:cNvSpPr txBox="1"/>
          <p:nvPr/>
        </p:nvSpPr>
        <p:spPr>
          <a:xfrm>
            <a:off x="1343872" y="253068"/>
            <a:ext cx="1871662" cy="457200"/>
          </a:xfrm>
          <a:prstGeom prst="rect">
            <a:avLst/>
          </a:prstGeom>
          <a:noFill/>
          <a:ln w="9525">
            <a:noFill/>
            <a:miter/>
          </a:ln>
        </p:spPr>
        <p:txBody>
          <a:bodyPr wrap="none">
            <a:spAutoFit/>
          </a:bodyPr>
          <a:lstStyle/>
          <a:p>
            <a:pPr lvl="0" algn="l" eaLnBrk="1" hangingPunct="1"/>
            <a:r>
              <a:rPr lang="zh-CN" altLang="en-US" sz="2400" dirty="0">
                <a:latin typeface="宋体" panose="02010600030101010101" pitchFamily="2" charset="-122"/>
              </a:rPr>
              <a:t>(2)回归系数</a:t>
            </a:r>
            <a:endParaRPr lang="en-US" altLang="zh-CN" sz="2400" dirty="0">
              <a:latin typeface="宋体" panose="02010600030101010101" pitchFamily="2" charset="-122"/>
            </a:endParaRPr>
          </a:p>
        </p:txBody>
      </p:sp>
      <mc:AlternateContent xmlns:mc="http://schemas.openxmlformats.org/markup-compatibility/2006" xmlns:a14="http://schemas.microsoft.com/office/drawing/2010/main">
        <mc:Choice Requires="a14">
          <p:sp>
            <p:nvSpPr>
              <p:cNvPr id="193543" name="Object 7"/>
              <p:cNvSpPr txBox="1"/>
              <p:nvPr/>
            </p:nvSpPr>
            <p:spPr bwMode="auto">
              <a:xfrm>
                <a:off x="2444123" y="3330606"/>
                <a:ext cx="3599805" cy="1287463"/>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rPr>
                        <m:t>𝛾</m:t>
                      </m:r>
                      <m:r>
                        <a:rPr lang="zh-CN" altLang="en-US" sz="2200" i="1">
                          <a:solidFill>
                            <a:srgbClr val="000000"/>
                          </a:solidFill>
                          <a:latin typeface="Cambria Math" panose="02040503050406030204" pitchFamily="18" charset="0"/>
                        </a:rPr>
                        <m:t>=</m:t>
                      </m:r>
                      <m:f>
                        <m:fPr>
                          <m:ctrlPr>
                            <a:rPr lang="zh-CN" altLang="en-US" sz="2200" i="1">
                              <a:solidFill>
                                <a:srgbClr val="000000"/>
                              </a:solidFill>
                              <a:latin typeface="Cambria Math" panose="02040503050406030204" pitchFamily="18" charset="0"/>
                            </a:rPr>
                          </m:ctrlPr>
                        </m:fPr>
                        <m:num>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𝑈</m:t>
                              </m:r>
                            </m:e>
                          </m:acc>
                          <m:r>
                            <a:rPr lang="zh-CN" altLang="en-US" sz="2200" i="1">
                              <a:solidFill>
                                <a:srgbClr val="000000"/>
                              </a:solidFill>
                              <a:latin typeface="Cambria Math" panose="02040503050406030204" pitchFamily="18" charset="0"/>
                            </a:rPr>
                            <m:t>−</m:t>
                          </m:r>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r>
                            <a:rPr lang="zh-CN" altLang="en-US" sz="2200" i="1">
                              <a:solidFill>
                                <a:srgbClr val="000000"/>
                              </a:solidFill>
                              <a:latin typeface="Cambria Math" panose="02040503050406030204" pitchFamily="18" charset="0"/>
                            </a:rPr>
                            <m:t>⋅</m:t>
                          </m:r>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𝑈</m:t>
                              </m:r>
                            </m:e>
                          </m:acc>
                        </m:num>
                        <m:den>
                          <m:rad>
                            <m:radPr>
                              <m:degHide m:val="on"/>
                              <m:ctrlPr>
                                <a:rPr lang="zh-CN" altLang="en-US" sz="2200" i="1">
                                  <a:solidFill>
                                    <a:srgbClr val="000000"/>
                                  </a:solidFill>
                                  <a:latin typeface="Cambria Math" panose="02040503050406030204" pitchFamily="18" charset="0"/>
                                </a:rPr>
                              </m:ctrlPr>
                            </m:radPr>
                            <m:deg/>
                            <m:e>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𝑥</m:t>
                                  </m:r>
                                </m:e>
                                <m:sup>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2</m:t>
                                      </m:r>
                                    </m:e>
                                  </m:acc>
                                </m:sup>
                              </m:sSup>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e>
                                <m:sup>
                                  <m:r>
                                    <a:rPr lang="zh-CN" altLang="en-US" sz="2200" i="1">
                                      <a:solidFill>
                                        <a:srgbClr val="000000"/>
                                      </a:solidFill>
                                      <a:latin typeface="Cambria Math" panose="02040503050406030204" pitchFamily="18" charset="0"/>
                                    </a:rPr>
                                    <m:t>2</m:t>
                                  </m:r>
                                </m:sup>
                              </m:sSup>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𝑈</m:t>
                                  </m:r>
                                </m:e>
                                <m:sup>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2</m:t>
                                      </m:r>
                                    </m:e>
                                  </m:acc>
                                </m:sup>
                              </m:sSup>
                              <m:r>
                                <a:rPr lang="zh-CN" altLang="en-US" sz="2200" i="1">
                                  <a:solidFill>
                                    <a:srgbClr val="000000"/>
                                  </a:solidFill>
                                  <a:latin typeface="Cambria Math" panose="02040503050406030204" pitchFamily="18" charset="0"/>
                                </a:rPr>
                                <m:t>−</m:t>
                              </m:r>
                              <m:sSup>
                                <m:sSupPr>
                                  <m:ctrlPr>
                                    <a:rPr lang="zh-CN" altLang="en-US" sz="2200" i="1">
                                      <a:solidFill>
                                        <a:srgbClr val="000000"/>
                                      </a:solidFill>
                                      <a:latin typeface="Cambria Math" panose="02040503050406030204" pitchFamily="18" charset="0"/>
                                    </a:rPr>
                                  </m:ctrlPr>
                                </m:sSupPr>
                                <m:e>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𝑈</m:t>
                                      </m:r>
                                    </m:e>
                                  </m:acc>
                                </m:e>
                                <m:sup>
                                  <m:r>
                                    <a:rPr lang="zh-CN" altLang="en-US" sz="2200" i="1">
                                      <a:solidFill>
                                        <a:srgbClr val="000000"/>
                                      </a:solidFill>
                                      <a:latin typeface="Cambria Math" panose="02040503050406030204" pitchFamily="18" charset="0"/>
                                    </a:rPr>
                                    <m:t>2</m:t>
                                  </m:r>
                                </m:sup>
                              </m:sSup>
                              <m:r>
                                <a:rPr lang="zh-CN" altLang="en-US" sz="2200" i="1">
                                  <a:solidFill>
                                    <a:srgbClr val="000000"/>
                                  </a:solidFill>
                                  <a:latin typeface="Cambria Math" panose="02040503050406030204" pitchFamily="18" charset="0"/>
                                </a:rPr>
                                <m:t>)</m:t>
                              </m:r>
                            </m:e>
                          </m:rad>
                        </m:den>
                      </m:f>
                    </m:oMath>
                  </m:oMathPara>
                </a14:m>
                <a:endParaRPr lang="zh-CN" altLang="en-US" sz="2200" dirty="0"/>
              </a:p>
            </p:txBody>
          </p:sp>
        </mc:Choice>
        <mc:Fallback xmlns="">
          <p:sp>
            <p:nvSpPr>
              <p:cNvPr id="193543" name="Object 7"/>
              <p:cNvSpPr txBox="1">
                <a:spLocks noRot="1" noChangeAspect="1" noMove="1" noResize="1" noEditPoints="1" noAdjustHandles="1" noChangeArrowheads="1" noChangeShapeType="1" noTextEdit="1"/>
              </p:cNvSpPr>
              <p:nvPr/>
            </p:nvSpPr>
            <p:spPr bwMode="auto">
              <a:xfrm>
                <a:off x="2444123" y="3330606"/>
                <a:ext cx="3599805" cy="1287463"/>
              </a:xfrm>
              <a:prstGeom prst="rect">
                <a:avLst/>
              </a:prstGeom>
              <a:blipFill rotWithShape="0">
                <a:blip r:embed="rId3"/>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3544" name="Object 8"/>
              <p:cNvSpPr txBox="1"/>
              <p:nvPr/>
            </p:nvSpPr>
            <p:spPr bwMode="auto">
              <a:xfrm>
                <a:off x="4716016" y="4788817"/>
                <a:ext cx="3599804" cy="1131649"/>
              </a:xfrm>
              <a:prstGeom prst="rect">
                <a:avLst/>
              </a:prstGeom>
              <a:solidFill>
                <a:srgbClr val="B2B2B2"/>
              </a:solidFill>
              <a:ln>
                <a:noFill/>
              </a:ln>
              <a:extLst/>
            </p:spPr>
            <p:txBody>
              <a:bodyPr>
                <a:normAutofit fontScale="92500"/>
              </a:bodyPr>
              <a:lstStyle/>
              <a:p>
                <a:pPr/>
                <a14:m>
                  <m:oMathPara xmlns:m="http://schemas.openxmlformats.org/officeDocument/2006/math">
                    <m:oMathParaPr>
                      <m:jc m:val="left"/>
                    </m:oMathParaPr>
                    <m:oMath xmlns:m="http://schemas.openxmlformats.org/officeDocument/2006/math">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𝑈</m:t>
                          </m:r>
                        </m:e>
                        <m:sup>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2</m:t>
                              </m:r>
                            </m:e>
                          </m:acc>
                        </m:sup>
                      </m:sSup>
                      <m:r>
                        <a:rPr lang="zh-CN" altLang="en-US" sz="2200" i="1">
                          <a:solidFill>
                            <a:srgbClr val="000000"/>
                          </a:solidFill>
                          <a:latin typeface="Cambria Math" panose="02040503050406030204" pitchFamily="18" charset="0"/>
                        </a:rPr>
                        <m:t>=</m:t>
                      </m:r>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1</m:t>
                          </m:r>
                        </m:num>
                        <m:den>
                          <m:r>
                            <a:rPr lang="zh-CN" altLang="en-US" sz="2200" i="1">
                              <a:solidFill>
                                <a:srgbClr val="000000"/>
                              </a:solidFill>
                              <a:latin typeface="Cambria Math" panose="02040503050406030204" pitchFamily="18" charset="0"/>
                            </a:rPr>
                            <m:t>10</m:t>
                          </m:r>
                        </m:den>
                      </m:f>
                      <m:nary>
                        <m:naryPr>
                          <m:chr m:val="∑"/>
                          <m:ctrlPr>
                            <a:rPr lang="zh-CN" altLang="en-US" sz="2200" i="1">
                              <a:solidFill>
                                <a:srgbClr val="000000"/>
                              </a:solidFill>
                              <a:latin typeface="Cambria Math" panose="02040503050406030204" pitchFamily="18" charset="0"/>
                            </a:rPr>
                          </m:ctrlPr>
                        </m:naryPr>
                        <m:sub>
                          <m:r>
                            <a:rPr lang="zh-CN" altLang="en-US" sz="2200" i="1">
                              <a:solidFill>
                                <a:srgbClr val="000000"/>
                              </a:solidFill>
                              <a:latin typeface="Cambria Math" panose="02040503050406030204" pitchFamily="18" charset="0"/>
                            </a:rPr>
                            <m:t>𝑖</m:t>
                          </m:r>
                          <m:r>
                            <a:rPr lang="zh-CN" altLang="en-US" sz="2200" i="1">
                              <a:solidFill>
                                <a:srgbClr val="000000"/>
                              </a:solidFill>
                              <a:latin typeface="Cambria Math" panose="02040503050406030204" pitchFamily="18" charset="0"/>
                            </a:rPr>
                            <m:t>=1</m:t>
                          </m:r>
                        </m:sub>
                        <m:sup>
                          <m:r>
                            <a:rPr lang="zh-CN" altLang="en-US" sz="2200" i="1">
                              <a:solidFill>
                                <a:srgbClr val="000000"/>
                              </a:solidFill>
                              <a:latin typeface="Cambria Math" panose="02040503050406030204" pitchFamily="18" charset="0"/>
                            </a:rPr>
                            <m:t>10</m:t>
                          </m:r>
                        </m:sup>
                        <m:e>
                          <m:sSubSup>
                            <m:sSubSupPr>
                              <m:ctrlPr>
                                <a:rPr lang="zh-CN" altLang="en-US" sz="2200" i="1">
                                  <a:solidFill>
                                    <a:srgbClr val="000000"/>
                                  </a:solidFill>
                                  <a:latin typeface="Cambria Math" panose="02040503050406030204" pitchFamily="18" charset="0"/>
                                </a:rPr>
                              </m:ctrlPr>
                            </m:sSubSupPr>
                            <m:e>
                              <m:r>
                                <a:rPr lang="zh-CN" altLang="en-US" sz="2200" i="1">
                                  <a:solidFill>
                                    <a:srgbClr val="000000"/>
                                  </a:solidFill>
                                  <a:latin typeface="Cambria Math" panose="02040503050406030204" pitchFamily="18" charset="0"/>
                                </a:rPr>
                                <m:t>𝑈</m:t>
                              </m:r>
                            </m:e>
                            <m:sub>
                              <m:r>
                                <a:rPr lang="zh-CN" altLang="en-US" sz="2200" i="1">
                                  <a:solidFill>
                                    <a:srgbClr val="000000"/>
                                  </a:solidFill>
                                  <a:latin typeface="Cambria Math" panose="02040503050406030204" pitchFamily="18" charset="0"/>
                                </a:rPr>
                                <m:t>𝑖</m:t>
                              </m:r>
                            </m:sub>
                            <m:sup>
                              <m:r>
                                <a:rPr lang="zh-CN" altLang="en-US" sz="2200" i="1">
                                  <a:solidFill>
                                    <a:srgbClr val="000000"/>
                                  </a:solidFill>
                                  <a:latin typeface="Cambria Math" panose="02040503050406030204" pitchFamily="18" charset="0"/>
                                </a:rPr>
                                <m:t>2</m:t>
                              </m:r>
                            </m:sup>
                          </m:sSubSup>
                        </m:e>
                      </m:nary>
                      <m:r>
                        <a:rPr lang="zh-CN" altLang="en-US" sz="2200" i="1">
                          <a:solidFill>
                            <a:srgbClr val="000000"/>
                          </a:solidFill>
                          <a:latin typeface="Cambria Math" panose="02040503050406030204" pitchFamily="18" charset="0"/>
                        </a:rPr>
                        <m:t>=4947(</m:t>
                      </m:r>
                      <m:r>
                        <a:rPr lang="zh-CN" altLang="en-US" sz="2200" i="1">
                          <a:solidFill>
                            <a:srgbClr val="000000"/>
                          </a:solidFill>
                          <a:latin typeface="Cambria Math" panose="02040503050406030204" pitchFamily="18" charset="0"/>
                        </a:rPr>
                        <m:t>𝑘𝑉</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m:t>
                          </m:r>
                        </m:e>
                        <m:sup>
                          <m:r>
                            <a:rPr lang="zh-CN" altLang="en-US" sz="2200" i="1">
                              <a:solidFill>
                                <a:srgbClr val="000000"/>
                              </a:solidFill>
                              <a:latin typeface="Cambria Math" panose="02040503050406030204" pitchFamily="18" charset="0"/>
                            </a:rPr>
                            <m:t>2</m:t>
                          </m:r>
                        </m:sup>
                      </m:sSup>
                    </m:oMath>
                  </m:oMathPara>
                </a14:m>
                <a:endParaRPr lang="zh-CN" altLang="en-US" sz="2200" dirty="0"/>
              </a:p>
            </p:txBody>
          </p:sp>
        </mc:Choice>
        <mc:Fallback xmlns="">
          <p:sp>
            <p:nvSpPr>
              <p:cNvPr id="193544" name="Object 8"/>
              <p:cNvSpPr txBox="1">
                <a:spLocks noRot="1" noChangeAspect="1" noMove="1" noResize="1" noEditPoints="1" noAdjustHandles="1" noChangeArrowheads="1" noChangeShapeType="1" noTextEdit="1"/>
              </p:cNvSpPr>
              <p:nvPr/>
            </p:nvSpPr>
            <p:spPr bwMode="auto">
              <a:xfrm>
                <a:off x="4716016" y="4788817"/>
                <a:ext cx="3599804" cy="1131649"/>
              </a:xfrm>
              <a:prstGeom prst="rect">
                <a:avLst/>
              </a:prstGeom>
              <a:blipFill rotWithShape="0">
                <a:blip r:embed="rId4"/>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3545" name="Object 9"/>
              <p:cNvSpPr txBox="1"/>
              <p:nvPr/>
            </p:nvSpPr>
            <p:spPr bwMode="auto">
              <a:xfrm>
                <a:off x="6053137" y="3760818"/>
                <a:ext cx="1152525" cy="427038"/>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rPr>
                        <m:t>≈0.999</m:t>
                      </m:r>
                    </m:oMath>
                  </m:oMathPara>
                </a14:m>
                <a:endParaRPr lang="zh-CN" altLang="en-US" sz="2200" dirty="0"/>
              </a:p>
            </p:txBody>
          </p:sp>
        </mc:Choice>
        <mc:Fallback xmlns="">
          <p:sp>
            <p:nvSpPr>
              <p:cNvPr id="193545" name="Object 9"/>
              <p:cNvSpPr txBox="1">
                <a:spLocks noRot="1" noChangeAspect="1" noMove="1" noResize="1" noEditPoints="1" noAdjustHandles="1" noChangeArrowheads="1" noChangeShapeType="1" noTextEdit="1"/>
              </p:cNvSpPr>
              <p:nvPr/>
            </p:nvSpPr>
            <p:spPr bwMode="auto">
              <a:xfrm>
                <a:off x="6053137" y="3760818"/>
                <a:ext cx="1152525" cy="427038"/>
              </a:xfrm>
              <a:prstGeom prst="rect">
                <a:avLst/>
              </a:prstGeom>
              <a:blipFill rotWithShape="0">
                <a:blip r:embed="rId5"/>
                <a:stretch>
                  <a:fillRect/>
                </a:stretch>
              </a:blipFill>
              <a:ln>
                <a:noFill/>
              </a:ln>
              <a:extLst/>
            </p:spPr>
            <p:txBody>
              <a:bodyPr/>
              <a:lstStyle/>
              <a:p>
                <a:r>
                  <a:rPr lang="zh-CN" altLang="en-US">
                    <a:noFill/>
                  </a:rPr>
                  <a:t> </a:t>
                </a:r>
              </a:p>
            </p:txBody>
          </p:sp>
        </mc:Fallback>
      </mc:AlternateContent>
      <p:sp>
        <p:nvSpPr>
          <p:cNvPr id="193546" name="Text Box 10"/>
          <p:cNvSpPr txBox="1"/>
          <p:nvPr/>
        </p:nvSpPr>
        <p:spPr>
          <a:xfrm>
            <a:off x="1844115" y="6090540"/>
            <a:ext cx="4785284" cy="430887"/>
          </a:xfrm>
          <a:prstGeom prst="rect">
            <a:avLst/>
          </a:prstGeom>
          <a:noFill/>
          <a:ln w="9525">
            <a:noFill/>
            <a:miter/>
          </a:ln>
        </p:spPr>
        <p:txBody>
          <a:bodyPr wrap="none">
            <a:spAutoFit/>
          </a:bodyPr>
          <a:lstStyle/>
          <a:p>
            <a:pPr lvl="0" algn="l" eaLnBrk="1" hangingPunct="1"/>
            <a:r>
              <a:rPr lang="zh-CN" altLang="en-US" sz="2200" dirty="0">
                <a:latin typeface="宋体" panose="02010600030101010101" pitchFamily="2" charset="-122"/>
              </a:rPr>
              <a:t>可见，</a:t>
            </a:r>
            <a:r>
              <a:rPr lang="en-US" altLang="zh-CN" sz="2200" i="1" dirty="0">
                <a:latin typeface="Times New Roman" panose="02020603050405020304" pitchFamily="18" charset="0"/>
              </a:rPr>
              <a:t>U</a:t>
            </a:r>
            <a:r>
              <a:rPr lang="zh-CN" altLang="en-US" sz="2200" dirty="0">
                <a:latin typeface="Times New Roman" panose="02020603050405020304" pitchFamily="18" charset="0"/>
              </a:rPr>
              <a:t>与</a:t>
            </a:r>
            <a:r>
              <a:rPr lang="en-US" altLang="zh-CN" sz="2200" i="1" dirty="0">
                <a:latin typeface="Times New Roman" panose="02020603050405020304" pitchFamily="18" charset="0"/>
              </a:rPr>
              <a:t>x</a:t>
            </a:r>
            <a:r>
              <a:rPr lang="zh-CN" altLang="en-US" sz="2200" dirty="0">
                <a:latin typeface="宋体" panose="02010600030101010101" pitchFamily="2" charset="-122"/>
              </a:rPr>
              <a:t>的线性相关性是很高的。</a:t>
            </a:r>
            <a:endParaRPr lang="en-US" altLang="zh-CN" sz="2200" dirty="0">
              <a:latin typeface="黑体" panose="02010609060101010101" pitchFamily="49" charset="-122"/>
              <a:ea typeface="黑体" panose="02010609060101010101" pitchFamily="49" charset="-122"/>
            </a:endParaRPr>
          </a:p>
        </p:txBody>
      </p:sp>
      <p:sp>
        <p:nvSpPr>
          <p:cNvPr id="69642" name="Text Box 12"/>
          <p:cNvSpPr txBox="1"/>
          <p:nvPr/>
        </p:nvSpPr>
        <p:spPr>
          <a:xfrm>
            <a:off x="240372" y="1401763"/>
            <a:ext cx="523220" cy="2469587"/>
          </a:xfrm>
          <a:prstGeom prst="rect">
            <a:avLst/>
          </a:prstGeom>
          <a:noFill/>
          <a:ln w="9525">
            <a:noFill/>
            <a:miter/>
          </a:ln>
        </p:spPr>
        <p:txBody>
          <a:bodyPr vert="eaVert" wrap="none">
            <a:spAutoFit/>
          </a:bodyPr>
          <a:lstStyle/>
          <a:p>
            <a:pPr lvl="0" algn="l" eaLnBrk="1" hangingPunct="1"/>
            <a:r>
              <a:rPr lang="zh-CN" altLang="en-US" sz="2200" dirty="0">
                <a:solidFill>
                  <a:srgbClr val="FF3300"/>
                </a:solidFill>
                <a:latin typeface="黑体" panose="02010609060101010101" pitchFamily="49" charset="-122"/>
                <a:ea typeface="黑体" panose="02010609060101010101" pitchFamily="49" charset="-122"/>
              </a:rPr>
              <a:t>数 据 处 理 方 法</a:t>
            </a:r>
          </a:p>
        </p:txBody>
      </p:sp>
      <p:graphicFrame>
        <p:nvGraphicFramePr>
          <p:cNvPr id="3" name="对象 2"/>
          <p:cNvGraphicFramePr>
            <a:graphicFrameLocks noChangeAspect="1"/>
          </p:cNvGraphicFramePr>
          <p:nvPr>
            <p:extLst>
              <p:ext uri="{D42A27DB-BD31-4B8C-83A1-F6EECF244321}">
                <p14:modId xmlns:p14="http://schemas.microsoft.com/office/powerpoint/2010/main" val="2718986943"/>
              </p:ext>
            </p:extLst>
          </p:nvPr>
        </p:nvGraphicFramePr>
        <p:xfrm>
          <a:off x="2001419" y="925396"/>
          <a:ext cx="2426569" cy="1136771"/>
        </p:xfrm>
        <a:graphic>
          <a:graphicData uri="http://schemas.openxmlformats.org/presentationml/2006/ole">
            <mc:AlternateContent xmlns:mc="http://schemas.openxmlformats.org/markup-compatibility/2006">
              <mc:Choice xmlns:v="urn:schemas-microsoft-com:vml" Requires="v">
                <p:oleObj spid="_x0000_s79989" name="Equation" r:id="rId6" imgW="927000" imgH="431640" progId="Equation.DSMT4">
                  <p:embed/>
                </p:oleObj>
              </mc:Choice>
              <mc:Fallback>
                <p:oleObj name="Equation" r:id="rId6" imgW="927000" imgH="431640" progId="Equation.DSMT4">
                  <p:embed/>
                  <p:pic>
                    <p:nvPicPr>
                      <p:cNvPr id="0" name="Object 1"/>
                      <p:cNvPicPr>
                        <a:picLocks noChangeAspect="1" noChangeArrowheads="1"/>
                      </p:cNvPicPr>
                      <p:nvPr/>
                    </p:nvPicPr>
                    <p:blipFill>
                      <a:blip r:embed="rId7"/>
                      <a:srcRect/>
                      <a:stretch>
                        <a:fillRect/>
                      </a:stretch>
                    </p:blipFill>
                    <p:spPr bwMode="auto">
                      <a:xfrm>
                        <a:off x="2001419" y="925396"/>
                        <a:ext cx="2426569" cy="1136771"/>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4" name="矩形 3"/>
              <p:cNvSpPr/>
              <p:nvPr/>
            </p:nvSpPr>
            <p:spPr>
              <a:xfrm>
                <a:off x="4681038" y="1182202"/>
                <a:ext cx="2032095" cy="43088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rPr>
                        <m:t>≈2.74</m:t>
                      </m:r>
                      <m:r>
                        <a:rPr lang="zh-CN" altLang="en-US" sz="2200" i="1">
                          <a:solidFill>
                            <a:srgbClr val="000000"/>
                          </a:solidFill>
                          <a:latin typeface="Cambria Math" panose="02040503050406030204" pitchFamily="18" charset="0"/>
                        </a:rPr>
                        <m:t>𝑘𝑉</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𝑚𝑚</m:t>
                      </m:r>
                    </m:oMath>
                  </m:oMathPara>
                </a14:m>
                <a:endParaRPr lang="zh-CN" altLang="en-US" sz="2200" dirty="0"/>
              </a:p>
            </p:txBody>
          </p:sp>
        </mc:Choice>
        <mc:Fallback xmlns="">
          <p:sp>
            <p:nvSpPr>
              <p:cNvPr id="4" name="矩形 3"/>
              <p:cNvSpPr>
                <a:spLocks noRot="1" noChangeAspect="1" noMove="1" noResize="1" noEditPoints="1" noAdjustHandles="1" noChangeArrowheads="1" noChangeShapeType="1" noTextEdit="1"/>
              </p:cNvSpPr>
              <p:nvPr/>
            </p:nvSpPr>
            <p:spPr>
              <a:xfrm>
                <a:off x="4681038" y="1182202"/>
                <a:ext cx="2032095" cy="430887"/>
              </a:xfrm>
              <a:prstGeom prst="rect">
                <a:avLst/>
              </a:prstGeom>
              <a:blipFill rotWithShape="0">
                <a:blip r:embed="rId8"/>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321306" y="2172355"/>
                <a:ext cx="2883866" cy="43088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rPr>
                        <m:t>𝑎</m:t>
                      </m:r>
                      <m:r>
                        <a:rPr lang="zh-CN" altLang="en-US" sz="2200" i="1">
                          <a:solidFill>
                            <a:srgbClr val="000000"/>
                          </a:solidFill>
                          <a:latin typeface="Cambria Math" panose="02040503050406030204" pitchFamily="18" charset="0"/>
                        </a:rPr>
                        <m:t>=</m:t>
                      </m:r>
                      <m:acc>
                        <m:accPr>
                          <m:chr m:val="̄"/>
                          <m:ctrlPr>
                            <a:rPr lang="zh-CN" altLang="en-US" sz="2200" i="1">
                              <a:solidFill>
                                <a:srgbClr val="000000"/>
                              </a:solidFill>
                              <a:latin typeface="Cambria Math" panose="02040503050406030204" pitchFamily="18" charset="0"/>
                            </a:rPr>
                          </m:ctrlPr>
                        </m:accPr>
                        <m:e>
                          <m:r>
                            <a:rPr lang="en-US" altLang="zh-CN" sz="2200" i="1">
                              <a:solidFill>
                                <a:srgbClr val="000000"/>
                              </a:solidFill>
                              <a:latin typeface="Cambria Math" panose="02040503050406030204" pitchFamily="18" charset="0"/>
                            </a:rPr>
                            <m:t>𝑼</m:t>
                          </m:r>
                        </m:e>
                      </m:acc>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𝑏</m:t>
                      </m:r>
                      <m:acc>
                        <m:accPr>
                          <m:chr m:val="̄"/>
                          <m:ctrlPr>
                            <a:rPr lang="zh-CN" altLang="en-US" sz="2200" i="1">
                              <a:solidFill>
                                <a:srgbClr val="000000"/>
                              </a:solidFill>
                              <a:latin typeface="Cambria Math" panose="02040503050406030204" pitchFamily="18" charset="0"/>
                            </a:rPr>
                          </m:ctrlPr>
                        </m:accPr>
                        <m:e>
                          <m:r>
                            <a:rPr lang="zh-CN" altLang="en-US" sz="2200" i="1">
                              <a:solidFill>
                                <a:srgbClr val="000000"/>
                              </a:solidFill>
                              <a:latin typeface="Cambria Math" panose="02040503050406030204" pitchFamily="18" charset="0"/>
                            </a:rPr>
                            <m:t>𝑥</m:t>
                          </m:r>
                        </m:e>
                      </m:acc>
                      <m:r>
                        <a:rPr lang="zh-CN" altLang="en-US" sz="2200" i="1">
                          <a:solidFill>
                            <a:srgbClr val="000000"/>
                          </a:solidFill>
                          <a:latin typeface="Cambria Math" panose="02040503050406030204" pitchFamily="18" charset="0"/>
                        </a:rPr>
                        <m:t>=1.98</m:t>
                      </m:r>
                      <m:r>
                        <a:rPr lang="zh-CN" altLang="en-US" sz="2200" i="1">
                          <a:solidFill>
                            <a:srgbClr val="000000"/>
                          </a:solidFill>
                          <a:latin typeface="Cambria Math" panose="02040503050406030204" pitchFamily="18" charset="0"/>
                        </a:rPr>
                        <m:t>𝑘𝑉</m:t>
                      </m:r>
                    </m:oMath>
                  </m:oMathPara>
                </a14:m>
                <a:endParaRPr lang="zh-CN" altLang="en-US" sz="2200" dirty="0"/>
              </a:p>
            </p:txBody>
          </p:sp>
        </mc:Choice>
        <mc:Fallback xmlns="">
          <p:sp>
            <p:nvSpPr>
              <p:cNvPr id="5" name="矩形 4"/>
              <p:cNvSpPr>
                <a:spLocks noRot="1" noChangeAspect="1" noMove="1" noResize="1" noEditPoints="1" noAdjustHandles="1" noChangeArrowheads="1" noChangeShapeType="1" noTextEdit="1"/>
              </p:cNvSpPr>
              <p:nvPr/>
            </p:nvSpPr>
            <p:spPr>
              <a:xfrm>
                <a:off x="2321306" y="2172355"/>
                <a:ext cx="2883866" cy="430887"/>
              </a:xfrm>
              <a:prstGeom prst="rect">
                <a:avLst/>
              </a:prstGeom>
              <a:blipFill rotWithShape="0">
                <a:blip r:embed="rId9"/>
                <a:stretch>
                  <a:fillRect/>
                </a:stretch>
              </a:blipFill>
            </p:spPr>
            <p:txBody>
              <a:bodyPr/>
              <a:lstStyle/>
              <a:p>
                <a:r>
                  <a:rPr lang="zh-CN" altLang="en-US">
                    <a:noFill/>
                  </a:rPr>
                  <a:t> </a:t>
                </a:r>
              </a:p>
            </p:txBody>
          </p:sp>
        </mc:Fallback>
      </mc:AlternateContent>
      <p:sp>
        <p:nvSpPr>
          <p:cNvPr id="9" name="Rectangle 6"/>
          <p:cNvSpPr>
            <a:spLocks noChangeArrowheads="1"/>
          </p:cNvSpPr>
          <p:nvPr/>
        </p:nvSpPr>
        <p:spPr bwMode="auto">
          <a:xfrm>
            <a:off x="4479634"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85</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3538"/>
                                        </p:tgtEl>
                                        <p:attrNameLst>
                                          <p:attrName>style.visibility</p:attrName>
                                        </p:attrNameLst>
                                      </p:cBhvr>
                                      <p:to>
                                        <p:strVal val="visible"/>
                                      </p:to>
                                    </p:set>
                                    <p:anim calcmode="lin" valueType="num">
                                      <p:cBhvr additive="base">
                                        <p:cTn id="7" dur="500" fill="hold"/>
                                        <p:tgtEl>
                                          <p:spTgt spid="193538"/>
                                        </p:tgtEl>
                                        <p:attrNameLst>
                                          <p:attrName>ppt_x</p:attrName>
                                        </p:attrNameLst>
                                      </p:cBhvr>
                                      <p:tavLst>
                                        <p:tav tm="0">
                                          <p:val>
                                            <p:strVal val="0-#ppt_w/2"/>
                                          </p:val>
                                        </p:tav>
                                        <p:tav tm="100000">
                                          <p:val>
                                            <p:strVal val="#ppt_x"/>
                                          </p:val>
                                        </p:tav>
                                      </p:tavLst>
                                    </p:anim>
                                    <p:anim calcmode="lin" valueType="num">
                                      <p:cBhvr additive="base">
                                        <p:cTn id="8" dur="500" fill="hold"/>
                                        <p:tgtEl>
                                          <p:spTgt spid="1935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93543"/>
                                        </p:tgtEl>
                                        <p:attrNameLst>
                                          <p:attrName>style.visibility</p:attrName>
                                        </p:attrNameLst>
                                      </p:cBhvr>
                                      <p:to>
                                        <p:strVal val="visible"/>
                                      </p:to>
                                    </p:set>
                                    <p:animEffect transition="in" filter="barn(inVertical)">
                                      <p:cBhvr>
                                        <p:cTn id="13" dur="500"/>
                                        <p:tgtEl>
                                          <p:spTgt spid="19354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93545"/>
                                        </p:tgtEl>
                                        <p:attrNameLst>
                                          <p:attrName>style.visibility</p:attrName>
                                        </p:attrNameLst>
                                      </p:cBhvr>
                                      <p:to>
                                        <p:strVal val="visible"/>
                                      </p:to>
                                    </p:set>
                                    <p:animEffect transition="in" filter="wipe(down)">
                                      <p:cBhvr>
                                        <p:cTn id="18" dur="500"/>
                                        <p:tgtEl>
                                          <p:spTgt spid="19354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93544"/>
                                        </p:tgtEl>
                                        <p:attrNameLst>
                                          <p:attrName>style.visibility</p:attrName>
                                        </p:attrNameLst>
                                      </p:cBhvr>
                                      <p:to>
                                        <p:strVal val="visible"/>
                                      </p:to>
                                    </p:set>
                                    <p:animEffect transition="in" filter="wipe(down)">
                                      <p:cBhvr>
                                        <p:cTn id="23" dur="500"/>
                                        <p:tgtEl>
                                          <p:spTgt spid="19354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93546"/>
                                        </p:tgtEl>
                                        <p:attrNameLst>
                                          <p:attrName>style.visibility</p:attrName>
                                        </p:attrNameLst>
                                      </p:cBhvr>
                                      <p:to>
                                        <p:strVal val="visible"/>
                                      </p:to>
                                    </p:set>
                                    <p:anim calcmode="lin" valueType="num">
                                      <p:cBhvr additive="base">
                                        <p:cTn id="28" dur="500" fill="hold"/>
                                        <p:tgtEl>
                                          <p:spTgt spid="193546"/>
                                        </p:tgtEl>
                                        <p:attrNameLst>
                                          <p:attrName>ppt_x</p:attrName>
                                        </p:attrNameLst>
                                      </p:cBhvr>
                                      <p:tavLst>
                                        <p:tav tm="0">
                                          <p:val>
                                            <p:strVal val="#ppt_x"/>
                                          </p:val>
                                        </p:tav>
                                        <p:tav tm="100000">
                                          <p:val>
                                            <p:strVal val="#ppt_x"/>
                                          </p:val>
                                        </p:tav>
                                      </p:tavLst>
                                    </p:anim>
                                    <p:anim calcmode="lin" valueType="num">
                                      <p:cBhvr additive="base">
                                        <p:cTn id="29" dur="500" fill="hold"/>
                                        <p:tgtEl>
                                          <p:spTgt spid="1935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8" grpId="0"/>
      <p:bldP spid="193543" grpId="0" animBg="1"/>
      <p:bldP spid="193544" grpId="0" animBg="1"/>
      <p:bldP spid="193545" grpId="0" animBg="1"/>
      <p:bldP spid="19354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E60912C6-C355-40CD-A043-A7EA7A45D8C7}" type="datetime1">
              <a:rPr lang="zh-CN" altLang="en-US" smtClean="0"/>
              <a:t>2023/2/20</a:t>
            </a:fld>
            <a:endParaRPr lang="en-US" altLang="zh-CN" dirty="0"/>
          </a:p>
        </p:txBody>
      </p:sp>
      <p:sp>
        <p:nvSpPr>
          <p:cNvPr id="70659" name="Text Box 2"/>
          <p:cNvSpPr txBox="1"/>
          <p:nvPr/>
        </p:nvSpPr>
        <p:spPr>
          <a:xfrm>
            <a:off x="148039" y="1401763"/>
            <a:ext cx="615553" cy="3123612"/>
          </a:xfrm>
          <a:prstGeom prst="rect">
            <a:avLst/>
          </a:prstGeom>
          <a:noFill/>
          <a:ln w="9525">
            <a:noFill/>
            <a:miter/>
          </a:ln>
        </p:spPr>
        <p:txBody>
          <a:bodyPr vert="eaVert" wrap="non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数 据 处 理 方 法</a:t>
            </a:r>
          </a:p>
        </p:txBody>
      </p:sp>
      <p:sp>
        <p:nvSpPr>
          <p:cNvPr id="70660" name="Text Box 3"/>
          <p:cNvSpPr txBox="1"/>
          <p:nvPr/>
        </p:nvSpPr>
        <p:spPr>
          <a:xfrm>
            <a:off x="1403350" y="476254"/>
            <a:ext cx="7588250" cy="461665"/>
          </a:xfrm>
          <a:prstGeom prst="rect">
            <a:avLst/>
          </a:prstGeom>
          <a:noFill/>
          <a:ln w="9525">
            <a:noFill/>
            <a:miter/>
          </a:ln>
        </p:spPr>
        <p:txBody>
          <a:bodyPr>
            <a:spAutoFit/>
          </a:bodyPr>
          <a:lstStyle/>
          <a:p>
            <a:pPr lvl="0" algn="l" eaLnBrk="1" hangingPunct="1"/>
            <a:r>
              <a:rPr lang="en-US" altLang="zh-CN" sz="2400" dirty="0">
                <a:solidFill>
                  <a:srgbClr val="FF0000"/>
                </a:solidFill>
                <a:latin typeface="宋体" panose="02010600030101010101" pitchFamily="2" charset="-122"/>
              </a:rPr>
              <a:t>2</a:t>
            </a:r>
            <a:r>
              <a:rPr lang="zh-CN" altLang="en-US" sz="2400" dirty="0">
                <a:solidFill>
                  <a:srgbClr val="FF0000"/>
                </a:solidFill>
                <a:latin typeface="宋体" panose="02010600030101010101" pitchFamily="2" charset="-122"/>
              </a:rPr>
              <a:t>、能化为线性回归的非线性回归</a:t>
            </a:r>
            <a:r>
              <a:rPr lang="en-US" altLang="zh-CN" sz="2400" dirty="0">
                <a:solidFill>
                  <a:srgbClr val="FF0000"/>
                </a:solidFill>
                <a:latin typeface="宋体" panose="02010600030101010101" pitchFamily="2" charset="-122"/>
              </a:rPr>
              <a:t>——</a:t>
            </a:r>
            <a:r>
              <a:rPr lang="zh-CN" altLang="en-US" sz="2400" dirty="0">
                <a:solidFill>
                  <a:srgbClr val="FF0000"/>
                </a:solidFill>
                <a:latin typeface="宋体" panose="02010600030101010101" pitchFamily="2" charset="-122"/>
              </a:rPr>
              <a:t>曲线改直</a:t>
            </a:r>
          </a:p>
        </p:txBody>
      </p:sp>
      <p:sp>
        <p:nvSpPr>
          <p:cNvPr id="180228" name="Text Box 4"/>
          <p:cNvSpPr txBox="1"/>
          <p:nvPr/>
        </p:nvSpPr>
        <p:spPr>
          <a:xfrm>
            <a:off x="1476374" y="1128236"/>
            <a:ext cx="7488238" cy="866006"/>
          </a:xfrm>
          <a:prstGeom prst="rect">
            <a:avLst/>
          </a:prstGeom>
          <a:noFill/>
          <a:ln w="9525">
            <a:noFill/>
            <a:miter/>
          </a:ln>
        </p:spPr>
        <p:txBody>
          <a:bodyPr>
            <a:spAutoFit/>
          </a:bodyPr>
          <a:lstStyle/>
          <a:p>
            <a:pPr lvl="0" algn="l" eaLnBrk="1" hangingPunct="1">
              <a:lnSpc>
                <a:spcPct val="120000"/>
              </a:lnSpc>
            </a:pPr>
            <a:r>
              <a:rPr lang="zh-CN" altLang="en-US" sz="2200" dirty="0">
                <a:latin typeface="Times New Roman" panose="02020603050405020304" pitchFamily="18" charset="0"/>
              </a:rPr>
              <a:t>对非线性关系变量进行变量代换，使新变量成为线性关系, 可以用线性回归、图解法、逐差法来处理。</a:t>
            </a:r>
          </a:p>
        </p:txBody>
      </p:sp>
      <p:sp>
        <p:nvSpPr>
          <p:cNvPr id="180230" name="Text Box 6"/>
          <p:cNvSpPr txBox="1"/>
          <p:nvPr/>
        </p:nvSpPr>
        <p:spPr>
          <a:xfrm>
            <a:off x="1781155" y="2839868"/>
            <a:ext cx="3674404" cy="430887"/>
          </a:xfrm>
          <a:prstGeom prst="rect">
            <a:avLst/>
          </a:prstGeom>
          <a:solidFill>
            <a:schemeClr val="tx2">
              <a:lumMod val="40000"/>
              <a:lumOff val="60000"/>
            </a:schemeClr>
          </a:solidFill>
          <a:ln w="9525">
            <a:noFill/>
            <a:miter/>
          </a:ln>
        </p:spPr>
        <p:txBody>
          <a:bodyPr wrap="none">
            <a:spAutoFit/>
          </a:bodyPr>
          <a:lstStyle/>
          <a:p>
            <a:pPr lvl="0" algn="l" eaLnBrk="1" hangingPunct="1"/>
            <a:r>
              <a:rPr lang="en-US" altLang="zh-CN" sz="2200" b="0" i="1" dirty="0">
                <a:solidFill>
                  <a:srgbClr val="000000"/>
                </a:solidFill>
                <a:latin typeface="Times New Roman" panose="02020603050405020304" pitchFamily="18" charset="0"/>
              </a:rPr>
              <a:t>Y</a:t>
            </a:r>
            <a:r>
              <a:rPr lang="en-US" altLang="zh-CN" sz="2200" b="0" dirty="0">
                <a:solidFill>
                  <a:srgbClr val="000000"/>
                </a:solidFill>
                <a:latin typeface="Times New Roman" panose="02020603050405020304" pitchFamily="18" charset="0"/>
              </a:rPr>
              <a:t>=a</a:t>
            </a:r>
            <a:r>
              <a:rPr lang="en-US" altLang="zh-CN" sz="2200" b="0" i="1" dirty="0">
                <a:solidFill>
                  <a:srgbClr val="000000"/>
                </a:solidFill>
                <a:latin typeface="Times New Roman" panose="02020603050405020304" pitchFamily="18" charset="0"/>
              </a:rPr>
              <a:t>e</a:t>
            </a:r>
            <a:r>
              <a:rPr lang="en-US" altLang="zh-CN" sz="2200" b="0" i="1" baseline="30000" dirty="0">
                <a:solidFill>
                  <a:srgbClr val="000000"/>
                </a:solidFill>
                <a:latin typeface="Times New Roman" panose="02020603050405020304" pitchFamily="18" charset="0"/>
              </a:rPr>
              <a:t>x</a:t>
            </a:r>
            <a:r>
              <a:rPr lang="en-US" altLang="zh-CN" sz="2200" b="0" dirty="0">
                <a:solidFill>
                  <a:srgbClr val="000000"/>
                </a:solidFill>
                <a:latin typeface="Times New Roman" panose="02020603050405020304" pitchFamily="18" charset="0"/>
              </a:rPr>
              <a:t>+b,  </a:t>
            </a:r>
            <a:r>
              <a:rPr lang="zh-CN" altLang="en-US" sz="2200" b="0" dirty="0">
                <a:solidFill>
                  <a:srgbClr val="000000"/>
                </a:solidFill>
                <a:latin typeface="Times New Roman" panose="02020603050405020304" pitchFamily="18" charset="0"/>
              </a:rPr>
              <a:t>令</a:t>
            </a:r>
            <a:r>
              <a:rPr lang="en-US" altLang="zh-CN" sz="2200" b="0" i="1" dirty="0">
                <a:solidFill>
                  <a:srgbClr val="000000"/>
                </a:solidFill>
                <a:latin typeface="Times New Roman" panose="02020603050405020304" pitchFamily="18" charset="0"/>
              </a:rPr>
              <a:t>e</a:t>
            </a:r>
            <a:r>
              <a:rPr lang="en-US" altLang="zh-CN" sz="2200" b="0" i="1" baseline="30000" dirty="0">
                <a:solidFill>
                  <a:srgbClr val="000000"/>
                </a:solidFill>
                <a:latin typeface="Times New Roman" panose="02020603050405020304" pitchFamily="18" charset="0"/>
              </a:rPr>
              <a:t>x</a:t>
            </a:r>
            <a:r>
              <a:rPr lang="en-US" altLang="zh-CN" sz="2200" b="0" dirty="0">
                <a:solidFill>
                  <a:srgbClr val="000000"/>
                </a:solidFill>
                <a:latin typeface="Times New Roman" panose="02020603050405020304" pitchFamily="18" charset="0"/>
              </a:rPr>
              <a:t>=</a:t>
            </a:r>
            <a:r>
              <a:rPr lang="en-US" altLang="zh-CN" sz="2200" b="0" i="1" dirty="0">
                <a:solidFill>
                  <a:srgbClr val="000000"/>
                </a:solidFill>
                <a:latin typeface="Times New Roman" panose="02020603050405020304" pitchFamily="18" charset="0"/>
              </a:rPr>
              <a:t>Z</a:t>
            </a:r>
            <a:r>
              <a:rPr lang="en-US" altLang="zh-CN" sz="2200" b="0" dirty="0">
                <a:solidFill>
                  <a:srgbClr val="000000"/>
                </a:solidFill>
                <a:latin typeface="Times New Roman" panose="02020603050405020304" pitchFamily="18" charset="0"/>
              </a:rPr>
              <a:t> ,   </a:t>
            </a:r>
            <a:r>
              <a:rPr lang="zh-CN" altLang="en-US" sz="2200" b="0" dirty="0">
                <a:solidFill>
                  <a:srgbClr val="000000"/>
                </a:solidFill>
                <a:latin typeface="Times New Roman" panose="02020603050405020304" pitchFamily="18" charset="0"/>
              </a:rPr>
              <a:t>则</a:t>
            </a:r>
            <a:r>
              <a:rPr lang="en-US" altLang="zh-CN" sz="2200" b="0" i="1" dirty="0">
                <a:solidFill>
                  <a:srgbClr val="000000"/>
                </a:solidFill>
                <a:latin typeface="Times New Roman" panose="02020603050405020304" pitchFamily="18" charset="0"/>
              </a:rPr>
              <a:t>y</a:t>
            </a:r>
            <a:r>
              <a:rPr lang="en-US" altLang="zh-CN" sz="2200" b="0" dirty="0">
                <a:solidFill>
                  <a:srgbClr val="000000"/>
                </a:solidFill>
                <a:latin typeface="Times New Roman" panose="02020603050405020304" pitchFamily="18" charset="0"/>
              </a:rPr>
              <a:t>=a</a:t>
            </a:r>
            <a:r>
              <a:rPr lang="en-US" altLang="zh-CN" sz="2200" b="0" i="1" dirty="0">
                <a:solidFill>
                  <a:srgbClr val="000000"/>
                </a:solidFill>
                <a:latin typeface="Times New Roman" panose="02020603050405020304" pitchFamily="18" charset="0"/>
              </a:rPr>
              <a:t>z</a:t>
            </a:r>
            <a:r>
              <a:rPr lang="en-US" altLang="zh-CN" sz="2200" b="0" dirty="0">
                <a:solidFill>
                  <a:srgbClr val="000000"/>
                </a:solidFill>
                <a:latin typeface="Times New Roman" panose="02020603050405020304" pitchFamily="18" charset="0"/>
              </a:rPr>
              <a:t>+b </a:t>
            </a:r>
          </a:p>
        </p:txBody>
      </p:sp>
      <p:sp>
        <p:nvSpPr>
          <p:cNvPr id="180231" name="Text Box 7"/>
          <p:cNvSpPr txBox="1"/>
          <p:nvPr/>
        </p:nvSpPr>
        <p:spPr>
          <a:xfrm>
            <a:off x="1763692" y="3532018"/>
            <a:ext cx="7178675" cy="430887"/>
          </a:xfrm>
          <a:prstGeom prst="rect">
            <a:avLst/>
          </a:prstGeom>
          <a:solidFill>
            <a:schemeClr val="tx2">
              <a:lumMod val="40000"/>
              <a:lumOff val="60000"/>
            </a:schemeClr>
          </a:solidFill>
          <a:ln w="9525">
            <a:noFill/>
            <a:miter/>
          </a:ln>
        </p:spPr>
        <p:txBody>
          <a:bodyPr>
            <a:spAutoFit/>
          </a:bodyPr>
          <a:lstStyle/>
          <a:p>
            <a:pPr lvl="0" algn="l" eaLnBrk="1" hangingPunct="1"/>
            <a:r>
              <a:rPr lang="en-US" altLang="zh-CN" sz="2200" b="0" i="1" dirty="0">
                <a:solidFill>
                  <a:srgbClr val="000000"/>
                </a:solidFill>
                <a:latin typeface="Times New Roman" panose="02020603050405020304" pitchFamily="18" charset="0"/>
                <a:ea typeface="黑体" panose="02010609060101010101" pitchFamily="49" charset="-122"/>
              </a:rPr>
              <a:t>y=ae </a:t>
            </a:r>
            <a:r>
              <a:rPr lang="en-US" altLang="zh-CN" sz="2200" b="0" i="1" baseline="30000" dirty="0">
                <a:solidFill>
                  <a:srgbClr val="000000"/>
                </a:solidFill>
                <a:latin typeface="Times New Roman" panose="02020603050405020304" pitchFamily="18" charset="0"/>
                <a:ea typeface="黑体" panose="02010609060101010101" pitchFamily="49" charset="-122"/>
              </a:rPr>
              <a:t>bx</a:t>
            </a:r>
            <a:r>
              <a:rPr lang="en-US" altLang="zh-CN" sz="2200" b="0" dirty="0">
                <a:solidFill>
                  <a:srgbClr val="000000"/>
                </a:solidFill>
                <a:latin typeface="Times New Roman" panose="02020603050405020304" pitchFamily="18" charset="0"/>
                <a:ea typeface="黑体" panose="02010609060101010101" pitchFamily="49" charset="-122"/>
              </a:rPr>
              <a:t>， ln</a:t>
            </a:r>
            <a:r>
              <a:rPr lang="en-US" altLang="zh-CN" sz="2200" b="0" i="1" dirty="0">
                <a:solidFill>
                  <a:srgbClr val="000000"/>
                </a:solidFill>
                <a:latin typeface="Times New Roman" panose="02020603050405020304" pitchFamily="18" charset="0"/>
                <a:ea typeface="黑体" panose="02010609060101010101" pitchFamily="49" charset="-122"/>
              </a:rPr>
              <a:t>y=</a:t>
            </a:r>
            <a:r>
              <a:rPr lang="en-US" altLang="zh-CN" sz="2200" b="0" dirty="0">
                <a:solidFill>
                  <a:srgbClr val="000000"/>
                </a:solidFill>
                <a:latin typeface="Times New Roman" panose="02020603050405020304" pitchFamily="18" charset="0"/>
                <a:ea typeface="黑体" panose="02010609060101010101" pitchFamily="49" charset="-122"/>
              </a:rPr>
              <a:t>ln</a:t>
            </a:r>
            <a:r>
              <a:rPr lang="en-US" altLang="zh-CN" sz="2200" b="0" i="1" dirty="0">
                <a:solidFill>
                  <a:srgbClr val="000000"/>
                </a:solidFill>
                <a:latin typeface="Times New Roman" panose="02020603050405020304" pitchFamily="18" charset="0"/>
                <a:ea typeface="黑体" panose="02010609060101010101" pitchFamily="49" charset="-122"/>
              </a:rPr>
              <a:t>a+bx</a:t>
            </a:r>
            <a:r>
              <a:rPr lang="en-US" altLang="zh-CN" sz="2200" b="0" dirty="0">
                <a:solidFill>
                  <a:srgbClr val="000000"/>
                </a:solidFill>
                <a:latin typeface="Times New Roman" panose="02020603050405020304" pitchFamily="18" charset="0"/>
                <a:ea typeface="黑体" panose="02010609060101010101" pitchFamily="49" charset="-122"/>
              </a:rPr>
              <a:t>   </a:t>
            </a:r>
            <a:r>
              <a:rPr lang="zh-CN" altLang="en-US" sz="2200" b="0" dirty="0">
                <a:solidFill>
                  <a:srgbClr val="000000"/>
                </a:solidFill>
                <a:latin typeface="Times New Roman" panose="02020603050405020304" pitchFamily="18" charset="0"/>
                <a:ea typeface="黑体" panose="02010609060101010101" pitchFamily="49" charset="-122"/>
              </a:rPr>
              <a:t>令</a:t>
            </a:r>
            <a:r>
              <a:rPr lang="en-US" altLang="zh-CN" sz="2200" b="0" dirty="0">
                <a:solidFill>
                  <a:srgbClr val="000000"/>
                </a:solidFill>
                <a:latin typeface="Times New Roman" panose="02020603050405020304" pitchFamily="18" charset="0"/>
                <a:ea typeface="黑体" panose="02010609060101010101" pitchFamily="49" charset="-122"/>
              </a:rPr>
              <a:t>ln</a:t>
            </a:r>
            <a:r>
              <a:rPr lang="en-US" altLang="zh-CN" sz="2200" b="0" i="1" dirty="0">
                <a:solidFill>
                  <a:srgbClr val="000000"/>
                </a:solidFill>
                <a:latin typeface="Times New Roman" panose="02020603050405020304" pitchFamily="18" charset="0"/>
                <a:ea typeface="黑体" panose="02010609060101010101" pitchFamily="49" charset="-122"/>
              </a:rPr>
              <a:t>y</a:t>
            </a:r>
            <a:r>
              <a:rPr lang="en-US" altLang="zh-CN" sz="2200" b="0" dirty="0">
                <a:solidFill>
                  <a:srgbClr val="000000"/>
                </a:solidFill>
                <a:latin typeface="Times New Roman" panose="02020603050405020304" pitchFamily="18" charset="0"/>
                <a:ea typeface="黑体" panose="02010609060101010101" pitchFamily="49" charset="-122"/>
              </a:rPr>
              <a:t>=</a:t>
            </a:r>
            <a:r>
              <a:rPr lang="en-US" altLang="zh-CN" sz="2200" b="0" i="1" dirty="0">
                <a:solidFill>
                  <a:srgbClr val="000000"/>
                </a:solidFill>
                <a:latin typeface="Times New Roman" panose="02020603050405020304" pitchFamily="18" charset="0"/>
                <a:ea typeface="黑体" panose="02010609060101010101" pitchFamily="49" charset="-122"/>
              </a:rPr>
              <a:t>y’</a:t>
            </a:r>
            <a:r>
              <a:rPr lang="en-US" altLang="zh-CN" sz="2200" b="0" dirty="0">
                <a:solidFill>
                  <a:srgbClr val="000000"/>
                </a:solidFill>
                <a:latin typeface="Times New Roman" panose="02020603050405020304" pitchFamily="18" charset="0"/>
                <a:ea typeface="黑体" panose="02010609060101010101" pitchFamily="49" charset="-122"/>
              </a:rPr>
              <a:t>，ln</a:t>
            </a:r>
            <a:r>
              <a:rPr lang="en-US" altLang="zh-CN" sz="2200" b="0" i="1" dirty="0">
                <a:solidFill>
                  <a:srgbClr val="000000"/>
                </a:solidFill>
                <a:latin typeface="Times New Roman" panose="02020603050405020304" pitchFamily="18" charset="0"/>
                <a:ea typeface="黑体" panose="02010609060101010101" pitchFamily="49" charset="-122"/>
              </a:rPr>
              <a:t>a</a:t>
            </a:r>
            <a:r>
              <a:rPr lang="en-US" altLang="zh-CN" sz="2200" b="0" dirty="0">
                <a:solidFill>
                  <a:srgbClr val="000000"/>
                </a:solidFill>
                <a:latin typeface="Times New Roman" panose="02020603050405020304" pitchFamily="18" charset="0"/>
                <a:ea typeface="黑体" panose="02010609060101010101" pitchFamily="49" charset="-122"/>
              </a:rPr>
              <a:t>=</a:t>
            </a:r>
            <a:r>
              <a:rPr lang="en-US" altLang="zh-CN" sz="2200" b="0" i="1" dirty="0">
                <a:solidFill>
                  <a:srgbClr val="000000"/>
                </a:solidFill>
                <a:latin typeface="Times New Roman" panose="02020603050405020304" pitchFamily="18" charset="0"/>
                <a:ea typeface="黑体" panose="02010609060101010101" pitchFamily="49" charset="-122"/>
              </a:rPr>
              <a:t>a</a:t>
            </a:r>
            <a:r>
              <a:rPr lang="en-US" altLang="zh-CN" sz="2200" b="0" baseline="-30000" dirty="0">
                <a:solidFill>
                  <a:srgbClr val="000000"/>
                </a:solidFill>
                <a:latin typeface="Times New Roman" panose="02020603050405020304" pitchFamily="18" charset="0"/>
                <a:ea typeface="黑体" panose="02010609060101010101" pitchFamily="49" charset="-122"/>
              </a:rPr>
              <a:t>0</a:t>
            </a:r>
            <a:r>
              <a:rPr lang="en-US" altLang="zh-CN" sz="2200" b="0" dirty="0">
                <a:solidFill>
                  <a:srgbClr val="000000"/>
                </a:solidFill>
                <a:latin typeface="Times New Roman" panose="02020603050405020304" pitchFamily="18" charset="0"/>
                <a:ea typeface="黑体" panose="02010609060101010101" pitchFamily="49" charset="-122"/>
              </a:rPr>
              <a:t>，</a:t>
            </a:r>
            <a:r>
              <a:rPr lang="en-US" altLang="zh-CN" sz="2200" b="0" i="1" dirty="0">
                <a:solidFill>
                  <a:srgbClr val="000000"/>
                </a:solidFill>
                <a:latin typeface="Times New Roman" panose="02020603050405020304" pitchFamily="18" charset="0"/>
                <a:ea typeface="黑体" panose="02010609060101010101" pitchFamily="49" charset="-122"/>
              </a:rPr>
              <a:t>y’=a</a:t>
            </a:r>
            <a:r>
              <a:rPr lang="en-US" altLang="zh-CN" sz="2200" b="0" i="1" baseline="-30000" dirty="0">
                <a:solidFill>
                  <a:srgbClr val="000000"/>
                </a:solidFill>
                <a:latin typeface="Times New Roman" panose="02020603050405020304" pitchFamily="18" charset="0"/>
                <a:ea typeface="黑体" panose="02010609060101010101" pitchFamily="49" charset="-122"/>
              </a:rPr>
              <a:t>0</a:t>
            </a:r>
            <a:r>
              <a:rPr lang="en-US" altLang="zh-CN" sz="2200" b="0" i="1" dirty="0">
                <a:solidFill>
                  <a:srgbClr val="000000"/>
                </a:solidFill>
                <a:latin typeface="Times New Roman" panose="02020603050405020304" pitchFamily="18" charset="0"/>
                <a:ea typeface="黑体" panose="02010609060101010101" pitchFamily="49" charset="-122"/>
              </a:rPr>
              <a:t>+bx</a:t>
            </a:r>
            <a:endParaRPr lang="zh-CN" altLang="en-US" sz="2200" b="0" dirty="0">
              <a:solidFill>
                <a:srgbClr val="000000"/>
              </a:solidFill>
              <a:latin typeface="Times New Roman" panose="02020603050405020304" pitchFamily="18" charset="0"/>
              <a:ea typeface="黑体" panose="02010609060101010101" pitchFamily="49" charset="-122"/>
            </a:endParaRPr>
          </a:p>
        </p:txBody>
      </p:sp>
      <p:sp>
        <p:nvSpPr>
          <p:cNvPr id="180232" name="Rectangle 8"/>
          <p:cNvSpPr/>
          <p:nvPr/>
        </p:nvSpPr>
        <p:spPr>
          <a:xfrm>
            <a:off x="1787501" y="2204868"/>
            <a:ext cx="3071675" cy="430887"/>
          </a:xfrm>
          <a:prstGeom prst="rect">
            <a:avLst/>
          </a:prstGeom>
          <a:solidFill>
            <a:schemeClr val="tx2">
              <a:lumMod val="40000"/>
              <a:lumOff val="60000"/>
            </a:schemeClr>
          </a:solidFill>
          <a:ln w="9525">
            <a:noFill/>
            <a:miter/>
          </a:ln>
        </p:spPr>
        <p:txBody>
          <a:bodyPr wrap="none">
            <a:spAutoFit/>
          </a:bodyPr>
          <a:lstStyle/>
          <a:p>
            <a:pPr lvl="0" algn="l" eaLnBrk="1" hangingPunct="1"/>
            <a:r>
              <a:rPr lang="en-US" altLang="zh-CN" sz="2200" b="0" i="1" dirty="0">
                <a:solidFill>
                  <a:srgbClr val="000000"/>
                </a:solidFill>
                <a:latin typeface="Times New Roman" panose="02020603050405020304" pitchFamily="18" charset="0"/>
                <a:ea typeface="黑体" panose="02010609060101010101" pitchFamily="49" charset="-122"/>
              </a:rPr>
              <a:t>y</a:t>
            </a:r>
            <a:r>
              <a:rPr lang="en-US" altLang="zh-CN" sz="2200" b="0" dirty="0">
                <a:solidFill>
                  <a:srgbClr val="000000"/>
                </a:solidFill>
                <a:latin typeface="Times New Roman" panose="02020603050405020304" pitchFamily="18" charset="0"/>
                <a:ea typeface="黑体" panose="02010609060101010101" pitchFamily="49" charset="-122"/>
              </a:rPr>
              <a:t>=a/</a:t>
            </a:r>
            <a:r>
              <a:rPr lang="en-US" altLang="zh-CN" sz="2200" b="0" i="1" dirty="0">
                <a:solidFill>
                  <a:srgbClr val="000000"/>
                </a:solidFill>
                <a:latin typeface="Times New Roman" panose="02020603050405020304" pitchFamily="18" charset="0"/>
                <a:ea typeface="黑体" panose="02010609060101010101" pitchFamily="49" charset="-122"/>
              </a:rPr>
              <a:t>x</a:t>
            </a:r>
            <a:r>
              <a:rPr lang="en-US" altLang="zh-CN" sz="2200" b="0" dirty="0">
                <a:solidFill>
                  <a:srgbClr val="000000"/>
                </a:solidFill>
                <a:latin typeface="Times New Roman" panose="02020603050405020304" pitchFamily="18" charset="0"/>
                <a:ea typeface="黑体" panose="02010609060101010101" pitchFamily="49" charset="-122"/>
              </a:rPr>
              <a:t>,  </a:t>
            </a:r>
            <a:r>
              <a:rPr lang="zh-CN" altLang="en-US" sz="2200" b="0" dirty="0">
                <a:solidFill>
                  <a:srgbClr val="000000"/>
                </a:solidFill>
                <a:latin typeface="Times New Roman" panose="02020603050405020304" pitchFamily="18" charset="0"/>
                <a:ea typeface="黑体" panose="02010609060101010101" pitchFamily="49" charset="-122"/>
              </a:rPr>
              <a:t>令</a:t>
            </a:r>
            <a:r>
              <a:rPr lang="en-US" altLang="zh-CN" sz="2200" b="0" dirty="0">
                <a:solidFill>
                  <a:srgbClr val="000000"/>
                </a:solidFill>
                <a:latin typeface="Times New Roman" panose="02020603050405020304" pitchFamily="18" charset="0"/>
                <a:ea typeface="黑体" panose="02010609060101010101" pitchFamily="49" charset="-122"/>
              </a:rPr>
              <a:t>z=1/</a:t>
            </a:r>
            <a:r>
              <a:rPr lang="en-US" altLang="zh-CN" sz="2200" b="0" i="1" dirty="0">
                <a:solidFill>
                  <a:srgbClr val="000000"/>
                </a:solidFill>
                <a:latin typeface="Times New Roman" panose="02020603050405020304" pitchFamily="18" charset="0"/>
                <a:ea typeface="黑体" panose="02010609060101010101" pitchFamily="49" charset="-122"/>
              </a:rPr>
              <a:t>x</a:t>
            </a:r>
            <a:r>
              <a:rPr lang="en-US" altLang="zh-CN" sz="2200" b="0" dirty="0">
                <a:solidFill>
                  <a:srgbClr val="000000"/>
                </a:solidFill>
                <a:latin typeface="Times New Roman" panose="02020603050405020304" pitchFamily="18" charset="0"/>
                <a:ea typeface="黑体" panose="02010609060101010101" pitchFamily="49" charset="-122"/>
              </a:rPr>
              <a:t>,    </a:t>
            </a:r>
            <a:r>
              <a:rPr lang="zh-CN" altLang="en-US" sz="2200" b="0" dirty="0">
                <a:solidFill>
                  <a:srgbClr val="000000"/>
                </a:solidFill>
                <a:latin typeface="Times New Roman" panose="02020603050405020304" pitchFamily="18" charset="0"/>
                <a:ea typeface="黑体" panose="02010609060101010101" pitchFamily="49" charset="-122"/>
              </a:rPr>
              <a:t>则</a:t>
            </a:r>
            <a:r>
              <a:rPr lang="en-US" altLang="zh-CN" sz="2200" b="0" i="1" dirty="0">
                <a:solidFill>
                  <a:srgbClr val="000000"/>
                </a:solidFill>
                <a:latin typeface="Times New Roman" panose="02020603050405020304" pitchFamily="18" charset="0"/>
                <a:ea typeface="黑体" panose="02010609060101010101" pitchFamily="49" charset="-122"/>
              </a:rPr>
              <a:t>y</a:t>
            </a:r>
            <a:r>
              <a:rPr lang="en-US" altLang="zh-CN" sz="2200" b="0" dirty="0">
                <a:solidFill>
                  <a:srgbClr val="000000"/>
                </a:solidFill>
                <a:latin typeface="Times New Roman" panose="02020603050405020304" pitchFamily="18" charset="0"/>
                <a:ea typeface="黑体" panose="02010609060101010101" pitchFamily="49" charset="-122"/>
              </a:rPr>
              <a:t>=a</a:t>
            </a:r>
            <a:r>
              <a:rPr lang="en-US" altLang="zh-CN" sz="2200" b="0" i="1" dirty="0">
                <a:solidFill>
                  <a:srgbClr val="000000"/>
                </a:solidFill>
                <a:latin typeface="Times New Roman" panose="02020603050405020304" pitchFamily="18" charset="0"/>
                <a:ea typeface="黑体" panose="02010609060101010101" pitchFamily="49" charset="-122"/>
              </a:rPr>
              <a:t>z</a:t>
            </a:r>
            <a:endParaRPr lang="zh-CN" altLang="en-US" sz="2200" b="0" i="1" dirty="0">
              <a:solidFill>
                <a:srgbClr val="000000"/>
              </a:solidFill>
              <a:latin typeface="Times New Roman" panose="02020603050405020304" pitchFamily="18" charset="0"/>
              <a:ea typeface="黑体" panose="02010609060101010101" pitchFamily="49" charset="-122"/>
            </a:endParaRPr>
          </a:p>
        </p:txBody>
      </p:sp>
      <p:sp>
        <p:nvSpPr>
          <p:cNvPr id="12" name="Text Box 3"/>
          <p:cNvSpPr txBox="1"/>
          <p:nvPr/>
        </p:nvSpPr>
        <p:spPr>
          <a:xfrm>
            <a:off x="1587645" y="4377644"/>
            <a:ext cx="7376967" cy="461665"/>
          </a:xfrm>
          <a:prstGeom prst="rect">
            <a:avLst/>
          </a:prstGeom>
          <a:noFill/>
          <a:ln w="9525">
            <a:noFill/>
            <a:miter/>
          </a:ln>
        </p:spPr>
        <p:txBody>
          <a:bodyPr wrap="square">
            <a:spAutoFit/>
          </a:bodyPr>
          <a:lstStyle/>
          <a:p>
            <a:pPr lvl="0" algn="l" eaLnBrk="1" hangingPunct="1"/>
            <a:r>
              <a:rPr lang="en-US" altLang="zh-CN" sz="2400" dirty="0">
                <a:solidFill>
                  <a:srgbClr val="FF0000"/>
                </a:solidFill>
                <a:latin typeface="宋体" panose="02010600030101010101" pitchFamily="2" charset="-122"/>
              </a:rPr>
              <a:t>3</a:t>
            </a:r>
            <a:r>
              <a:rPr lang="zh-CN" altLang="en-US" sz="2400" dirty="0">
                <a:solidFill>
                  <a:srgbClr val="FF0000"/>
                </a:solidFill>
                <a:latin typeface="宋体" panose="02010600030101010101" pitchFamily="2" charset="-122"/>
              </a:rPr>
              <a:t>、非线性回归</a:t>
            </a:r>
          </a:p>
        </p:txBody>
      </p:sp>
      <p:sp>
        <p:nvSpPr>
          <p:cNvPr id="2" name="矩形 1"/>
          <p:cNvSpPr/>
          <p:nvPr/>
        </p:nvSpPr>
        <p:spPr>
          <a:xfrm>
            <a:off x="1597021" y="4865315"/>
            <a:ext cx="7561263" cy="1311128"/>
          </a:xfrm>
          <a:prstGeom prst="rect">
            <a:avLst/>
          </a:prstGeom>
        </p:spPr>
        <p:txBody>
          <a:bodyPr wrap="square">
            <a:spAutoFit/>
          </a:bodyPr>
          <a:lstStyle/>
          <a:p>
            <a:pPr algn="l">
              <a:lnSpc>
                <a:spcPct val="120000"/>
              </a:lnSpc>
            </a:pPr>
            <a:r>
              <a:rPr lang="zh-CN" altLang="zh-CN" sz="2200" kern="100" dirty="0">
                <a:latin typeface="Times New Roman" panose="02020603050405020304" pitchFamily="18" charset="0"/>
                <a:cs typeface="Times New Roman" panose="02020603050405020304" pitchFamily="18" charset="0"/>
              </a:rPr>
              <a:t>直接运算比较麻烦，</a:t>
            </a:r>
            <a:r>
              <a:rPr lang="zh-CN" altLang="en-US" sz="2200" kern="100" dirty="0">
                <a:latin typeface="Times New Roman" panose="02020603050405020304" pitchFamily="18" charset="0"/>
                <a:cs typeface="Times New Roman" panose="02020603050405020304" pitchFamily="18" charset="0"/>
              </a:rPr>
              <a:t>可</a:t>
            </a:r>
            <a:r>
              <a:rPr lang="zh-CN" altLang="zh-CN" sz="2200" kern="100" dirty="0">
                <a:latin typeface="Times New Roman" panose="02020603050405020304" pitchFamily="18" charset="0"/>
                <a:cs typeface="Times New Roman" panose="02020603050405020304" pitchFamily="18" charset="0"/>
              </a:rPr>
              <a:t>采用数学工具软件进行处理，像</a:t>
            </a:r>
            <a:r>
              <a:rPr lang="en-US" altLang="zh-CN" sz="2200" kern="100" dirty="0">
                <a:latin typeface="Times New Roman" panose="02020603050405020304" pitchFamily="18" charset="0"/>
              </a:rPr>
              <a:t>Excel</a:t>
            </a:r>
            <a:r>
              <a:rPr lang="zh-CN" altLang="zh-CN" sz="2200" kern="100" dirty="0">
                <a:latin typeface="Times New Roman" panose="02020603050405020304" pitchFamily="18" charset="0"/>
                <a:cs typeface="Times New Roman" panose="02020603050405020304" pitchFamily="18" charset="0"/>
              </a:rPr>
              <a:t>、</a:t>
            </a:r>
            <a:r>
              <a:rPr lang="en-US" altLang="zh-CN" sz="2200" kern="100" dirty="0" err="1">
                <a:latin typeface="Times New Roman" panose="02020603050405020304" pitchFamily="18" charset="0"/>
              </a:rPr>
              <a:t>MATlab</a:t>
            </a:r>
            <a:r>
              <a:rPr lang="zh-CN" altLang="zh-CN" sz="2200" kern="100" dirty="0">
                <a:latin typeface="Times New Roman" panose="02020603050405020304" pitchFamily="18" charset="0"/>
                <a:cs typeface="Times New Roman" panose="02020603050405020304" pitchFamily="18" charset="0"/>
              </a:rPr>
              <a:t>、</a:t>
            </a:r>
            <a:r>
              <a:rPr lang="en-US" altLang="zh-CN" sz="2200" kern="100" dirty="0">
                <a:latin typeface="Times New Roman" panose="02020603050405020304" pitchFamily="18" charset="0"/>
              </a:rPr>
              <a:t>Origin</a:t>
            </a:r>
            <a:r>
              <a:rPr lang="zh-CN" altLang="zh-CN" sz="2200" kern="100" dirty="0">
                <a:latin typeface="Times New Roman" panose="02020603050405020304" pitchFamily="18" charset="0"/>
                <a:cs typeface="Times New Roman" panose="02020603050405020304" pitchFamily="18" charset="0"/>
              </a:rPr>
              <a:t>、</a:t>
            </a:r>
            <a:r>
              <a:rPr lang="en-US" altLang="zh-CN" sz="2200" kern="100" dirty="0">
                <a:latin typeface="Times New Roman" panose="02020603050405020304" pitchFamily="18" charset="0"/>
              </a:rPr>
              <a:t>SPSS</a:t>
            </a:r>
            <a:r>
              <a:rPr lang="zh-CN" altLang="zh-CN" sz="2200" kern="100" dirty="0">
                <a:latin typeface="Times New Roman" panose="02020603050405020304" pitchFamily="18" charset="0"/>
                <a:cs typeface="Times New Roman" panose="02020603050405020304" pitchFamily="18" charset="0"/>
              </a:rPr>
              <a:t>等都可以方便地进行回归运算。</a:t>
            </a:r>
            <a:endParaRPr lang="zh-CN" altLang="en-US" sz="2200" dirty="0"/>
          </a:p>
        </p:txBody>
      </p:sp>
      <p:sp>
        <p:nvSpPr>
          <p:cNvPr id="3" name="灯片编号占位符 2"/>
          <p:cNvSpPr>
            <a:spLocks noGrp="1"/>
          </p:cNvSpPr>
          <p:nvPr>
            <p:ph type="sldNum" sz="quarter" idx="12"/>
          </p:nvPr>
        </p:nvSpPr>
        <p:spPr/>
        <p:txBody>
          <a:bodyPr/>
          <a:lstStyle/>
          <a:p>
            <a:pPr lvl="0" algn="l" eaLnBrk="1" hangingPunct="1"/>
            <a:fld id="{9A0DB2DC-4C9A-4742-B13C-FB6460FD3503}" type="slidenum">
              <a:rPr lang="zh-CN" altLang="en-US" sz="1400" b="0" smtClean="0"/>
              <a:t>86</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0228"/>
                                        </p:tgtEl>
                                        <p:attrNameLst>
                                          <p:attrName>style.visibility</p:attrName>
                                        </p:attrNameLst>
                                      </p:cBhvr>
                                      <p:to>
                                        <p:strVal val="visible"/>
                                      </p:to>
                                    </p:set>
                                    <p:animEffect transition="in" filter="dissolve">
                                      <p:cBhvr>
                                        <p:cTn id="7" dur="500"/>
                                        <p:tgtEl>
                                          <p:spTgt spid="1802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80232"/>
                                        </p:tgtEl>
                                        <p:attrNameLst>
                                          <p:attrName>style.visibility</p:attrName>
                                        </p:attrNameLst>
                                      </p:cBhvr>
                                      <p:to>
                                        <p:strVal val="visible"/>
                                      </p:to>
                                    </p:set>
                                    <p:anim calcmode="lin" valueType="num">
                                      <p:cBhvr additive="base">
                                        <p:cTn id="12" dur="500" fill="hold"/>
                                        <p:tgtEl>
                                          <p:spTgt spid="180232"/>
                                        </p:tgtEl>
                                        <p:attrNameLst>
                                          <p:attrName>ppt_x</p:attrName>
                                        </p:attrNameLst>
                                      </p:cBhvr>
                                      <p:tavLst>
                                        <p:tav tm="0">
                                          <p:val>
                                            <p:strVal val="#ppt_x"/>
                                          </p:val>
                                        </p:tav>
                                        <p:tav tm="100000">
                                          <p:val>
                                            <p:strVal val="#ppt_x"/>
                                          </p:val>
                                        </p:tav>
                                      </p:tavLst>
                                    </p:anim>
                                    <p:anim calcmode="lin" valueType="num">
                                      <p:cBhvr additive="base">
                                        <p:cTn id="13" dur="500" fill="hold"/>
                                        <p:tgtEl>
                                          <p:spTgt spid="18023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0230"/>
                                        </p:tgtEl>
                                        <p:attrNameLst>
                                          <p:attrName>style.visibility</p:attrName>
                                        </p:attrNameLst>
                                      </p:cBhvr>
                                      <p:to>
                                        <p:strVal val="visible"/>
                                      </p:to>
                                    </p:set>
                                    <p:anim calcmode="lin" valueType="num">
                                      <p:cBhvr additive="base">
                                        <p:cTn id="18" dur="500" fill="hold"/>
                                        <p:tgtEl>
                                          <p:spTgt spid="180230"/>
                                        </p:tgtEl>
                                        <p:attrNameLst>
                                          <p:attrName>ppt_x</p:attrName>
                                        </p:attrNameLst>
                                      </p:cBhvr>
                                      <p:tavLst>
                                        <p:tav tm="0">
                                          <p:val>
                                            <p:strVal val="#ppt_x"/>
                                          </p:val>
                                        </p:tav>
                                        <p:tav tm="100000">
                                          <p:val>
                                            <p:strVal val="#ppt_x"/>
                                          </p:val>
                                        </p:tav>
                                      </p:tavLst>
                                    </p:anim>
                                    <p:anim calcmode="lin" valueType="num">
                                      <p:cBhvr additive="base">
                                        <p:cTn id="19" dur="500" fill="hold"/>
                                        <p:tgtEl>
                                          <p:spTgt spid="18023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80231"/>
                                        </p:tgtEl>
                                        <p:attrNameLst>
                                          <p:attrName>style.visibility</p:attrName>
                                        </p:attrNameLst>
                                      </p:cBhvr>
                                      <p:to>
                                        <p:strVal val="visible"/>
                                      </p:to>
                                    </p:set>
                                    <p:anim calcmode="lin" valueType="num">
                                      <p:cBhvr additive="base">
                                        <p:cTn id="24" dur="500" fill="hold"/>
                                        <p:tgtEl>
                                          <p:spTgt spid="180231"/>
                                        </p:tgtEl>
                                        <p:attrNameLst>
                                          <p:attrName>ppt_x</p:attrName>
                                        </p:attrNameLst>
                                      </p:cBhvr>
                                      <p:tavLst>
                                        <p:tav tm="0">
                                          <p:val>
                                            <p:strVal val="#ppt_x"/>
                                          </p:val>
                                        </p:tav>
                                        <p:tav tm="100000">
                                          <p:val>
                                            <p:strVal val="#ppt_x"/>
                                          </p:val>
                                        </p:tav>
                                      </p:tavLst>
                                    </p:anim>
                                    <p:anim calcmode="lin" valueType="num">
                                      <p:cBhvr additive="base">
                                        <p:cTn id="25" dur="500" fill="hold"/>
                                        <p:tgtEl>
                                          <p:spTgt spid="18023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up)">
                                      <p:cBhvr>
                                        <p:cTn id="30" dur="500"/>
                                        <p:tgtEl>
                                          <p:spTgt spid="12"/>
                                        </p:tgtEl>
                                      </p:cBhvr>
                                    </p:animEffec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up)">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8" grpId="0"/>
      <p:bldP spid="180230" grpId="0" animBg="1"/>
      <p:bldP spid="180231" grpId="0" animBg="1"/>
      <p:bldP spid="180232" grpId="0" animBg="1"/>
      <p:bldP spid="12" grpId="0"/>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日期占位符 3"/>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B3D91BE9-9B3E-4A49-81E8-C53222F5F3C3}" type="datetime1">
              <a:rPr lang="zh-CN" altLang="en-US" smtClean="0"/>
              <a:t>2023/2/20</a:t>
            </a:fld>
            <a:endParaRPr lang="en-US" altLang="zh-CN" dirty="0"/>
          </a:p>
        </p:txBody>
      </p:sp>
      <p:sp>
        <p:nvSpPr>
          <p:cNvPr id="71683" name="Rectangle 3"/>
          <p:cNvSpPr>
            <a:spLocks noGrp="1"/>
          </p:cNvSpPr>
          <p:nvPr>
            <p:ph idx="1"/>
          </p:nvPr>
        </p:nvSpPr>
        <p:spPr>
          <a:xfrm>
            <a:off x="1403352" y="512765"/>
            <a:ext cx="7489825" cy="527050"/>
          </a:xfrm>
        </p:spPr>
        <p:txBody>
          <a:bodyPr vert="horz" wrap="square" lIns="91440" tIns="45720" rIns="91440" bIns="45720" anchor="t"/>
          <a:lstStyle/>
          <a:p>
            <a:pPr eaLnBrk="1" hangingPunct="1">
              <a:lnSpc>
                <a:spcPct val="90000"/>
              </a:lnSpc>
            </a:pPr>
            <a:r>
              <a:rPr lang="zh-CN" altLang="en-US" sz="2400" b="1" dirty="0">
                <a:solidFill>
                  <a:schemeClr val="accent5"/>
                </a:solidFill>
                <a:latin typeface="Times New Roman" panose="02020603050405020304" pitchFamily="18" charset="0"/>
              </a:rPr>
              <a:t>例</a:t>
            </a:r>
            <a:r>
              <a:rPr lang="en-US" altLang="zh-CN" sz="2400" b="1" dirty="0">
                <a:solidFill>
                  <a:schemeClr val="accent5"/>
                </a:solidFill>
                <a:latin typeface="Times New Roman" panose="02020603050405020304" pitchFamily="18" charset="0"/>
              </a:rPr>
              <a:t>10</a:t>
            </a:r>
            <a:r>
              <a:rPr lang="en-US" altLang="zh-CN" sz="2400" dirty="0">
                <a:solidFill>
                  <a:schemeClr val="accent5"/>
                </a:solidFill>
                <a:latin typeface="Times New Roman" panose="02020603050405020304" pitchFamily="18" charset="0"/>
              </a:rPr>
              <a:t>  </a:t>
            </a:r>
            <a:r>
              <a:rPr lang="zh-CN" altLang="en-US" sz="2200" dirty="0">
                <a:solidFill>
                  <a:schemeClr val="tx1"/>
                </a:solidFill>
                <a:latin typeface="Times New Roman" panose="02020603050405020304" pitchFamily="18" charset="0"/>
              </a:rPr>
              <a:t>弹簧振动周期</a:t>
            </a:r>
            <a:r>
              <a:rPr lang="en-US" altLang="zh-CN" sz="2200" i="1" dirty="0">
                <a:solidFill>
                  <a:schemeClr val="tx1"/>
                </a:solidFill>
                <a:latin typeface="Times New Roman" panose="02020603050405020304" pitchFamily="18" charset="0"/>
              </a:rPr>
              <a:t>T</a:t>
            </a:r>
            <a:r>
              <a:rPr lang="zh-CN" altLang="en-US" sz="2200" dirty="0">
                <a:solidFill>
                  <a:schemeClr val="tx1"/>
                </a:solidFill>
                <a:latin typeface="Times New Roman" panose="02020603050405020304" pitchFamily="18" charset="0"/>
              </a:rPr>
              <a:t>与悬挂砝码质量</a:t>
            </a:r>
            <a:r>
              <a:rPr lang="en-US" altLang="zh-CN" sz="2200" i="1" dirty="0">
                <a:solidFill>
                  <a:schemeClr val="tx1"/>
                </a:solidFill>
                <a:latin typeface="Times New Roman" panose="02020603050405020304" pitchFamily="18" charset="0"/>
              </a:rPr>
              <a:t>m</a:t>
            </a:r>
            <a:r>
              <a:rPr lang="zh-CN" altLang="en-US" sz="2200" dirty="0">
                <a:solidFill>
                  <a:schemeClr val="tx1"/>
                </a:solidFill>
                <a:latin typeface="Times New Roman" panose="02020603050405020304" pitchFamily="18" charset="0"/>
              </a:rPr>
              <a:t>的关系为</a:t>
            </a:r>
          </a:p>
        </p:txBody>
      </p:sp>
      <p:sp>
        <p:nvSpPr>
          <p:cNvPr id="224261" name="Rectangle 5"/>
          <p:cNvSpPr/>
          <p:nvPr/>
        </p:nvSpPr>
        <p:spPr>
          <a:xfrm>
            <a:off x="1691680" y="3125452"/>
            <a:ext cx="7543800" cy="576262"/>
          </a:xfrm>
          <a:prstGeom prst="rect">
            <a:avLst/>
          </a:prstGeom>
          <a:noFill/>
          <a:ln w="9525">
            <a:noFill/>
            <a:miter/>
          </a:ln>
        </p:spPr>
        <p:txBody>
          <a:bodyPr/>
          <a:lstStyle/>
          <a:p>
            <a:pPr marL="342900" indent="-342900" algn="l">
              <a:spcBef>
                <a:spcPct val="20000"/>
              </a:spcBef>
              <a:buClr>
                <a:schemeClr val="tx1"/>
              </a:buClr>
              <a:buSzPct val="70000"/>
              <a:buFont typeface="Wingdings" panose="05000000000000000000" pitchFamily="2" charset="2"/>
              <a:buChar char="¢"/>
            </a:pPr>
            <a:r>
              <a:rPr lang="zh-CN" altLang="en-US" sz="2200" b="0" dirty="0">
                <a:latin typeface="Times New Roman" panose="02020603050405020304" pitchFamily="18" charset="0"/>
              </a:rPr>
              <a:t>显然，</a:t>
            </a:r>
            <a:r>
              <a:rPr lang="en-US" altLang="zh-CN" sz="2200" b="0" i="1" dirty="0">
                <a:latin typeface="Times New Roman" panose="02020603050405020304" pitchFamily="18" charset="0"/>
              </a:rPr>
              <a:t>T</a:t>
            </a:r>
            <a:r>
              <a:rPr lang="zh-CN" altLang="en-US" sz="2200" b="0" dirty="0">
                <a:latin typeface="Times New Roman" panose="02020603050405020304" pitchFamily="18" charset="0"/>
              </a:rPr>
              <a:t>与</a:t>
            </a:r>
            <a:r>
              <a:rPr lang="en-US" altLang="zh-CN" sz="2200" b="0" i="1" dirty="0">
                <a:latin typeface="Times New Roman" panose="02020603050405020304" pitchFamily="18" charset="0"/>
              </a:rPr>
              <a:t>m</a:t>
            </a:r>
            <a:r>
              <a:rPr lang="zh-CN" altLang="en-US" sz="2200" b="0" dirty="0">
                <a:latin typeface="Times New Roman" panose="02020603050405020304" pitchFamily="18" charset="0"/>
              </a:rPr>
              <a:t>不是线性关系。但将上式两边平方，得</a:t>
            </a:r>
          </a:p>
        </p:txBody>
      </p:sp>
      <p:sp>
        <p:nvSpPr>
          <p:cNvPr id="71685" name="Rectangle 7"/>
          <p:cNvSpPr/>
          <p:nvPr/>
        </p:nvSpPr>
        <p:spPr>
          <a:xfrm>
            <a:off x="4479638" y="3023057"/>
            <a:ext cx="184731" cy="430887"/>
          </a:xfrm>
          <a:prstGeom prst="rect">
            <a:avLst/>
          </a:prstGeom>
          <a:noFill/>
          <a:ln w="9525">
            <a:noFill/>
            <a:miter/>
          </a:ln>
          <a:effectLst>
            <a:outerShdw dist="107763" dir="2699999" algn="ctr" rotWithShape="0">
              <a:srgbClr val="808080"/>
            </a:outerShdw>
          </a:effectLst>
        </p:spPr>
        <p:txBody>
          <a:bodyPr wrap="none" anchor="ctr">
            <a:spAutoFit/>
          </a:bodyPr>
          <a:lstStyle/>
          <a:p>
            <a:pPr lvl="0" eaLnBrk="1" hangingPunct="1"/>
            <a:endParaRPr sz="2200" dirty="0"/>
          </a:p>
        </p:txBody>
      </p:sp>
      <mc:AlternateContent xmlns:mc="http://schemas.openxmlformats.org/markup-compatibility/2006" xmlns:a14="http://schemas.microsoft.com/office/drawing/2010/main">
        <mc:Choice Requires="a14">
          <p:sp>
            <p:nvSpPr>
              <p:cNvPr id="224262" name="Object 6"/>
              <p:cNvSpPr txBox="1"/>
              <p:nvPr/>
            </p:nvSpPr>
            <p:spPr bwMode="auto">
              <a:xfrm>
                <a:off x="3131840" y="1579565"/>
                <a:ext cx="2592288" cy="1252539"/>
              </a:xfrm>
              <a:prstGeom prst="rect">
                <a:avLst/>
              </a:prstGeom>
              <a:solidFill>
                <a:srgbClr val="B2B2B2"/>
              </a:solidFill>
              <a:ln>
                <a:noFill/>
              </a:ln>
              <a:extLst/>
            </p:spPr>
            <p:txBody>
              <a:bodyPr>
                <a:normAutofit/>
              </a:bodyPr>
              <a:lstStyle/>
              <a:p>
                <a:pPr/>
                <a14:m>
                  <m:oMathPara xmlns:m="http://schemas.openxmlformats.org/officeDocument/2006/math">
                    <m:oMathParaPr>
                      <m:jc m:val="left"/>
                    </m:oMathParaPr>
                    <m:oMath xmlns:m="http://schemas.openxmlformats.org/officeDocument/2006/math">
                      <m:r>
                        <a:rPr lang="zh-CN" altLang="en-US" sz="2200" i="1">
                          <a:solidFill>
                            <a:srgbClr val="000000"/>
                          </a:solidFill>
                          <a:latin typeface="Cambria Math" panose="02040503050406030204" pitchFamily="18" charset="0"/>
                        </a:rPr>
                        <m:t>𝑇</m:t>
                      </m:r>
                      <m:r>
                        <a:rPr lang="zh-CN" altLang="en-US" sz="2200" i="1">
                          <a:solidFill>
                            <a:srgbClr val="000000"/>
                          </a:solidFill>
                          <a:latin typeface="Cambria Math" panose="02040503050406030204" pitchFamily="18" charset="0"/>
                        </a:rPr>
                        <m:t>=2</m:t>
                      </m:r>
                      <m:r>
                        <a:rPr lang="zh-CN" altLang="en-US" sz="2200" i="1">
                          <a:solidFill>
                            <a:srgbClr val="000000"/>
                          </a:solidFill>
                          <a:latin typeface="Cambria Math" panose="02040503050406030204" pitchFamily="18" charset="0"/>
                        </a:rPr>
                        <m:t>𝜋</m:t>
                      </m:r>
                      <m:rad>
                        <m:radPr>
                          <m:degHide m:val="on"/>
                          <m:ctrlPr>
                            <a:rPr lang="zh-CN" altLang="en-US" sz="2200" i="1">
                              <a:solidFill>
                                <a:srgbClr val="000000"/>
                              </a:solidFill>
                              <a:latin typeface="Cambria Math" panose="02040503050406030204" pitchFamily="18" charset="0"/>
                            </a:rPr>
                          </m:ctrlPr>
                        </m:radPr>
                        <m:deg/>
                        <m:e>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𝑚</m:t>
                              </m:r>
                              <m:r>
                                <a:rPr lang="zh-CN" altLang="en-US" sz="2200" i="1">
                                  <a:solidFill>
                                    <a:srgbClr val="000000"/>
                                  </a:solidFill>
                                  <a:latin typeface="Cambria Math" panose="02040503050406030204" pitchFamily="18" charset="0"/>
                                </a:rPr>
                                <m:t>+</m:t>
                              </m:r>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𝑚</m:t>
                                  </m:r>
                                </m:e>
                                <m:sub>
                                  <m:r>
                                    <a:rPr lang="zh-CN" altLang="en-US" sz="2200" i="1">
                                      <a:solidFill>
                                        <a:srgbClr val="000000"/>
                                      </a:solidFill>
                                      <a:latin typeface="Cambria Math" panose="02040503050406030204" pitchFamily="18" charset="0"/>
                                    </a:rPr>
                                    <m:t>0</m:t>
                                  </m:r>
                                </m:sub>
                              </m:sSub>
                            </m:num>
                            <m:den>
                              <m:r>
                                <a:rPr lang="zh-CN" altLang="en-US" sz="2200" i="1">
                                  <a:solidFill>
                                    <a:srgbClr val="000000"/>
                                  </a:solidFill>
                                  <a:latin typeface="Cambria Math" panose="02040503050406030204" pitchFamily="18" charset="0"/>
                                </a:rPr>
                                <m:t>𝑘</m:t>
                              </m:r>
                            </m:den>
                          </m:f>
                        </m:e>
                      </m:rad>
                    </m:oMath>
                  </m:oMathPara>
                </a14:m>
                <a:endParaRPr lang="zh-CN" altLang="en-US" sz="2200" dirty="0"/>
              </a:p>
            </p:txBody>
          </p:sp>
        </mc:Choice>
        <mc:Fallback xmlns="">
          <p:sp>
            <p:nvSpPr>
              <p:cNvPr id="224262" name="Object 6"/>
              <p:cNvSpPr txBox="1">
                <a:spLocks noRot="1" noChangeAspect="1" noMove="1" noResize="1" noEditPoints="1" noAdjustHandles="1" noChangeArrowheads="1" noChangeShapeType="1" noTextEdit="1"/>
              </p:cNvSpPr>
              <p:nvPr/>
            </p:nvSpPr>
            <p:spPr bwMode="auto">
              <a:xfrm>
                <a:off x="3131840" y="1579565"/>
                <a:ext cx="2592288" cy="1252539"/>
              </a:xfrm>
              <a:prstGeom prst="rect">
                <a:avLst/>
              </a:prstGeom>
              <a:blipFill rotWithShape="0">
                <a:blip r:embed="rId2"/>
                <a:stretch>
                  <a:fillRect/>
                </a:stretch>
              </a:blipFill>
              <a:ln>
                <a:noFill/>
              </a:ln>
              <a:extLst/>
            </p:spPr>
            <p:txBody>
              <a:bodyPr/>
              <a:lstStyle/>
              <a:p>
                <a:r>
                  <a:rPr lang="zh-CN" altLang="en-US">
                    <a:noFill/>
                  </a:rPr>
                  <a:t> </a:t>
                </a:r>
              </a:p>
            </p:txBody>
          </p:sp>
        </mc:Fallback>
      </mc:AlternateContent>
      <p:sp>
        <p:nvSpPr>
          <p:cNvPr id="224264" name="Rectangle 8"/>
          <p:cNvSpPr/>
          <p:nvPr/>
        </p:nvSpPr>
        <p:spPr>
          <a:xfrm>
            <a:off x="1834999" y="4800265"/>
            <a:ext cx="7201497" cy="935038"/>
          </a:xfrm>
          <a:prstGeom prst="rect">
            <a:avLst/>
          </a:prstGeom>
          <a:noFill/>
          <a:ln w="9525">
            <a:noFill/>
            <a:miter/>
          </a:ln>
        </p:spPr>
        <p:txBody>
          <a:bodyPr/>
          <a:lstStyle/>
          <a:p>
            <a:pPr marL="342900" indent="-342900" algn="l">
              <a:lnSpc>
                <a:spcPct val="120000"/>
              </a:lnSpc>
              <a:spcBef>
                <a:spcPct val="20000"/>
              </a:spcBef>
              <a:buClr>
                <a:schemeClr val="tx1"/>
              </a:buClr>
              <a:buSzPct val="70000"/>
              <a:buFont typeface="Wingdings" panose="05000000000000000000" pitchFamily="2" charset="2"/>
              <a:buChar char="¢"/>
            </a:pPr>
            <a:r>
              <a:rPr lang="zh-CN" altLang="en-US" sz="2200" b="0" dirty="0">
                <a:latin typeface="Times New Roman" panose="02020603050405020304" pitchFamily="18" charset="0"/>
              </a:rPr>
              <a:t>式中，</a:t>
            </a:r>
            <a:r>
              <a:rPr lang="en-US" altLang="zh-CN" sz="2200" b="0" i="1" dirty="0">
                <a:latin typeface="Times New Roman" panose="02020603050405020304" pitchFamily="18" charset="0"/>
              </a:rPr>
              <a:t>a=</a:t>
            </a:r>
            <a:r>
              <a:rPr lang="en-US" altLang="zh-CN" sz="2200" b="0" dirty="0">
                <a:latin typeface="Times New Roman" panose="02020603050405020304" pitchFamily="18" charset="0"/>
              </a:rPr>
              <a:t>4</a:t>
            </a:r>
            <a:r>
              <a:rPr lang="en-US" altLang="zh-CN" sz="2200" b="0" i="1" dirty="0">
                <a:latin typeface="Times New Roman" panose="02020603050405020304" pitchFamily="18" charset="0"/>
              </a:rPr>
              <a:t>π</a:t>
            </a:r>
            <a:r>
              <a:rPr lang="en-US" altLang="zh-CN" sz="2200" b="0" dirty="0">
                <a:latin typeface="Times New Roman" panose="02020603050405020304" pitchFamily="18" charset="0"/>
              </a:rPr>
              <a:t>2</a:t>
            </a:r>
            <a:r>
              <a:rPr lang="en-US" altLang="zh-CN" sz="2200" b="0" i="1" dirty="0">
                <a:latin typeface="Times New Roman" panose="02020603050405020304" pitchFamily="18" charset="0"/>
              </a:rPr>
              <a:t>/k</a:t>
            </a:r>
            <a:r>
              <a:rPr lang="zh-CN" altLang="en-US" sz="2200" b="0" i="1" dirty="0">
                <a:latin typeface="Times New Roman" panose="02020603050405020304" pitchFamily="18" charset="0"/>
              </a:rPr>
              <a:t>，</a:t>
            </a:r>
            <a:r>
              <a:rPr lang="en-US" altLang="zh-CN" sz="2200" b="0" i="1" dirty="0">
                <a:latin typeface="Times New Roman" panose="02020603050405020304" pitchFamily="18" charset="0"/>
              </a:rPr>
              <a:t>b=</a:t>
            </a:r>
            <a:r>
              <a:rPr lang="en-US" altLang="zh-CN" sz="2200" b="0" dirty="0">
                <a:latin typeface="Times New Roman" panose="02020603050405020304" pitchFamily="18" charset="0"/>
              </a:rPr>
              <a:t>4</a:t>
            </a:r>
            <a:r>
              <a:rPr lang="en-US" altLang="zh-CN" sz="2200" b="0" i="1" dirty="0">
                <a:latin typeface="Times New Roman" panose="02020603050405020304" pitchFamily="18" charset="0"/>
              </a:rPr>
              <a:t>π</a:t>
            </a:r>
            <a:r>
              <a:rPr lang="en-US" altLang="zh-CN" sz="2200" b="0" dirty="0">
                <a:latin typeface="Times New Roman" panose="02020603050405020304" pitchFamily="18" charset="0"/>
              </a:rPr>
              <a:t>2</a:t>
            </a:r>
            <a:r>
              <a:rPr lang="en-US" altLang="zh-CN" sz="2200" b="0" i="1" dirty="0">
                <a:latin typeface="Times New Roman" panose="02020603050405020304" pitchFamily="18" charset="0"/>
              </a:rPr>
              <a:t>m</a:t>
            </a:r>
            <a:r>
              <a:rPr lang="en-US" altLang="zh-CN" sz="2200" b="0" i="1" baseline="-25000" dirty="0">
                <a:latin typeface="Times New Roman" panose="02020603050405020304" pitchFamily="18" charset="0"/>
              </a:rPr>
              <a:t>0</a:t>
            </a:r>
            <a:r>
              <a:rPr lang="en-US" altLang="zh-CN" sz="2200" b="0" i="1" dirty="0">
                <a:latin typeface="Times New Roman" panose="02020603050405020304" pitchFamily="18" charset="0"/>
              </a:rPr>
              <a:t>/k</a:t>
            </a:r>
            <a:r>
              <a:rPr lang="zh-CN" altLang="en-US" sz="2200" b="0" dirty="0">
                <a:latin typeface="Times New Roman" panose="02020603050405020304" pitchFamily="18" charset="0"/>
              </a:rPr>
              <a:t>为常数。若把</a:t>
            </a:r>
            <a:r>
              <a:rPr lang="en-US" altLang="zh-CN" sz="2200" b="0" i="1" dirty="0">
                <a:latin typeface="Times New Roman" panose="02020603050405020304" pitchFamily="18" charset="0"/>
              </a:rPr>
              <a:t>T</a:t>
            </a:r>
            <a:r>
              <a:rPr lang="en-US" altLang="zh-CN" sz="2200" b="0" baseline="30000" dirty="0">
                <a:latin typeface="Times New Roman" panose="02020603050405020304" pitchFamily="18" charset="0"/>
              </a:rPr>
              <a:t>2</a:t>
            </a:r>
            <a:r>
              <a:rPr lang="zh-CN" altLang="en-US" sz="2200" b="0" dirty="0">
                <a:latin typeface="Times New Roman" panose="02020603050405020304" pitchFamily="18" charset="0"/>
              </a:rPr>
              <a:t>看做一个变量</a:t>
            </a:r>
            <a:r>
              <a:rPr lang="en-US" altLang="zh-CN" sz="2200" b="0" i="1" dirty="0">
                <a:latin typeface="Times New Roman" panose="02020603050405020304" pitchFamily="18" charset="0"/>
              </a:rPr>
              <a:t>y</a:t>
            </a:r>
            <a:r>
              <a:rPr lang="zh-CN" altLang="en-US" sz="2200" b="0" dirty="0">
                <a:latin typeface="Times New Roman" panose="02020603050405020304" pitchFamily="18" charset="0"/>
              </a:rPr>
              <a:t>，则</a:t>
            </a:r>
            <a:r>
              <a:rPr lang="en-US" altLang="zh-CN" sz="2200" b="0" i="1" dirty="0">
                <a:latin typeface="Times New Roman" panose="02020603050405020304" pitchFamily="18" charset="0"/>
              </a:rPr>
              <a:t>y</a:t>
            </a:r>
            <a:r>
              <a:rPr lang="en-US" altLang="zh-CN" sz="2200" b="0" dirty="0">
                <a:latin typeface="Times New Roman" panose="02020603050405020304" pitchFamily="18" charset="0"/>
              </a:rPr>
              <a:t>(</a:t>
            </a:r>
            <a:r>
              <a:rPr lang="zh-CN" altLang="en-US" sz="2200" b="0" dirty="0">
                <a:latin typeface="Times New Roman" panose="02020603050405020304" pitchFamily="18" charset="0"/>
              </a:rPr>
              <a:t>即</a:t>
            </a:r>
            <a:r>
              <a:rPr lang="en-US" altLang="zh-CN" sz="2200" b="0" i="1" dirty="0">
                <a:latin typeface="Times New Roman" panose="02020603050405020304" pitchFamily="18" charset="0"/>
              </a:rPr>
              <a:t>T</a:t>
            </a:r>
            <a:r>
              <a:rPr lang="en-US" altLang="zh-CN" sz="2200" b="0" baseline="30000" dirty="0">
                <a:latin typeface="Times New Roman" panose="02020603050405020304" pitchFamily="18" charset="0"/>
              </a:rPr>
              <a:t>2</a:t>
            </a:r>
            <a:r>
              <a:rPr lang="en-US" altLang="zh-CN" sz="2200" b="0" dirty="0">
                <a:latin typeface="Times New Roman" panose="02020603050405020304" pitchFamily="18" charset="0"/>
              </a:rPr>
              <a:t>)</a:t>
            </a:r>
            <a:r>
              <a:rPr lang="zh-CN" altLang="en-US" sz="2200" b="0" dirty="0">
                <a:latin typeface="Times New Roman" panose="02020603050405020304" pitchFamily="18" charset="0"/>
              </a:rPr>
              <a:t>与</a:t>
            </a:r>
            <a:r>
              <a:rPr lang="en-US" altLang="zh-CN" sz="2200" b="0" i="1" dirty="0">
                <a:latin typeface="Times New Roman" panose="02020603050405020304" pitchFamily="18" charset="0"/>
              </a:rPr>
              <a:t>m</a:t>
            </a:r>
            <a:r>
              <a:rPr lang="zh-CN" altLang="en-US" sz="2200" b="0" dirty="0">
                <a:latin typeface="Times New Roman" panose="02020603050405020304" pitchFamily="18" charset="0"/>
              </a:rPr>
              <a:t>成线性关系。</a:t>
            </a:r>
          </a:p>
        </p:txBody>
      </p:sp>
      <p:sp>
        <p:nvSpPr>
          <p:cNvPr id="71688" name="Rectangle 10"/>
          <p:cNvSpPr/>
          <p:nvPr/>
        </p:nvSpPr>
        <p:spPr>
          <a:xfrm>
            <a:off x="4479638" y="2997657"/>
            <a:ext cx="184731" cy="430887"/>
          </a:xfrm>
          <a:prstGeom prst="rect">
            <a:avLst/>
          </a:prstGeom>
          <a:noFill/>
          <a:ln w="9525">
            <a:noFill/>
            <a:miter/>
          </a:ln>
          <a:effectLst>
            <a:outerShdw dist="107763" dir="2699999" algn="ctr" rotWithShape="0">
              <a:srgbClr val="808080"/>
            </a:outerShdw>
          </a:effectLst>
        </p:spPr>
        <p:txBody>
          <a:bodyPr wrap="none" anchor="ctr">
            <a:spAutoFit/>
          </a:bodyPr>
          <a:lstStyle/>
          <a:p>
            <a:pPr lvl="0" eaLnBrk="1" hangingPunct="1"/>
            <a:endParaRPr sz="2200" dirty="0"/>
          </a:p>
        </p:txBody>
      </p:sp>
      <mc:AlternateContent xmlns:mc="http://schemas.openxmlformats.org/markup-compatibility/2006" xmlns:a14="http://schemas.microsoft.com/office/drawing/2010/main">
        <mc:Choice Requires="a14">
          <p:sp>
            <p:nvSpPr>
              <p:cNvPr id="224265" name="Object 9"/>
              <p:cNvSpPr txBox="1"/>
              <p:nvPr/>
            </p:nvSpPr>
            <p:spPr bwMode="auto">
              <a:xfrm>
                <a:off x="3216324" y="3706650"/>
                <a:ext cx="5015607" cy="935038"/>
              </a:xfrm>
              <a:prstGeom prst="rect">
                <a:avLst/>
              </a:prstGeom>
              <a:solidFill>
                <a:srgbClr val="B2B2B2"/>
              </a:solidFill>
              <a:ln>
                <a:noFill/>
              </a:ln>
              <a:extLst/>
            </p:spPr>
            <p:txBody>
              <a:bodyPr>
                <a:noAutofit/>
              </a:bodyPr>
              <a:lstStyle/>
              <a:p>
                <a:pPr/>
                <a14:m>
                  <m:oMathPara xmlns:m="http://schemas.openxmlformats.org/officeDocument/2006/math">
                    <m:oMathParaPr>
                      <m:jc m:val="left"/>
                    </m:oMathParaPr>
                    <m:oMath xmlns:m="http://schemas.openxmlformats.org/officeDocument/2006/math">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𝑇</m:t>
                          </m:r>
                        </m:e>
                        <m:sup>
                          <m:r>
                            <a:rPr lang="zh-CN" altLang="en-US" sz="2200" i="1">
                              <a:solidFill>
                                <a:srgbClr val="000000"/>
                              </a:solidFill>
                              <a:latin typeface="Cambria Math" panose="02040503050406030204" pitchFamily="18" charset="0"/>
                            </a:rPr>
                            <m:t>2</m:t>
                          </m:r>
                        </m:sup>
                      </m:sSup>
                      <m:r>
                        <a:rPr lang="zh-CN" altLang="en-US" sz="2200" i="1">
                          <a:solidFill>
                            <a:srgbClr val="000000"/>
                          </a:solidFill>
                          <a:latin typeface="Cambria Math" panose="02040503050406030204" pitchFamily="18" charset="0"/>
                        </a:rPr>
                        <m:t>=</m:t>
                      </m:r>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4</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𝜋</m:t>
                              </m:r>
                            </m:e>
                            <m:sup>
                              <m:r>
                                <a:rPr lang="zh-CN" altLang="en-US" sz="2200" i="1">
                                  <a:solidFill>
                                    <a:srgbClr val="000000"/>
                                  </a:solidFill>
                                  <a:latin typeface="Cambria Math" panose="02040503050406030204" pitchFamily="18" charset="0"/>
                                </a:rPr>
                                <m:t>2</m:t>
                              </m:r>
                            </m:sup>
                          </m:sSup>
                        </m:num>
                        <m:den>
                          <m:r>
                            <a:rPr lang="zh-CN" altLang="en-US" sz="2200" i="1">
                              <a:solidFill>
                                <a:srgbClr val="000000"/>
                              </a:solidFill>
                              <a:latin typeface="Cambria Math" panose="02040503050406030204" pitchFamily="18" charset="0"/>
                            </a:rPr>
                            <m:t>𝑘</m:t>
                          </m:r>
                        </m:den>
                      </m:f>
                      <m:r>
                        <a:rPr lang="zh-CN" altLang="en-US" sz="2200" i="1">
                          <a:solidFill>
                            <a:srgbClr val="000000"/>
                          </a:solidFill>
                          <a:latin typeface="Cambria Math" panose="02040503050406030204" pitchFamily="18" charset="0"/>
                        </a:rPr>
                        <m:t>𝑚</m:t>
                      </m:r>
                      <m:r>
                        <a:rPr lang="zh-CN" altLang="en-US" sz="2200" i="1">
                          <a:solidFill>
                            <a:srgbClr val="000000"/>
                          </a:solidFill>
                          <a:latin typeface="Cambria Math" panose="02040503050406030204" pitchFamily="18" charset="0"/>
                        </a:rPr>
                        <m:t>+</m:t>
                      </m:r>
                      <m:f>
                        <m:fPr>
                          <m:ctrlPr>
                            <a:rPr lang="zh-CN" altLang="en-US" sz="2200" i="1">
                              <a:solidFill>
                                <a:srgbClr val="000000"/>
                              </a:solidFill>
                              <a:latin typeface="Cambria Math" panose="02040503050406030204" pitchFamily="18" charset="0"/>
                            </a:rPr>
                          </m:ctrlPr>
                        </m:fPr>
                        <m:num>
                          <m:r>
                            <a:rPr lang="zh-CN" altLang="en-US" sz="2200" i="1">
                              <a:solidFill>
                                <a:srgbClr val="000000"/>
                              </a:solidFill>
                              <a:latin typeface="Cambria Math" panose="02040503050406030204" pitchFamily="18" charset="0"/>
                            </a:rPr>
                            <m:t>4</m:t>
                          </m:r>
                          <m:sSup>
                            <m:sSupPr>
                              <m:ctrlPr>
                                <a:rPr lang="zh-CN" altLang="en-US" sz="2200" i="1">
                                  <a:solidFill>
                                    <a:srgbClr val="000000"/>
                                  </a:solidFill>
                                  <a:latin typeface="Cambria Math" panose="02040503050406030204" pitchFamily="18" charset="0"/>
                                </a:rPr>
                              </m:ctrlPr>
                            </m:sSupPr>
                            <m:e>
                              <m:r>
                                <a:rPr lang="zh-CN" altLang="en-US" sz="2200" i="1">
                                  <a:solidFill>
                                    <a:srgbClr val="000000"/>
                                  </a:solidFill>
                                  <a:latin typeface="Cambria Math" panose="02040503050406030204" pitchFamily="18" charset="0"/>
                                </a:rPr>
                                <m:t>𝜋</m:t>
                              </m:r>
                            </m:e>
                            <m:sup>
                              <m:r>
                                <a:rPr lang="zh-CN" altLang="en-US" sz="2200" i="1">
                                  <a:solidFill>
                                    <a:srgbClr val="000000"/>
                                  </a:solidFill>
                                  <a:latin typeface="Cambria Math" panose="02040503050406030204" pitchFamily="18" charset="0"/>
                                </a:rPr>
                                <m:t>2</m:t>
                              </m:r>
                            </m:sup>
                          </m:sSup>
                        </m:num>
                        <m:den>
                          <m:r>
                            <a:rPr lang="zh-CN" altLang="en-US" sz="2200" i="1">
                              <a:solidFill>
                                <a:srgbClr val="000000"/>
                              </a:solidFill>
                              <a:latin typeface="Cambria Math" panose="02040503050406030204" pitchFamily="18" charset="0"/>
                            </a:rPr>
                            <m:t>𝑘</m:t>
                          </m:r>
                        </m:den>
                      </m:f>
                      <m:sSub>
                        <m:sSubPr>
                          <m:ctrlPr>
                            <a:rPr lang="zh-CN" altLang="en-US" sz="2200" i="1">
                              <a:solidFill>
                                <a:srgbClr val="000000"/>
                              </a:solidFill>
                              <a:latin typeface="Cambria Math" panose="02040503050406030204" pitchFamily="18" charset="0"/>
                            </a:rPr>
                          </m:ctrlPr>
                        </m:sSubPr>
                        <m:e>
                          <m:r>
                            <a:rPr lang="zh-CN" altLang="en-US" sz="2200" i="1">
                              <a:solidFill>
                                <a:srgbClr val="000000"/>
                              </a:solidFill>
                              <a:latin typeface="Cambria Math" panose="02040503050406030204" pitchFamily="18" charset="0"/>
                            </a:rPr>
                            <m:t>𝑚</m:t>
                          </m:r>
                        </m:e>
                        <m:sub>
                          <m:r>
                            <a:rPr lang="zh-CN" altLang="en-US" sz="2200" i="1">
                              <a:solidFill>
                                <a:srgbClr val="000000"/>
                              </a:solidFill>
                              <a:latin typeface="Cambria Math" panose="02040503050406030204" pitchFamily="18" charset="0"/>
                            </a:rPr>
                            <m:t>0</m:t>
                          </m:r>
                        </m:sub>
                      </m:sSub>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𝑎𝑚</m:t>
                      </m:r>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𝑏</m:t>
                      </m:r>
                    </m:oMath>
                  </m:oMathPara>
                </a14:m>
                <a:endParaRPr lang="zh-CN" altLang="en-US" sz="2200" dirty="0"/>
              </a:p>
            </p:txBody>
          </p:sp>
        </mc:Choice>
        <mc:Fallback xmlns="">
          <p:sp>
            <p:nvSpPr>
              <p:cNvPr id="224265" name="Object 9"/>
              <p:cNvSpPr txBox="1">
                <a:spLocks noRot="1" noChangeAspect="1" noMove="1" noResize="1" noEditPoints="1" noAdjustHandles="1" noChangeArrowheads="1" noChangeShapeType="1" noTextEdit="1"/>
              </p:cNvSpPr>
              <p:nvPr/>
            </p:nvSpPr>
            <p:spPr bwMode="auto">
              <a:xfrm>
                <a:off x="3216324" y="3706650"/>
                <a:ext cx="5015607" cy="935038"/>
              </a:xfrm>
              <a:prstGeom prst="rect">
                <a:avLst/>
              </a:prstGeom>
              <a:blipFill rotWithShape="0">
                <a:blip r:embed="rId3"/>
                <a:stretch>
                  <a:fillRect/>
                </a:stretch>
              </a:blipFill>
              <a:ln>
                <a:noFill/>
              </a:ln>
              <a:extLst/>
            </p:spPr>
            <p:txBody>
              <a:bodyPr/>
              <a:lstStyle/>
              <a:p>
                <a:r>
                  <a:rPr lang="zh-CN" altLang="en-US">
                    <a:noFill/>
                  </a:rPr>
                  <a:t> </a:t>
                </a:r>
              </a:p>
            </p:txBody>
          </p:sp>
        </mc:Fallback>
      </mc:AlternateContent>
      <p:sp>
        <p:nvSpPr>
          <p:cNvPr id="71690" name="Text Box 11"/>
          <p:cNvSpPr txBox="1"/>
          <p:nvPr/>
        </p:nvSpPr>
        <p:spPr>
          <a:xfrm>
            <a:off x="148039" y="1401763"/>
            <a:ext cx="615553" cy="3123612"/>
          </a:xfrm>
          <a:prstGeom prst="rect">
            <a:avLst/>
          </a:prstGeom>
          <a:noFill/>
          <a:ln w="9525">
            <a:noFill/>
            <a:miter/>
          </a:ln>
        </p:spPr>
        <p:txBody>
          <a:bodyPr vert="eaVert" wrap="non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数 据 处 理 方 法</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87</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24261"/>
                                        </p:tgtEl>
                                        <p:attrNameLst>
                                          <p:attrName>style.visibility</p:attrName>
                                        </p:attrNameLst>
                                      </p:cBhvr>
                                      <p:to>
                                        <p:strVal val="visible"/>
                                      </p:to>
                                    </p:set>
                                    <p:animEffect transition="in" filter="slide(fromBottom)">
                                      <p:cBhvr>
                                        <p:cTn id="7" dur="500"/>
                                        <p:tgtEl>
                                          <p:spTgt spid="2242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4265"/>
                                        </p:tgtEl>
                                        <p:attrNameLst>
                                          <p:attrName>style.visibility</p:attrName>
                                        </p:attrNameLst>
                                      </p:cBhvr>
                                      <p:to>
                                        <p:strVal val="visible"/>
                                      </p:to>
                                    </p:set>
                                    <p:animEffect transition="in" filter="wipe(down)">
                                      <p:cBhvr>
                                        <p:cTn id="12" dur="500"/>
                                        <p:tgtEl>
                                          <p:spTgt spid="22426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24264"/>
                                        </p:tgtEl>
                                        <p:attrNameLst>
                                          <p:attrName>style.visibility</p:attrName>
                                        </p:attrNameLst>
                                      </p:cBhvr>
                                      <p:to>
                                        <p:strVal val="visible"/>
                                      </p:to>
                                    </p:set>
                                    <p:animEffect transition="in" filter="slide(fromBottom)">
                                      <p:cBhvr>
                                        <p:cTn id="17" dur="500"/>
                                        <p:tgtEl>
                                          <p:spTgt spid="224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1" grpId="0"/>
      <p:bldP spid="224264" grpId="0"/>
      <p:bldP spid="22426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日期占位符 3"/>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4AC0F7CA-6C7F-4809-B636-E7B0734D3F85}" type="datetime1">
              <a:rPr lang="zh-CN" altLang="en-US" smtClean="0"/>
              <a:t>2023/2/20</a:t>
            </a:fld>
            <a:endParaRPr lang="en-US" altLang="zh-CN" dirty="0"/>
          </a:p>
        </p:txBody>
      </p:sp>
      <p:sp>
        <p:nvSpPr>
          <p:cNvPr id="72707" name="Rectangle 2"/>
          <p:cNvSpPr>
            <a:spLocks noGrp="1"/>
          </p:cNvSpPr>
          <p:nvPr>
            <p:ph type="title"/>
          </p:nvPr>
        </p:nvSpPr>
        <p:spPr>
          <a:xfrm>
            <a:off x="1547813" y="188916"/>
            <a:ext cx="7010400" cy="1116009"/>
          </a:xfrm>
        </p:spPr>
        <p:txBody>
          <a:bodyPr vert="horz" wrap="square" lIns="91440" tIns="45720" rIns="91440" bIns="45720" anchor="ctr"/>
          <a:lstStyle/>
          <a:p>
            <a:pPr algn="ctr" eaLnBrk="1" hangingPunct="1"/>
            <a:r>
              <a:rPr lang="en-US" altLang="zh-CN" sz="3400" b="1" dirty="0">
                <a:solidFill>
                  <a:schemeClr val="tx1"/>
                </a:solidFill>
                <a:latin typeface="黑体" panose="02010609060101010101" pitchFamily="49" charset="-122"/>
                <a:ea typeface="黑体" panose="02010609060101010101" pitchFamily="49" charset="-122"/>
              </a:rPr>
              <a:t>§l.6  </a:t>
            </a:r>
            <a:r>
              <a:rPr lang="zh-CN" altLang="en-US" sz="3400" b="1" dirty="0">
                <a:solidFill>
                  <a:schemeClr val="tx1"/>
                </a:solidFill>
                <a:latin typeface="黑体" panose="02010609060101010101" pitchFamily="49" charset="-122"/>
                <a:ea typeface="黑体" panose="02010609060101010101" pitchFamily="49" charset="-122"/>
              </a:rPr>
              <a:t>系统误差的处理</a:t>
            </a:r>
          </a:p>
        </p:txBody>
      </p:sp>
      <p:sp>
        <p:nvSpPr>
          <p:cNvPr id="223235" name="Rectangle 3"/>
          <p:cNvSpPr>
            <a:spLocks noGrp="1"/>
          </p:cNvSpPr>
          <p:nvPr>
            <p:ph idx="1"/>
          </p:nvPr>
        </p:nvSpPr>
        <p:spPr>
          <a:xfrm>
            <a:off x="998541" y="1422689"/>
            <a:ext cx="7993063" cy="5400675"/>
          </a:xfrm>
        </p:spPr>
        <p:txBody>
          <a:bodyPr vert="horz" wrap="square" lIns="91440" tIns="45720" rIns="91440" bIns="45720" anchor="t"/>
          <a:lstStyle/>
          <a:p>
            <a:pPr eaLnBrk="1" hangingPunct="1">
              <a:lnSpc>
                <a:spcPct val="140000"/>
              </a:lnSpc>
            </a:pPr>
            <a:r>
              <a:rPr lang="zh-CN" altLang="en-US" sz="2200" b="1" dirty="0">
                <a:solidFill>
                  <a:srgbClr val="FF0000"/>
                </a:solidFill>
              </a:rPr>
              <a:t>系统误差通常不是明显地表现出来，但它却是影响测量结果精确度的主要因素，</a:t>
            </a:r>
            <a:r>
              <a:rPr lang="zh-CN" altLang="en-US" sz="2200" b="1" dirty="0">
                <a:solidFill>
                  <a:schemeClr val="tx1"/>
                </a:solidFill>
              </a:rPr>
              <a:t>系统误差会给实验结果带来严重影响。而依靠多次重复测量一般是无法判断系统误差是否存在。因此，发现系统误差，并设法修正、减小或消除它的影响，是误差分析与处理的一个很重要的内容。</a:t>
            </a:r>
          </a:p>
          <a:p>
            <a:pPr eaLnBrk="1" hangingPunct="1">
              <a:lnSpc>
                <a:spcPct val="140000"/>
              </a:lnSpc>
            </a:pPr>
            <a:r>
              <a:rPr lang="zh-CN" altLang="en-US" sz="2200" b="1" dirty="0">
                <a:solidFill>
                  <a:schemeClr val="tx1"/>
                </a:solidFill>
              </a:rPr>
              <a:t>由于时间关系，本节在此课堂上不再详细介绍，希望同学们课后认真阅读此节及其他相关资料。</a:t>
            </a:r>
          </a:p>
          <a:p>
            <a:pPr eaLnBrk="1" hangingPunct="1">
              <a:lnSpc>
                <a:spcPct val="140000"/>
              </a:lnSpc>
            </a:pPr>
            <a:r>
              <a:rPr lang="zh-CN" altLang="en-US" sz="2200" b="1" dirty="0">
                <a:solidFill>
                  <a:srgbClr val="FF0000"/>
                </a:solidFill>
              </a:rPr>
              <a:t>实验课中常只涉及随机误差的处理，而由于实际应用中系统误差往往是影响结果的主要因素，学生在实验课中应主动练习系统误差的处理！  </a:t>
            </a:r>
          </a:p>
        </p:txBody>
      </p:sp>
      <p:sp>
        <p:nvSpPr>
          <p:cNvPr id="223236" name="Text Box 4"/>
          <p:cNvSpPr txBox="1">
            <a:spLocks noChangeArrowheads="1"/>
          </p:cNvSpPr>
          <p:nvPr/>
        </p:nvSpPr>
        <p:spPr bwMode="auto">
          <a:xfrm>
            <a:off x="148039" y="1401767"/>
            <a:ext cx="615553" cy="382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l" rtl="0">
              <a:defRPr/>
            </a:pPr>
            <a:r>
              <a:rPr lang="zh-CN" altLang="en-US" sz="2800" b="0">
                <a:solidFill>
                  <a:srgbClr val="FF0000"/>
                </a:solidFill>
                <a:effectLst>
                  <a:outerShdw blurRad="38100" dist="38100" dir="2700000" algn="tl">
                    <a:srgbClr val="C0C0C0"/>
                  </a:outerShdw>
                </a:effectLst>
                <a:latin typeface="Tahoma" panose="020B0604030504040204" pitchFamily="34" charset="0"/>
                <a:ea typeface="黑体" panose="02010609060101010101" pitchFamily="49" charset="-122"/>
                <a:cs typeface="+mn-cs"/>
              </a:rPr>
              <a:t>系 统 误 差 的 处 理</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88</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23235">
                                            <p:txEl>
                                              <p:pRg st="0" end="0"/>
                                            </p:txEl>
                                          </p:spTgt>
                                        </p:tgtEl>
                                        <p:attrNameLst>
                                          <p:attrName>style.visibility</p:attrName>
                                        </p:attrNameLst>
                                      </p:cBhvr>
                                      <p:to>
                                        <p:strVal val="visible"/>
                                      </p:to>
                                    </p:set>
                                    <p:anim calcmode="lin" valueType="num">
                                      <p:cBhvr>
                                        <p:cTn id="7" dur="1000" fill="hold"/>
                                        <p:tgtEl>
                                          <p:spTgt spid="223235">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223235">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22323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223235">
                                            <p:txEl>
                                              <p:pRg st="1" end="1"/>
                                            </p:txEl>
                                          </p:spTgt>
                                        </p:tgtEl>
                                        <p:attrNameLst>
                                          <p:attrName>style.visibility</p:attrName>
                                        </p:attrNameLst>
                                      </p:cBhvr>
                                      <p:to>
                                        <p:strVal val="visible"/>
                                      </p:to>
                                    </p:set>
                                    <p:anim calcmode="lin" valueType="num">
                                      <p:cBhvr>
                                        <p:cTn id="14" dur="1000" fill="hold"/>
                                        <p:tgtEl>
                                          <p:spTgt spid="223235">
                                            <p:txEl>
                                              <p:pRg st="1" end="1"/>
                                            </p:txEl>
                                          </p:spTgt>
                                        </p:tgtEl>
                                        <p:attrNameLst>
                                          <p:attrName>ppt_x</p:attrName>
                                        </p:attrNameLst>
                                      </p:cBhvr>
                                      <p:tavLst>
                                        <p:tav tm="0">
                                          <p:val>
                                            <p:strVal val="#ppt_x-.2"/>
                                          </p:val>
                                        </p:tav>
                                        <p:tav tm="100000">
                                          <p:val>
                                            <p:strVal val="#ppt_x"/>
                                          </p:val>
                                        </p:tav>
                                      </p:tavLst>
                                    </p:anim>
                                    <p:anim calcmode="lin" valueType="num">
                                      <p:cBhvr>
                                        <p:cTn id="15" dur="1000" fill="hold"/>
                                        <p:tgtEl>
                                          <p:spTgt spid="223235">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2323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223235">
                                            <p:txEl>
                                              <p:pRg st="2" end="2"/>
                                            </p:txEl>
                                          </p:spTgt>
                                        </p:tgtEl>
                                        <p:attrNameLst>
                                          <p:attrName>style.visibility</p:attrName>
                                        </p:attrNameLst>
                                      </p:cBhvr>
                                      <p:to>
                                        <p:strVal val="visible"/>
                                      </p:to>
                                    </p:set>
                                    <p:anim calcmode="lin" valueType="num">
                                      <p:cBhvr>
                                        <p:cTn id="21" dur="1000" fill="hold"/>
                                        <p:tgtEl>
                                          <p:spTgt spid="223235">
                                            <p:txEl>
                                              <p:pRg st="2" end="2"/>
                                            </p:txEl>
                                          </p:spTgt>
                                        </p:tgtEl>
                                        <p:attrNameLst>
                                          <p:attrName>ppt_x</p:attrName>
                                        </p:attrNameLst>
                                      </p:cBhvr>
                                      <p:tavLst>
                                        <p:tav tm="0">
                                          <p:val>
                                            <p:strVal val="#ppt_x-.2"/>
                                          </p:val>
                                        </p:tav>
                                        <p:tav tm="100000">
                                          <p:val>
                                            <p:strVal val="#ppt_x"/>
                                          </p:val>
                                        </p:tav>
                                      </p:tavLst>
                                    </p:anim>
                                    <p:anim calcmode="lin" valueType="num">
                                      <p:cBhvr>
                                        <p:cTn id="22" dur="1000" fill="hold"/>
                                        <p:tgtEl>
                                          <p:spTgt spid="223235">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3" dur="1000"/>
                                        <p:tgtEl>
                                          <p:spTgt spid="2232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日期占位符 3"/>
          <p:cNvSpPr txBox="1">
            <a:spLocks noGrp="1"/>
          </p:cNvSpPr>
          <p:nvPr>
            <p:ph type="dt" sz="half" idx="10"/>
          </p:nvPr>
        </p:nvSpPr>
        <p:spPr>
          <a:xfrm>
            <a:off x="6876256" y="6165305"/>
            <a:ext cx="1905000" cy="457200"/>
          </a:xfrm>
          <a:prstGeom prst="rect">
            <a:avLst/>
          </a:prstGeom>
          <a:noFill/>
          <a:ln w="9525">
            <a:noFill/>
            <a:miter/>
          </a:ln>
        </p:spPr>
        <p:txBody>
          <a:bodyPr/>
          <a:lstStyle/>
          <a:p>
            <a:pPr eaLnBrk="1" hangingPunct="1"/>
            <a:fld id="{09366D41-69DF-44C8-825A-09D903F4685C}" type="datetime1">
              <a:rPr lang="zh-CN" altLang="en-US" sz="1200" smtClean="0"/>
              <a:t>2023/2/20</a:t>
            </a:fld>
            <a:endParaRPr lang="en-US" altLang="zh-CN" sz="1200" dirty="0"/>
          </a:p>
        </p:txBody>
      </p:sp>
      <p:sp>
        <p:nvSpPr>
          <p:cNvPr id="73731" name="Rectangle 2"/>
          <p:cNvSpPr>
            <a:spLocks noGrp="1"/>
          </p:cNvSpPr>
          <p:nvPr>
            <p:ph type="title"/>
          </p:nvPr>
        </p:nvSpPr>
        <p:spPr>
          <a:xfrm>
            <a:off x="1547664" y="144956"/>
            <a:ext cx="6419267" cy="1431925"/>
          </a:xfrm>
        </p:spPr>
        <p:txBody>
          <a:bodyPr vert="horz" wrap="square" lIns="91440" tIns="45720" rIns="91440" bIns="45720" anchor="ctr"/>
          <a:lstStyle/>
          <a:p>
            <a:pPr algn="ctr" eaLnBrk="1" hangingPunct="1"/>
            <a:r>
              <a:rPr lang="zh-CN" altLang="en-US" sz="3200" dirty="0">
                <a:solidFill>
                  <a:schemeClr val="tx1"/>
                </a:solidFill>
                <a:latin typeface="黑体" panose="02010609060101010101" pitchFamily="49" charset="-122"/>
                <a:ea typeface="黑体" panose="02010609060101010101" pitchFamily="49" charset="-122"/>
              </a:rPr>
              <a:t>第二章 常用测量器具及物理实验基本方法和技术 </a:t>
            </a:r>
          </a:p>
        </p:txBody>
      </p:sp>
      <p:sp>
        <p:nvSpPr>
          <p:cNvPr id="225283" name="Rectangle 3"/>
          <p:cNvSpPr>
            <a:spLocks noGrp="1"/>
          </p:cNvSpPr>
          <p:nvPr>
            <p:ph idx="1"/>
          </p:nvPr>
        </p:nvSpPr>
        <p:spPr>
          <a:xfrm>
            <a:off x="1404020" y="1917155"/>
            <a:ext cx="5256212" cy="2817812"/>
          </a:xfrm>
        </p:spPr>
        <p:txBody>
          <a:bodyPr vert="horz" wrap="square" lIns="91440" tIns="45720" rIns="91440" bIns="45720" anchor="t"/>
          <a:lstStyle/>
          <a:p>
            <a:pPr eaLnBrk="1" hangingPunct="1">
              <a:lnSpc>
                <a:spcPct val="150000"/>
              </a:lnSpc>
              <a:spcBef>
                <a:spcPct val="50000"/>
              </a:spcBef>
              <a:buNone/>
            </a:pPr>
            <a:r>
              <a:rPr lang="en-US" altLang="zh-CN" sz="2400" b="1" dirty="0">
                <a:solidFill>
                  <a:schemeClr val="tx1"/>
                </a:solidFill>
                <a:latin typeface="Times New Roman" panose="02020603050405020304" pitchFamily="18" charset="0"/>
              </a:rPr>
              <a:t>§2.1 </a:t>
            </a:r>
            <a:r>
              <a:rPr lang="zh-CN" altLang="en-US" sz="2400" b="1" dirty="0">
                <a:solidFill>
                  <a:schemeClr val="tx1"/>
                </a:solidFill>
                <a:latin typeface="Times New Roman" panose="02020603050405020304" pitchFamily="18" charset="0"/>
              </a:rPr>
              <a:t>物理实验常用测量器具</a:t>
            </a:r>
            <a:r>
              <a:rPr lang="zh-CN" altLang="en-US" sz="2400" dirty="0">
                <a:solidFill>
                  <a:schemeClr val="tx1"/>
                </a:solidFill>
                <a:latin typeface="Times New Roman" panose="02020603050405020304" pitchFamily="18" charset="0"/>
              </a:rPr>
              <a:t> </a:t>
            </a:r>
          </a:p>
          <a:p>
            <a:pPr eaLnBrk="1" hangingPunct="1">
              <a:lnSpc>
                <a:spcPct val="150000"/>
              </a:lnSpc>
              <a:spcBef>
                <a:spcPct val="50000"/>
              </a:spcBef>
              <a:buNone/>
            </a:pPr>
            <a:r>
              <a:rPr lang="en-US" altLang="zh-CN" sz="2400" b="1" dirty="0">
                <a:solidFill>
                  <a:schemeClr val="tx1"/>
                </a:solidFill>
                <a:latin typeface="Times New Roman" panose="02020603050405020304" pitchFamily="18" charset="0"/>
              </a:rPr>
              <a:t>§2.2 </a:t>
            </a:r>
            <a:r>
              <a:rPr lang="zh-CN" altLang="en-US" sz="2400" b="1" dirty="0">
                <a:solidFill>
                  <a:schemeClr val="tx1"/>
                </a:solidFill>
                <a:latin typeface="Times New Roman" panose="02020603050405020304" pitchFamily="18" charset="0"/>
              </a:rPr>
              <a:t>物理实验基本方法</a:t>
            </a:r>
            <a:r>
              <a:rPr lang="zh-CN" altLang="en-US" sz="2400" dirty="0">
                <a:solidFill>
                  <a:schemeClr val="tx1"/>
                </a:solidFill>
                <a:latin typeface="Times New Roman" panose="02020603050405020304" pitchFamily="18" charset="0"/>
              </a:rPr>
              <a:t> </a:t>
            </a:r>
          </a:p>
          <a:p>
            <a:pPr eaLnBrk="1" hangingPunct="1">
              <a:lnSpc>
                <a:spcPct val="150000"/>
              </a:lnSpc>
              <a:spcBef>
                <a:spcPct val="50000"/>
              </a:spcBef>
              <a:buNone/>
            </a:pPr>
            <a:r>
              <a:rPr lang="en-US" altLang="zh-CN" sz="2400" b="1" dirty="0">
                <a:solidFill>
                  <a:schemeClr val="tx1"/>
                </a:solidFill>
                <a:latin typeface="Times New Roman" panose="02020603050405020304" pitchFamily="18" charset="0"/>
              </a:rPr>
              <a:t>§2.3 </a:t>
            </a:r>
            <a:r>
              <a:rPr lang="zh-CN" altLang="en-US" sz="2400" b="1" dirty="0">
                <a:solidFill>
                  <a:schemeClr val="tx1"/>
                </a:solidFill>
                <a:latin typeface="Times New Roman" panose="02020603050405020304" pitchFamily="18" charset="0"/>
              </a:rPr>
              <a:t>物理实验基本技术</a:t>
            </a:r>
          </a:p>
        </p:txBody>
      </p:sp>
      <p:sp>
        <p:nvSpPr>
          <p:cNvPr id="225284" name="AutoShape 4"/>
          <p:cNvSpPr/>
          <p:nvPr/>
        </p:nvSpPr>
        <p:spPr>
          <a:xfrm>
            <a:off x="5580067" y="1556792"/>
            <a:ext cx="3455987" cy="863600"/>
          </a:xfrm>
          <a:prstGeom prst="wedgeRoundRectCallout">
            <a:avLst>
              <a:gd name="adj1" fmla="val -52204"/>
              <a:gd name="adj2" fmla="val 75185"/>
              <a:gd name="adj3" fmla="val 16667"/>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lstStyle/>
          <a:p>
            <a:pPr lvl="0" eaLnBrk="1" hangingPunct="1">
              <a:spcBef>
                <a:spcPct val="50000"/>
              </a:spcBef>
            </a:pPr>
            <a:r>
              <a:rPr lang="zh-CN" altLang="en-US" sz="2400" dirty="0">
                <a:solidFill>
                  <a:srgbClr val="000000"/>
                </a:solidFill>
                <a:latin typeface="Tahoma" panose="020B0604030504040204" pitchFamily="34" charset="0"/>
              </a:rPr>
              <a:t>课前预习</a:t>
            </a: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ahoma" panose="020B0604030504040204" pitchFamily="34" charset="0"/>
              </a:rPr>
              <a:t>实验前必须掌握使用方法</a:t>
            </a:r>
          </a:p>
        </p:txBody>
      </p:sp>
      <p:sp>
        <p:nvSpPr>
          <p:cNvPr id="225285" name="AutoShape 5"/>
          <p:cNvSpPr/>
          <p:nvPr/>
        </p:nvSpPr>
        <p:spPr>
          <a:xfrm>
            <a:off x="5651500" y="2709321"/>
            <a:ext cx="3384550" cy="936625"/>
          </a:xfrm>
          <a:prstGeom prst="wedgeRoundRectCallout">
            <a:avLst>
              <a:gd name="adj1" fmla="val -76269"/>
              <a:gd name="adj2" fmla="val 676"/>
              <a:gd name="adj3" fmla="val 16667"/>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lstStyle/>
          <a:p>
            <a:pPr lvl="0" eaLnBrk="1" hangingPunct="1">
              <a:spcBef>
                <a:spcPct val="50000"/>
              </a:spcBef>
            </a:pPr>
            <a:r>
              <a:rPr lang="zh-CN" altLang="en-US" sz="2400" dirty="0">
                <a:solidFill>
                  <a:srgbClr val="000000"/>
                </a:solidFill>
                <a:latin typeface="Times New Roman" panose="02020603050405020304" pitchFamily="18" charset="0"/>
              </a:rPr>
              <a:t>课前预习</a:t>
            </a: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实验中认真理解</a:t>
            </a: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课后总结</a:t>
            </a:r>
          </a:p>
        </p:txBody>
      </p:sp>
      <p:sp>
        <p:nvSpPr>
          <p:cNvPr id="225286" name="AutoShape 6"/>
          <p:cNvSpPr/>
          <p:nvPr/>
        </p:nvSpPr>
        <p:spPr>
          <a:xfrm>
            <a:off x="5508629" y="3933280"/>
            <a:ext cx="3457575" cy="863600"/>
          </a:xfrm>
          <a:prstGeom prst="wedgeRoundRectCallout">
            <a:avLst>
              <a:gd name="adj1" fmla="val -72912"/>
              <a:gd name="adj2" fmla="val -31801"/>
              <a:gd name="adj3" fmla="val 16667"/>
            </a:avLst>
          </a:prstGeom>
          <a:solidFill>
            <a:srgbClr val="FCFF91"/>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lstStyle/>
          <a:p>
            <a:pPr lvl="0" eaLnBrk="1" hangingPunct="1">
              <a:spcBef>
                <a:spcPct val="50000"/>
              </a:spcBef>
            </a:pPr>
            <a:r>
              <a:rPr lang="zh-CN" altLang="en-US" sz="2400" dirty="0">
                <a:solidFill>
                  <a:srgbClr val="000000"/>
                </a:solidFill>
                <a:latin typeface="Times New Roman" panose="02020603050405020304" pitchFamily="18" charset="0"/>
              </a:rPr>
              <a:t>课前预习</a:t>
            </a: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实验中仔细操作</a:t>
            </a:r>
          </a:p>
        </p:txBody>
      </p:sp>
      <p:sp>
        <p:nvSpPr>
          <p:cNvPr id="225288" name="Rectangle 8"/>
          <p:cNvSpPr/>
          <p:nvPr/>
        </p:nvSpPr>
        <p:spPr>
          <a:xfrm>
            <a:off x="539750" y="4946109"/>
            <a:ext cx="8496300" cy="1219196"/>
          </a:xfrm>
          <a:prstGeom prst="rect">
            <a:avLst/>
          </a:prstGeom>
          <a:solidFill>
            <a:srgbClr val="FFFF99"/>
          </a:solidFill>
          <a:ln w="15875" cap="flat" cmpd="sng">
            <a:solidFill>
              <a:srgbClr val="0000FF"/>
            </a:solidFill>
            <a:prstDash val="solid"/>
            <a:miter/>
            <a:headEnd type="none" w="med" len="med"/>
            <a:tailEnd type="none" w="med" len="med"/>
          </a:ln>
        </p:spPr>
        <p:txBody>
          <a:bodyPr anchor="ctr"/>
          <a:lstStyle/>
          <a:p>
            <a:pPr lvl="0" algn="l" eaLnBrk="1" hangingPunct="1"/>
            <a:r>
              <a:rPr lang="zh-CN" altLang="en-US" sz="2200" b="0" dirty="0">
                <a:solidFill>
                  <a:srgbClr val="FF0000"/>
                </a:solidFill>
                <a:latin typeface="黑体" panose="02010609060101010101" pitchFamily="49" charset="-122"/>
                <a:ea typeface="黑体" panose="02010609060101010101" pitchFamily="49" charset="-122"/>
              </a:rPr>
              <a:t>第二章是实验课中必用的基本仪器、实验方法与操作技术，必须在进实验室前学习、了解！否则会严重影响实验操作的进行，进而影响课程成绩！</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89</a:t>
            </a:fld>
            <a:endParaRPr lang="en-US" altLang="zh-CN" sz="1400" b="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25283">
                                            <p:txEl>
                                              <p:pRg st="0" end="0"/>
                                            </p:txEl>
                                          </p:spTgt>
                                        </p:tgtEl>
                                        <p:attrNameLst>
                                          <p:attrName>style.visibility</p:attrName>
                                        </p:attrNameLst>
                                      </p:cBhvr>
                                      <p:to>
                                        <p:strVal val="visible"/>
                                      </p:to>
                                    </p:set>
                                    <p:anim calcmode="lin" valueType="num">
                                      <p:cBhvr>
                                        <p:cTn id="7" dur="1000" fill="hold"/>
                                        <p:tgtEl>
                                          <p:spTgt spid="225283">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22528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22528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225283">
                                            <p:txEl>
                                              <p:pRg st="1" end="1"/>
                                            </p:txEl>
                                          </p:spTgt>
                                        </p:tgtEl>
                                        <p:attrNameLst>
                                          <p:attrName>style.visibility</p:attrName>
                                        </p:attrNameLst>
                                      </p:cBhvr>
                                      <p:to>
                                        <p:strVal val="visible"/>
                                      </p:to>
                                    </p:set>
                                    <p:anim calcmode="lin" valueType="num">
                                      <p:cBhvr>
                                        <p:cTn id="14" dur="1000" fill="hold"/>
                                        <p:tgtEl>
                                          <p:spTgt spid="225283">
                                            <p:txEl>
                                              <p:pRg st="1" end="1"/>
                                            </p:txEl>
                                          </p:spTgt>
                                        </p:tgtEl>
                                        <p:attrNameLst>
                                          <p:attrName>ppt_x</p:attrName>
                                        </p:attrNameLst>
                                      </p:cBhvr>
                                      <p:tavLst>
                                        <p:tav tm="0">
                                          <p:val>
                                            <p:strVal val="#ppt_x-.2"/>
                                          </p:val>
                                        </p:tav>
                                        <p:tav tm="100000">
                                          <p:val>
                                            <p:strVal val="#ppt_x"/>
                                          </p:val>
                                        </p:tav>
                                      </p:tavLst>
                                    </p:anim>
                                    <p:anim calcmode="lin" valueType="num">
                                      <p:cBhvr>
                                        <p:cTn id="15" dur="1000" fill="hold"/>
                                        <p:tgtEl>
                                          <p:spTgt spid="225283">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2528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225283">
                                            <p:txEl>
                                              <p:pRg st="2" end="2"/>
                                            </p:txEl>
                                          </p:spTgt>
                                        </p:tgtEl>
                                        <p:attrNameLst>
                                          <p:attrName>style.visibility</p:attrName>
                                        </p:attrNameLst>
                                      </p:cBhvr>
                                      <p:to>
                                        <p:strVal val="visible"/>
                                      </p:to>
                                    </p:set>
                                    <p:anim calcmode="lin" valueType="num">
                                      <p:cBhvr>
                                        <p:cTn id="21" dur="1000" fill="hold"/>
                                        <p:tgtEl>
                                          <p:spTgt spid="225283">
                                            <p:txEl>
                                              <p:pRg st="2" end="2"/>
                                            </p:txEl>
                                          </p:spTgt>
                                        </p:tgtEl>
                                        <p:attrNameLst>
                                          <p:attrName>ppt_x</p:attrName>
                                        </p:attrNameLst>
                                      </p:cBhvr>
                                      <p:tavLst>
                                        <p:tav tm="0">
                                          <p:val>
                                            <p:strVal val="#ppt_x-.2"/>
                                          </p:val>
                                        </p:tav>
                                        <p:tav tm="100000">
                                          <p:val>
                                            <p:strVal val="#ppt_x"/>
                                          </p:val>
                                        </p:tav>
                                      </p:tavLst>
                                    </p:anim>
                                    <p:anim calcmode="lin" valueType="num">
                                      <p:cBhvr>
                                        <p:cTn id="22" dur="1000" fill="hold"/>
                                        <p:tgtEl>
                                          <p:spTgt spid="225283">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3" dur="1000"/>
                                        <p:tgtEl>
                                          <p:spTgt spid="22528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25284"/>
                                        </p:tgtEl>
                                        <p:attrNameLst>
                                          <p:attrName>style.visibility</p:attrName>
                                        </p:attrNameLst>
                                      </p:cBhvr>
                                      <p:to>
                                        <p:strVal val="visible"/>
                                      </p:to>
                                    </p:set>
                                    <p:animEffect transition="in" filter="wipe(left)">
                                      <p:cBhvr>
                                        <p:cTn id="28" dur="500"/>
                                        <p:tgtEl>
                                          <p:spTgt spid="22528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25285"/>
                                        </p:tgtEl>
                                        <p:attrNameLst>
                                          <p:attrName>style.visibility</p:attrName>
                                        </p:attrNameLst>
                                      </p:cBhvr>
                                      <p:to>
                                        <p:strVal val="visible"/>
                                      </p:to>
                                    </p:set>
                                    <p:animEffect transition="in" filter="wipe(left)">
                                      <p:cBhvr>
                                        <p:cTn id="33" dur="500"/>
                                        <p:tgtEl>
                                          <p:spTgt spid="22528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25286"/>
                                        </p:tgtEl>
                                        <p:attrNameLst>
                                          <p:attrName>style.visibility</p:attrName>
                                        </p:attrNameLst>
                                      </p:cBhvr>
                                      <p:to>
                                        <p:strVal val="visible"/>
                                      </p:to>
                                    </p:set>
                                    <p:animEffect transition="in" filter="wipe(left)">
                                      <p:cBhvr>
                                        <p:cTn id="38" dur="500"/>
                                        <p:tgtEl>
                                          <p:spTgt spid="225286"/>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225288"/>
                                        </p:tgtEl>
                                        <p:attrNameLst>
                                          <p:attrName>style.visibility</p:attrName>
                                        </p:attrNameLst>
                                      </p:cBhvr>
                                      <p:to>
                                        <p:strVal val="visible"/>
                                      </p:to>
                                    </p:set>
                                    <p:animEffect transition="in" filter="slide(fromBottom)">
                                      <p:cBhvr>
                                        <p:cTn id="43" dur="500"/>
                                        <p:tgtEl>
                                          <p:spTgt spid="225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3" grpId="0" build="p"/>
      <p:bldP spid="225284" grpId="0" animBg="1"/>
      <p:bldP spid="225285" grpId="0" animBg="1"/>
      <p:bldP spid="225286" grpId="0" animBg="1"/>
      <p:bldP spid="22528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6410" y="587182"/>
            <a:ext cx="7010400" cy="719807"/>
          </a:xfrm>
        </p:spPr>
        <p:txBody>
          <a:bodyPr/>
          <a:lstStyle/>
          <a:p>
            <a:r>
              <a:rPr lang="zh-CN" altLang="en-US" sz="2800" b="1" dirty="0"/>
              <a:t>物理方法在医学上的应用：</a:t>
            </a:r>
          </a:p>
        </p:txBody>
      </p:sp>
      <p:sp>
        <p:nvSpPr>
          <p:cNvPr id="3" name="内容占位符 2"/>
          <p:cNvSpPr>
            <a:spLocks noGrp="1"/>
          </p:cNvSpPr>
          <p:nvPr>
            <p:ph idx="1"/>
          </p:nvPr>
        </p:nvSpPr>
        <p:spPr>
          <a:xfrm>
            <a:off x="3658091" y="1639006"/>
            <a:ext cx="935955" cy="432048"/>
          </a:xfrm>
          <a:ln w="12700">
            <a:solidFill>
              <a:schemeClr val="accent1"/>
            </a:solidFill>
          </a:ln>
        </p:spPr>
        <p:txBody>
          <a:bodyPr/>
          <a:lstStyle/>
          <a:p>
            <a:r>
              <a:rPr lang="en-US" altLang="zh-CN" sz="1800" dirty="0"/>
              <a:t>X</a:t>
            </a:r>
            <a:r>
              <a:rPr lang="zh-CN" altLang="en-US" sz="1800" dirty="0"/>
              <a:t>光：</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335" y="1649561"/>
            <a:ext cx="2775569" cy="1608534"/>
          </a:xfrm>
          <a:prstGeom prst="rect">
            <a:avLst/>
          </a:prstGeom>
        </p:spPr>
      </p:pic>
      <p:sp>
        <p:nvSpPr>
          <p:cNvPr id="5" name="内容占位符 2"/>
          <p:cNvSpPr txBox="1"/>
          <p:nvPr/>
        </p:nvSpPr>
        <p:spPr>
          <a:xfrm>
            <a:off x="4401363" y="2809004"/>
            <a:ext cx="935955" cy="432048"/>
          </a:xfrm>
          <a:prstGeom prst="rect">
            <a:avLst/>
          </a:prstGeom>
          <a:noFill/>
          <a:ln w="12700">
            <a:solidFill>
              <a:schemeClr val="accent1"/>
            </a:solidFill>
            <a:miter/>
          </a:ln>
        </p:spPr>
        <p:txBody>
          <a:bodyPr/>
          <a:lstStyle>
            <a:lvl1pPr marL="342900" indent="-342900" algn="l" rtl="0" fontAlgn="base">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2950" indent="-285750" algn="l" rtl="0" fontAlgn="base">
              <a:spcBef>
                <a:spcPct val="20000"/>
              </a:spcBef>
              <a:spcAft>
                <a:spcPct val="0"/>
              </a:spcAft>
              <a:buClr>
                <a:schemeClr val="accent1"/>
              </a:buClr>
              <a:buSzPct val="75000"/>
              <a:buFont typeface="Wingdings" panose="05000000000000000000" pitchFamily="2" charset="2"/>
              <a:buChar char="l"/>
              <a:defRPr sz="2800">
                <a:solidFill>
                  <a:schemeClr val="tx2"/>
                </a:solidFill>
                <a:latin typeface="+mn-lt"/>
                <a:ea typeface="+mn-ea"/>
              </a:defRPr>
            </a:lvl2pPr>
            <a:lvl3pPr marL="1143000" indent="-228600" algn="l" rtl="0" fontAlgn="base">
              <a:spcBef>
                <a:spcPct val="20000"/>
              </a:spcBef>
              <a:spcAft>
                <a:spcPct val="0"/>
              </a:spcAft>
              <a:buClr>
                <a:schemeClr val="accent2"/>
              </a:buClr>
              <a:buChar char="•"/>
              <a:defRPr sz="2400">
                <a:solidFill>
                  <a:schemeClr val="tx2"/>
                </a:solidFill>
                <a:latin typeface="+mn-lt"/>
                <a:ea typeface="+mn-ea"/>
              </a:defRPr>
            </a:lvl3pPr>
            <a:lvl4pPr marL="1600200" indent="-228600" algn="l" rtl="0" fontAlgn="base">
              <a:spcBef>
                <a:spcPct val="20000"/>
              </a:spcBef>
              <a:spcAft>
                <a:spcPct val="0"/>
              </a:spcAft>
              <a:buClr>
                <a:schemeClr val="tx1"/>
              </a:buClr>
              <a:buChar char="•"/>
              <a:defRPr sz="2000">
                <a:solidFill>
                  <a:schemeClr val="tx2"/>
                </a:solidFill>
                <a:latin typeface="+mn-lt"/>
                <a:ea typeface="+mn-ea"/>
              </a:defRPr>
            </a:lvl4pPr>
            <a:lvl5pPr marL="2057400" indent="-228600" algn="l" rtl="0" fontAlgn="base">
              <a:spcBef>
                <a:spcPct val="20000"/>
              </a:spcBef>
              <a:spcAft>
                <a:spcPct val="0"/>
              </a:spcAft>
              <a:buChar char="•"/>
              <a:defRPr sz="2000">
                <a:solidFill>
                  <a:schemeClr val="tx2"/>
                </a:solidFill>
                <a:latin typeface="+mn-lt"/>
                <a:ea typeface="+mn-ea"/>
              </a:defRPr>
            </a:lvl5pPr>
            <a:lvl6pPr marL="2514600" indent="-228600" algn="l" rtl="0" fontAlgn="base">
              <a:spcBef>
                <a:spcPct val="20000"/>
              </a:spcBef>
              <a:spcAft>
                <a:spcPct val="0"/>
              </a:spcAft>
              <a:buChar char="•"/>
              <a:defRPr sz="2000">
                <a:solidFill>
                  <a:schemeClr val="tx2"/>
                </a:solidFill>
                <a:latin typeface="+mn-lt"/>
                <a:ea typeface="+mn-ea"/>
              </a:defRPr>
            </a:lvl6pPr>
            <a:lvl7pPr marL="2971800" indent="-228600" algn="l" rtl="0" fontAlgn="base">
              <a:spcBef>
                <a:spcPct val="20000"/>
              </a:spcBef>
              <a:spcAft>
                <a:spcPct val="0"/>
              </a:spcAft>
              <a:buChar char="•"/>
              <a:defRPr sz="2000">
                <a:solidFill>
                  <a:schemeClr val="tx2"/>
                </a:solidFill>
                <a:latin typeface="+mn-lt"/>
                <a:ea typeface="+mn-ea"/>
              </a:defRPr>
            </a:lvl7pPr>
            <a:lvl8pPr marL="3429000" indent="-228600" algn="l" rtl="0" fontAlgn="base">
              <a:spcBef>
                <a:spcPct val="20000"/>
              </a:spcBef>
              <a:spcAft>
                <a:spcPct val="0"/>
              </a:spcAft>
              <a:buChar char="•"/>
              <a:defRPr sz="2000">
                <a:solidFill>
                  <a:schemeClr val="tx2"/>
                </a:solidFill>
                <a:latin typeface="+mn-lt"/>
                <a:ea typeface="+mn-ea"/>
              </a:defRPr>
            </a:lvl8pPr>
            <a:lvl9pPr marL="3886200" indent="-228600" algn="l" rtl="0" fontAlgn="base">
              <a:spcBef>
                <a:spcPct val="20000"/>
              </a:spcBef>
              <a:spcAft>
                <a:spcPct val="0"/>
              </a:spcAft>
              <a:buChar char="•"/>
              <a:defRPr sz="2000">
                <a:solidFill>
                  <a:schemeClr val="tx2"/>
                </a:solidFill>
                <a:latin typeface="+mn-lt"/>
                <a:ea typeface="+mn-ea"/>
              </a:defRPr>
            </a:lvl9pPr>
          </a:lstStyle>
          <a:p>
            <a:r>
              <a:rPr lang="en-US" altLang="zh-CN" sz="1800" b="0" kern="0" dirty="0"/>
              <a:t>CT</a:t>
            </a:r>
            <a:r>
              <a:rPr lang="zh-CN" altLang="en-US" sz="1800" b="0" kern="0" dirty="0"/>
              <a:t>：</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7314" y="1566990"/>
            <a:ext cx="3594618" cy="1688207"/>
          </a:xfrm>
          <a:prstGeom prst="rect">
            <a:avLst/>
          </a:prstGeom>
        </p:spPr>
      </p:pic>
      <p:sp>
        <p:nvSpPr>
          <p:cNvPr id="7" name="内容占位符 2"/>
          <p:cNvSpPr txBox="1"/>
          <p:nvPr/>
        </p:nvSpPr>
        <p:spPr>
          <a:xfrm>
            <a:off x="4608004" y="4135168"/>
            <a:ext cx="1512168" cy="432048"/>
          </a:xfrm>
          <a:prstGeom prst="rect">
            <a:avLst/>
          </a:prstGeom>
          <a:noFill/>
          <a:ln w="12700">
            <a:solidFill>
              <a:schemeClr val="accent1"/>
            </a:solidFill>
            <a:miter/>
          </a:ln>
        </p:spPr>
        <p:txBody>
          <a:bodyPr/>
          <a:lstStyle>
            <a:lvl1pPr marL="342900" indent="-342900" algn="l" rtl="0" fontAlgn="base">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2950" indent="-285750" algn="l" rtl="0" fontAlgn="base">
              <a:spcBef>
                <a:spcPct val="20000"/>
              </a:spcBef>
              <a:spcAft>
                <a:spcPct val="0"/>
              </a:spcAft>
              <a:buClr>
                <a:schemeClr val="accent1"/>
              </a:buClr>
              <a:buSzPct val="75000"/>
              <a:buFont typeface="Wingdings" panose="05000000000000000000" pitchFamily="2" charset="2"/>
              <a:buChar char="l"/>
              <a:defRPr sz="2800">
                <a:solidFill>
                  <a:schemeClr val="tx2"/>
                </a:solidFill>
                <a:latin typeface="+mn-lt"/>
                <a:ea typeface="+mn-ea"/>
              </a:defRPr>
            </a:lvl2pPr>
            <a:lvl3pPr marL="1143000" indent="-228600" algn="l" rtl="0" fontAlgn="base">
              <a:spcBef>
                <a:spcPct val="20000"/>
              </a:spcBef>
              <a:spcAft>
                <a:spcPct val="0"/>
              </a:spcAft>
              <a:buClr>
                <a:schemeClr val="accent2"/>
              </a:buClr>
              <a:buChar char="•"/>
              <a:defRPr sz="2400">
                <a:solidFill>
                  <a:schemeClr val="tx2"/>
                </a:solidFill>
                <a:latin typeface="+mn-lt"/>
                <a:ea typeface="+mn-ea"/>
              </a:defRPr>
            </a:lvl3pPr>
            <a:lvl4pPr marL="1600200" indent="-228600" algn="l" rtl="0" fontAlgn="base">
              <a:spcBef>
                <a:spcPct val="20000"/>
              </a:spcBef>
              <a:spcAft>
                <a:spcPct val="0"/>
              </a:spcAft>
              <a:buClr>
                <a:schemeClr val="tx1"/>
              </a:buClr>
              <a:buChar char="•"/>
              <a:defRPr sz="2000">
                <a:solidFill>
                  <a:schemeClr val="tx2"/>
                </a:solidFill>
                <a:latin typeface="+mn-lt"/>
                <a:ea typeface="+mn-ea"/>
              </a:defRPr>
            </a:lvl4pPr>
            <a:lvl5pPr marL="2057400" indent="-228600" algn="l" rtl="0" fontAlgn="base">
              <a:spcBef>
                <a:spcPct val="20000"/>
              </a:spcBef>
              <a:spcAft>
                <a:spcPct val="0"/>
              </a:spcAft>
              <a:buChar char="•"/>
              <a:defRPr sz="2000">
                <a:solidFill>
                  <a:schemeClr val="tx2"/>
                </a:solidFill>
                <a:latin typeface="+mn-lt"/>
                <a:ea typeface="+mn-ea"/>
              </a:defRPr>
            </a:lvl5pPr>
            <a:lvl6pPr marL="2514600" indent="-228600" algn="l" rtl="0" fontAlgn="base">
              <a:spcBef>
                <a:spcPct val="20000"/>
              </a:spcBef>
              <a:spcAft>
                <a:spcPct val="0"/>
              </a:spcAft>
              <a:buChar char="•"/>
              <a:defRPr sz="2000">
                <a:solidFill>
                  <a:schemeClr val="tx2"/>
                </a:solidFill>
                <a:latin typeface="+mn-lt"/>
                <a:ea typeface="+mn-ea"/>
              </a:defRPr>
            </a:lvl6pPr>
            <a:lvl7pPr marL="2971800" indent="-228600" algn="l" rtl="0" fontAlgn="base">
              <a:spcBef>
                <a:spcPct val="20000"/>
              </a:spcBef>
              <a:spcAft>
                <a:spcPct val="0"/>
              </a:spcAft>
              <a:buChar char="•"/>
              <a:defRPr sz="2000">
                <a:solidFill>
                  <a:schemeClr val="tx2"/>
                </a:solidFill>
                <a:latin typeface="+mn-lt"/>
                <a:ea typeface="+mn-ea"/>
              </a:defRPr>
            </a:lvl7pPr>
            <a:lvl8pPr marL="3429000" indent="-228600" algn="l" rtl="0" fontAlgn="base">
              <a:spcBef>
                <a:spcPct val="20000"/>
              </a:spcBef>
              <a:spcAft>
                <a:spcPct val="0"/>
              </a:spcAft>
              <a:buChar char="•"/>
              <a:defRPr sz="2000">
                <a:solidFill>
                  <a:schemeClr val="tx2"/>
                </a:solidFill>
                <a:latin typeface="+mn-lt"/>
                <a:ea typeface="+mn-ea"/>
              </a:defRPr>
            </a:lvl8pPr>
            <a:lvl9pPr marL="3886200" indent="-228600" algn="l" rtl="0" fontAlgn="base">
              <a:spcBef>
                <a:spcPct val="20000"/>
              </a:spcBef>
              <a:spcAft>
                <a:spcPct val="0"/>
              </a:spcAft>
              <a:buChar char="•"/>
              <a:defRPr sz="2000">
                <a:solidFill>
                  <a:schemeClr val="tx2"/>
                </a:solidFill>
                <a:latin typeface="+mn-lt"/>
                <a:ea typeface="+mn-ea"/>
              </a:defRPr>
            </a:lvl9pPr>
          </a:lstStyle>
          <a:p>
            <a:r>
              <a:rPr lang="zh-CN" altLang="en-US" sz="1800" b="0" kern="0" dirty="0"/>
              <a:t>核磁共振：</a:t>
            </a:r>
          </a:p>
        </p:txBody>
      </p:sp>
      <p:sp>
        <p:nvSpPr>
          <p:cNvPr id="9" name="内容占位符 2"/>
          <p:cNvSpPr txBox="1"/>
          <p:nvPr/>
        </p:nvSpPr>
        <p:spPr>
          <a:xfrm>
            <a:off x="5013235" y="5625222"/>
            <a:ext cx="1482463" cy="432048"/>
          </a:xfrm>
          <a:prstGeom prst="rect">
            <a:avLst/>
          </a:prstGeom>
          <a:noFill/>
          <a:ln w="12700">
            <a:solidFill>
              <a:schemeClr val="accent1"/>
            </a:solidFill>
            <a:miter/>
          </a:ln>
        </p:spPr>
        <p:txBody>
          <a:bodyPr/>
          <a:lstStyle>
            <a:lvl1pPr marL="342900" indent="-342900" algn="l" rtl="0" fontAlgn="base">
              <a:spcBef>
                <a:spcPct val="20000"/>
              </a:spcBef>
              <a:spcAft>
                <a:spcPct val="0"/>
              </a:spcAft>
              <a:buClr>
                <a:schemeClr val="tx1"/>
              </a:buClr>
              <a:buSzPct val="70000"/>
              <a:buFont typeface="Wingdings" panose="05000000000000000000" pitchFamily="2" charset="2"/>
              <a:buChar char="¢"/>
              <a:defRPr sz="3000">
                <a:solidFill>
                  <a:schemeClr val="tx2"/>
                </a:solidFill>
                <a:latin typeface="+mn-lt"/>
                <a:ea typeface="+mn-ea"/>
                <a:cs typeface="+mn-cs"/>
              </a:defRPr>
            </a:lvl1pPr>
            <a:lvl2pPr marL="742950" indent="-285750" algn="l" rtl="0" fontAlgn="base">
              <a:spcBef>
                <a:spcPct val="20000"/>
              </a:spcBef>
              <a:spcAft>
                <a:spcPct val="0"/>
              </a:spcAft>
              <a:buClr>
                <a:schemeClr val="accent1"/>
              </a:buClr>
              <a:buSzPct val="75000"/>
              <a:buFont typeface="Wingdings" panose="05000000000000000000" pitchFamily="2" charset="2"/>
              <a:buChar char="l"/>
              <a:defRPr sz="2800">
                <a:solidFill>
                  <a:schemeClr val="tx2"/>
                </a:solidFill>
                <a:latin typeface="+mn-lt"/>
                <a:ea typeface="+mn-ea"/>
              </a:defRPr>
            </a:lvl2pPr>
            <a:lvl3pPr marL="1143000" indent="-228600" algn="l" rtl="0" fontAlgn="base">
              <a:spcBef>
                <a:spcPct val="20000"/>
              </a:spcBef>
              <a:spcAft>
                <a:spcPct val="0"/>
              </a:spcAft>
              <a:buClr>
                <a:schemeClr val="accent2"/>
              </a:buClr>
              <a:buChar char="•"/>
              <a:defRPr sz="2400">
                <a:solidFill>
                  <a:schemeClr val="tx2"/>
                </a:solidFill>
                <a:latin typeface="+mn-lt"/>
                <a:ea typeface="+mn-ea"/>
              </a:defRPr>
            </a:lvl3pPr>
            <a:lvl4pPr marL="1600200" indent="-228600" algn="l" rtl="0" fontAlgn="base">
              <a:spcBef>
                <a:spcPct val="20000"/>
              </a:spcBef>
              <a:spcAft>
                <a:spcPct val="0"/>
              </a:spcAft>
              <a:buClr>
                <a:schemeClr val="tx1"/>
              </a:buClr>
              <a:buChar char="•"/>
              <a:defRPr sz="2000">
                <a:solidFill>
                  <a:schemeClr val="tx2"/>
                </a:solidFill>
                <a:latin typeface="+mn-lt"/>
                <a:ea typeface="+mn-ea"/>
              </a:defRPr>
            </a:lvl4pPr>
            <a:lvl5pPr marL="2057400" indent="-228600" algn="l" rtl="0" fontAlgn="base">
              <a:spcBef>
                <a:spcPct val="20000"/>
              </a:spcBef>
              <a:spcAft>
                <a:spcPct val="0"/>
              </a:spcAft>
              <a:buChar char="•"/>
              <a:defRPr sz="2000">
                <a:solidFill>
                  <a:schemeClr val="tx2"/>
                </a:solidFill>
                <a:latin typeface="+mn-lt"/>
                <a:ea typeface="+mn-ea"/>
              </a:defRPr>
            </a:lvl5pPr>
            <a:lvl6pPr marL="2514600" indent="-228600" algn="l" rtl="0" fontAlgn="base">
              <a:spcBef>
                <a:spcPct val="20000"/>
              </a:spcBef>
              <a:spcAft>
                <a:spcPct val="0"/>
              </a:spcAft>
              <a:buChar char="•"/>
              <a:defRPr sz="2000">
                <a:solidFill>
                  <a:schemeClr val="tx2"/>
                </a:solidFill>
                <a:latin typeface="+mn-lt"/>
                <a:ea typeface="+mn-ea"/>
              </a:defRPr>
            </a:lvl6pPr>
            <a:lvl7pPr marL="2971800" indent="-228600" algn="l" rtl="0" fontAlgn="base">
              <a:spcBef>
                <a:spcPct val="20000"/>
              </a:spcBef>
              <a:spcAft>
                <a:spcPct val="0"/>
              </a:spcAft>
              <a:buChar char="•"/>
              <a:defRPr sz="2000">
                <a:solidFill>
                  <a:schemeClr val="tx2"/>
                </a:solidFill>
                <a:latin typeface="+mn-lt"/>
                <a:ea typeface="+mn-ea"/>
              </a:defRPr>
            </a:lvl7pPr>
            <a:lvl8pPr marL="3429000" indent="-228600" algn="l" rtl="0" fontAlgn="base">
              <a:spcBef>
                <a:spcPct val="20000"/>
              </a:spcBef>
              <a:spcAft>
                <a:spcPct val="0"/>
              </a:spcAft>
              <a:buChar char="•"/>
              <a:defRPr sz="2000">
                <a:solidFill>
                  <a:schemeClr val="tx2"/>
                </a:solidFill>
                <a:latin typeface="+mn-lt"/>
                <a:ea typeface="+mn-ea"/>
              </a:defRPr>
            </a:lvl8pPr>
            <a:lvl9pPr marL="3886200" indent="-228600" algn="l" rtl="0" fontAlgn="base">
              <a:spcBef>
                <a:spcPct val="20000"/>
              </a:spcBef>
              <a:spcAft>
                <a:spcPct val="0"/>
              </a:spcAft>
              <a:buChar char="•"/>
              <a:defRPr sz="2000">
                <a:solidFill>
                  <a:schemeClr val="tx2"/>
                </a:solidFill>
                <a:latin typeface="+mn-lt"/>
                <a:ea typeface="+mn-ea"/>
              </a:defRPr>
            </a:lvl9pPr>
          </a:lstStyle>
          <a:p>
            <a:r>
              <a:rPr lang="zh-CN" altLang="en-US" sz="1800" b="0" kern="0" dirty="0"/>
              <a:t>超声波：</a:t>
            </a: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331" y="4212069"/>
            <a:ext cx="3744416" cy="1890152"/>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16220" y="4310926"/>
            <a:ext cx="2259335" cy="1692447"/>
          </a:xfrm>
          <a:prstGeom prst="rect">
            <a:avLst/>
          </a:prstGeom>
        </p:spPr>
      </p:pic>
      <p:sp>
        <p:nvSpPr>
          <p:cNvPr id="12" name="Text Box 14"/>
          <p:cNvSpPr txBox="1"/>
          <p:nvPr/>
        </p:nvSpPr>
        <p:spPr>
          <a:xfrm>
            <a:off x="107508" y="2420991"/>
            <a:ext cx="615553" cy="1440061"/>
          </a:xfrm>
          <a:prstGeom prst="rect">
            <a:avLst/>
          </a:prstGeom>
          <a:noFill/>
          <a:ln w="9525">
            <a:noFill/>
            <a:miter/>
          </a:ln>
        </p:spPr>
        <p:txBody>
          <a:bodyPr vert="eaVert" wrap="square">
            <a:spAutoFit/>
          </a:bodyPr>
          <a:lstStyle/>
          <a:p>
            <a:pPr lvl="0" algn="l" eaLnBrk="1" hangingPunct="1"/>
            <a:r>
              <a:rPr lang="zh-CN" altLang="en-US" sz="2800" dirty="0">
                <a:solidFill>
                  <a:srgbClr val="FF3300"/>
                </a:solidFill>
                <a:latin typeface="黑体" panose="02010609060101010101" pitchFamily="49" charset="-122"/>
                <a:ea typeface="黑体" panose="02010609060101010101" pitchFamily="49" charset="-122"/>
              </a:rPr>
              <a:t>绪   论</a:t>
            </a:r>
          </a:p>
        </p:txBody>
      </p:sp>
      <p:sp>
        <p:nvSpPr>
          <p:cNvPr id="8" name="日期占位符 7"/>
          <p:cNvSpPr>
            <a:spLocks noGrp="1"/>
          </p:cNvSpPr>
          <p:nvPr>
            <p:ph type="dt" sz="half" idx="10"/>
          </p:nvPr>
        </p:nvSpPr>
        <p:spPr/>
        <p:txBody>
          <a:bodyPr/>
          <a:lstStyle/>
          <a:p>
            <a:pPr rtl="0">
              <a:defRPr/>
            </a:pPr>
            <a:fld id="{C0800020-3A0C-4EAE-ACD5-B398CDE01ACE}" type="datetime1">
              <a:rPr lang="zh-CN" altLang="en-US" smtClean="0">
                <a:cs typeface="+mn-cs"/>
              </a:rPr>
              <a:t>2023/2/20</a:t>
            </a:fld>
            <a:endParaRPr lang="zh-CN" altLang="en-US">
              <a:cs typeface="+mn-cs"/>
            </a:endParaRPr>
          </a:p>
        </p:txBody>
      </p:sp>
      <p:sp>
        <p:nvSpPr>
          <p:cNvPr id="13" name="灯片编号占位符 12"/>
          <p:cNvSpPr>
            <a:spLocks noGrp="1"/>
          </p:cNvSpPr>
          <p:nvPr>
            <p:ph type="sldNum" sz="quarter" idx="12"/>
          </p:nvPr>
        </p:nvSpPr>
        <p:spPr/>
        <p:txBody>
          <a:bodyPr/>
          <a:lstStyle/>
          <a:p>
            <a:pPr lvl="0" algn="l" eaLnBrk="1" hangingPunct="1"/>
            <a:fld id="{9A0DB2DC-4C9A-4742-B13C-FB6460FD3503}" type="slidenum">
              <a:rPr lang="zh-CN" altLang="en-US" sz="1400" b="0" smtClean="0"/>
              <a:t>9</a:t>
            </a:fld>
            <a:endParaRPr lang="en-US" altLang="zh-CN" sz="1400" b="0" dirty="0"/>
          </a:p>
        </p:txBody>
      </p:sp>
    </p:spTree>
    <p:extLst>
      <p:ext uri="{BB962C8B-B14F-4D97-AF65-F5344CB8AC3E}">
        <p14:creationId xmlns:p14="http://schemas.microsoft.com/office/powerpoint/2010/main" val="902690466"/>
      </p:ext>
    </p:extLst>
  </p:cSld>
  <p:clrMapOvr>
    <a:masterClrMapping/>
  </p:clrMapOvr>
  <p:transition spd="slow">
    <p:randomBar dir="ver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日期占位符 1"/>
          <p:cNvSpPr txBox="1">
            <a:spLocks noGrp="1"/>
          </p:cNvSpPr>
          <p:nvPr>
            <p:ph type="dt" sz="half" idx="10"/>
          </p:nvPr>
        </p:nvSpPr>
        <p:spPr>
          <a:xfrm>
            <a:off x="6629400" y="6248400"/>
            <a:ext cx="1905000" cy="457200"/>
          </a:xfrm>
          <a:prstGeom prst="rect">
            <a:avLst/>
          </a:prstGeom>
          <a:noFill/>
          <a:ln w="9525">
            <a:noFill/>
            <a:miter/>
          </a:ln>
        </p:spPr>
        <p:txBody>
          <a:bodyPr/>
          <a:lstStyle/>
          <a:p>
            <a:pPr eaLnBrk="1" hangingPunct="1"/>
            <a:fld id="{EF35A24F-EE3F-4E32-BA78-68F7E29C2BE9}" type="datetime1">
              <a:rPr lang="zh-CN" altLang="en-US" smtClean="0"/>
              <a:t>2023/2/20</a:t>
            </a:fld>
            <a:endParaRPr lang="en-US" altLang="zh-CN" dirty="0"/>
          </a:p>
        </p:txBody>
      </p:sp>
      <p:sp>
        <p:nvSpPr>
          <p:cNvPr id="74755" name="Text Box 3"/>
          <p:cNvSpPr txBox="1"/>
          <p:nvPr/>
        </p:nvSpPr>
        <p:spPr>
          <a:xfrm>
            <a:off x="1763688" y="1052736"/>
            <a:ext cx="6481762" cy="5016758"/>
          </a:xfrm>
          <a:prstGeom prst="rect">
            <a:avLst/>
          </a:prstGeom>
          <a:noFill/>
          <a:ln w="9525">
            <a:noFill/>
            <a:miter/>
          </a:ln>
        </p:spPr>
        <p:txBody>
          <a:bodyPr>
            <a:spAutoFit/>
          </a:bodyPr>
          <a:lstStyle/>
          <a:p>
            <a:pPr lvl="0" eaLnBrk="1" hangingPunct="1"/>
            <a:r>
              <a:rPr lang="zh-CN" altLang="en-US" sz="8000" dirty="0">
                <a:solidFill>
                  <a:srgbClr val="0000FF"/>
                </a:solidFill>
                <a:latin typeface="华文新魏" panose="02010800040101010101" pitchFamily="2" charset="-122"/>
                <a:ea typeface="华文新魏" panose="02010800040101010101" pitchFamily="2" charset="-122"/>
              </a:rPr>
              <a:t>祝同学们：</a:t>
            </a:r>
            <a:endParaRPr lang="en-US" altLang="zh-CN" sz="8000" dirty="0">
              <a:solidFill>
                <a:srgbClr val="0000FF"/>
              </a:solidFill>
              <a:latin typeface="华文新魏" panose="02010800040101010101" pitchFamily="2" charset="-122"/>
              <a:ea typeface="华文新魏" panose="02010800040101010101" pitchFamily="2" charset="-122"/>
            </a:endParaRPr>
          </a:p>
          <a:p>
            <a:pPr lvl="0" eaLnBrk="1" hangingPunct="1"/>
            <a:r>
              <a:rPr lang="zh-CN" altLang="en-US" sz="8000" dirty="0">
                <a:solidFill>
                  <a:srgbClr val="0000FF"/>
                </a:solidFill>
                <a:latin typeface="华文新魏" panose="02010800040101010101" pitchFamily="2" charset="-122"/>
                <a:ea typeface="华文新魏" panose="02010800040101010101" pitchFamily="2" charset="-122"/>
              </a:rPr>
              <a:t>身体健康！</a:t>
            </a:r>
            <a:endParaRPr lang="en-US" altLang="zh-CN" sz="8000" dirty="0">
              <a:solidFill>
                <a:srgbClr val="0000FF"/>
              </a:solidFill>
              <a:latin typeface="华文新魏" panose="02010800040101010101" pitchFamily="2" charset="-122"/>
              <a:ea typeface="华文新魏" panose="02010800040101010101" pitchFamily="2" charset="-122"/>
            </a:endParaRPr>
          </a:p>
          <a:p>
            <a:pPr lvl="0" eaLnBrk="1" hangingPunct="1"/>
            <a:r>
              <a:rPr lang="zh-CN" altLang="en-US" sz="8000" dirty="0">
                <a:solidFill>
                  <a:srgbClr val="0000FF"/>
                </a:solidFill>
                <a:latin typeface="华文新魏" panose="02010800040101010101" pitchFamily="2" charset="-122"/>
                <a:ea typeface="华文新魏" panose="02010800040101010101" pitchFamily="2" charset="-122"/>
              </a:rPr>
              <a:t>生活愉快！</a:t>
            </a:r>
            <a:endParaRPr lang="en-US" altLang="zh-CN" sz="8000" dirty="0">
              <a:solidFill>
                <a:srgbClr val="0000FF"/>
              </a:solidFill>
              <a:latin typeface="华文新魏" panose="02010800040101010101" pitchFamily="2" charset="-122"/>
              <a:ea typeface="华文新魏" panose="02010800040101010101" pitchFamily="2" charset="-122"/>
            </a:endParaRPr>
          </a:p>
          <a:p>
            <a:pPr lvl="0"/>
            <a:r>
              <a:rPr lang="zh-CN" altLang="en-US" sz="8000" dirty="0">
                <a:solidFill>
                  <a:srgbClr val="0000FF"/>
                </a:solidFill>
                <a:latin typeface="华文新魏" panose="02010800040101010101" pitchFamily="2" charset="-122"/>
                <a:ea typeface="华文新魏" panose="02010800040101010101" pitchFamily="2" charset="-122"/>
              </a:rPr>
              <a:t>学习顺利！</a:t>
            </a:r>
          </a:p>
        </p:txBody>
      </p:sp>
      <p:sp>
        <p:nvSpPr>
          <p:cNvPr id="2" name="灯片编号占位符 1"/>
          <p:cNvSpPr>
            <a:spLocks noGrp="1"/>
          </p:cNvSpPr>
          <p:nvPr>
            <p:ph type="sldNum" sz="quarter" idx="12"/>
          </p:nvPr>
        </p:nvSpPr>
        <p:spPr/>
        <p:txBody>
          <a:bodyPr/>
          <a:lstStyle/>
          <a:p>
            <a:pPr lvl="0" algn="l" eaLnBrk="1" hangingPunct="1"/>
            <a:fld id="{9A0DB2DC-4C9A-4742-B13C-FB6460FD3503}" type="slidenum">
              <a:rPr lang="zh-CN" altLang="en-US" sz="1400" b="0" smtClean="0"/>
              <a:t>90</a:t>
            </a:fld>
            <a:endParaRPr lang="en-US" altLang="zh-CN" sz="1400" b="0" dirty="0"/>
          </a:p>
        </p:txBody>
      </p:sp>
    </p:spTree>
  </p:cSld>
  <p:clrMapOvr>
    <a:masterClrMapping/>
  </p:clrMapOvr>
  <p:transition spd="slow">
    <p:randomBar dir="vert"/>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9297</TotalTime>
  <Words>10384</Words>
  <Application>Microsoft Office PowerPoint</Application>
  <PresentationFormat>全屏显示(4:3)</PresentationFormat>
  <Paragraphs>1340</Paragraphs>
  <Slides>90</Slides>
  <Notes>1</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3</vt:i4>
      </vt:variant>
      <vt:variant>
        <vt:lpstr>幻灯片标题</vt:lpstr>
      </vt:variant>
      <vt:variant>
        <vt:i4>90</vt:i4>
      </vt:variant>
    </vt:vector>
  </HeadingPairs>
  <TitlesOfParts>
    <vt:vector size="108" baseType="lpstr">
      <vt:lpstr>黑体</vt:lpstr>
      <vt:lpstr>Calibri</vt:lpstr>
      <vt:lpstr>宋体</vt:lpstr>
      <vt:lpstr>Calibri Light</vt:lpstr>
      <vt:lpstr>楷体_GB2312</vt:lpstr>
      <vt:lpstr>Times New Roman</vt:lpstr>
      <vt:lpstr>Symbol</vt:lpstr>
      <vt:lpstr>华文新魏</vt:lpstr>
      <vt:lpstr>隶书</vt:lpstr>
      <vt:lpstr>Arial</vt:lpstr>
      <vt:lpstr>Tahoma</vt:lpstr>
      <vt:lpstr>Cambria Math</vt:lpstr>
      <vt:lpstr>Wingdings</vt:lpstr>
      <vt:lpstr>Office 主题</vt:lpstr>
      <vt:lpstr>Office 主题</vt:lpstr>
      <vt:lpstr>Equation.3</vt:lpstr>
      <vt:lpstr>Microsoft Word Picture</vt:lpstr>
      <vt:lpstr>Equation</vt:lpstr>
      <vt:lpstr>PowerPoint 演示文稿</vt:lpstr>
      <vt:lpstr>本次课的主要内容</vt:lpstr>
      <vt:lpstr>一、“大学物理实验课程”的任务、内容</vt:lpstr>
      <vt:lpstr>二、“大学物理实验”培养 “科学素质” 的主要内容</vt:lpstr>
      <vt:lpstr>三、“物理实验方法、技术”有何用？</vt:lpstr>
      <vt:lpstr>物理理论和技术不断为各领域提供新的测量、研究方法和手段。例如：</vt:lpstr>
      <vt:lpstr>人类观测世界的尺度、方法：</vt:lpstr>
      <vt:lpstr>环境科学常用物理方法和仪器</vt:lpstr>
      <vt:lpstr>物理方法在医学上的应用：</vt:lpstr>
      <vt:lpstr>物理的思维方法、物理测量的理念是自然学科的科学素养基础！</vt:lpstr>
      <vt:lpstr>总结一下物理实验课程的地位、作用、任务和内容：</vt:lpstr>
      <vt:lpstr>四、 《大学物理实验》的上课方式、要求</vt:lpstr>
      <vt:lpstr>预习报告的内容为：</vt:lpstr>
      <vt:lpstr>2．课堂实验</vt:lpstr>
      <vt:lpstr>3．实验报告（研究报告、论文）</vt:lpstr>
      <vt:lpstr>论文</vt:lpstr>
      <vt:lpstr>4. 成绩考核</vt:lpstr>
      <vt:lpstr>每个实验的成绩评定：</vt:lpstr>
      <vt:lpstr>五、如何学好“大学物理实验”课程</vt:lpstr>
      <vt:lpstr>学好实验课应做到</vt:lpstr>
      <vt:lpstr>3. 遵守学生实验制度（详见实验室、教材）</vt:lpstr>
      <vt:lpstr>学生实验制度（续）</vt:lpstr>
      <vt:lpstr>六、上课时间、地点、实验顺序</vt:lpstr>
      <vt:lpstr>课表、分组点名册</vt:lpstr>
      <vt:lpstr>以上是绪论课的内容</vt:lpstr>
      <vt:lpstr>第一章  实验的误差 及数据处理基础知识 </vt:lpstr>
      <vt:lpstr>PowerPoint 演示文稿</vt:lpstr>
      <vt:lpstr>PowerPoint 演示文稿</vt:lpstr>
      <vt:lpstr>§1.1 测量、误差的基本知识 </vt:lpstr>
      <vt:lpstr>测量的分类：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 测量结果随机误差的估算</vt:lpstr>
      <vt:lpstr>PowerPoint 演示文稿</vt:lpstr>
      <vt:lpstr>PowerPoint 演示文稿</vt:lpstr>
      <vt:lpstr>PowerPoint 演示文稿</vt:lpstr>
      <vt:lpstr>PowerPoint 演示文稿</vt:lpstr>
      <vt:lpstr>PowerPoint 演示文稿</vt:lpstr>
      <vt:lpstr>PowerPoint 演示文稿</vt:lpstr>
      <vt:lpstr>例</vt:lpstr>
      <vt:lpstr>PowerPoint 演示文稿</vt:lpstr>
      <vt:lpstr>PowerPoint 演示文稿</vt:lpstr>
      <vt:lpstr>不确定度的分类: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以杨氏模量的测定实验为例谈谈测量次数的选择和标准不确定度的计算：</vt:lpstr>
      <vt:lpstr>PowerPoint 演示文稿</vt:lpstr>
      <vt:lpstr>PowerPoint 演示文稿</vt:lpstr>
      <vt:lpstr>各测量量仪器、测量次数的选择和标准不确定度的计算：</vt:lpstr>
      <vt:lpstr>PowerPoint 演示文稿</vt:lpstr>
      <vt:lpstr>杨氏模量的标准不确定度：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§l.6  系统误差的处理</vt:lpstr>
      <vt:lpstr>第二章 常用测量器具及物理实验基本方法和技术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J.Q. XU</dc:creator>
  <cp:lastModifiedBy>栋 刘</cp:lastModifiedBy>
  <cp:revision>64</cp:revision>
  <dcterms:modified xsi:type="dcterms:W3CDTF">2023-02-20T03:26:22Z</dcterms:modified>
</cp:coreProperties>
</file>